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13.xml" ContentType="application/vnd.openxmlformats-officedocument.presentationml.notesSlide+xml"/>
  <Override PartName="/ppt/comments/comment4.xml" ContentType="application/vnd.openxmlformats-officedocument.presentationml.comments+xml"/>
  <Override PartName="/ppt/comments/comment5.xml" ContentType="application/vnd.openxmlformats-officedocument.presentationml.comments+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6.xml" ContentType="application/vnd.openxmlformats-officedocument.presentationml.comments+xml"/>
  <Override PartName="/ppt/comments/comment7.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8"/>
  </p:notesMasterIdLst>
  <p:handoutMasterIdLst>
    <p:handoutMasterId r:id="rId59"/>
  </p:handoutMasterIdLst>
  <p:sldIdLst>
    <p:sldId id="346" r:id="rId2"/>
    <p:sldId id="347" r:id="rId3"/>
    <p:sldId id="383" r:id="rId4"/>
    <p:sldId id="384" r:id="rId5"/>
    <p:sldId id="349" r:id="rId6"/>
    <p:sldId id="392" r:id="rId7"/>
    <p:sldId id="404" r:id="rId8"/>
    <p:sldId id="439" r:id="rId9"/>
    <p:sldId id="409" r:id="rId10"/>
    <p:sldId id="471" r:id="rId11"/>
    <p:sldId id="433" r:id="rId12"/>
    <p:sldId id="434" r:id="rId13"/>
    <p:sldId id="435" r:id="rId14"/>
    <p:sldId id="436" r:id="rId15"/>
    <p:sldId id="437" r:id="rId16"/>
    <p:sldId id="472" r:id="rId17"/>
    <p:sldId id="468" r:id="rId18"/>
    <p:sldId id="473" r:id="rId19"/>
    <p:sldId id="465" r:id="rId20"/>
    <p:sldId id="451" r:id="rId21"/>
    <p:sldId id="414" r:id="rId22"/>
    <p:sldId id="460" r:id="rId23"/>
    <p:sldId id="455" r:id="rId24"/>
    <p:sldId id="456" r:id="rId25"/>
    <p:sldId id="457" r:id="rId26"/>
    <p:sldId id="458" r:id="rId27"/>
    <p:sldId id="466" r:id="rId28"/>
    <p:sldId id="416" r:id="rId29"/>
    <p:sldId id="461" r:id="rId30"/>
    <p:sldId id="459" r:id="rId31"/>
    <p:sldId id="417" r:id="rId32"/>
    <p:sldId id="418" r:id="rId33"/>
    <p:sldId id="419" r:id="rId34"/>
    <p:sldId id="449" r:id="rId35"/>
    <p:sldId id="464" r:id="rId36"/>
    <p:sldId id="448" r:id="rId37"/>
    <p:sldId id="482" r:id="rId38"/>
    <p:sldId id="483" r:id="rId39"/>
    <p:sldId id="427" r:id="rId40"/>
    <p:sldId id="428" r:id="rId41"/>
    <p:sldId id="454" r:id="rId42"/>
    <p:sldId id="452" r:id="rId43"/>
    <p:sldId id="453" r:id="rId44"/>
    <p:sldId id="476" r:id="rId45"/>
    <p:sldId id="477" r:id="rId46"/>
    <p:sldId id="478" r:id="rId47"/>
    <p:sldId id="480" r:id="rId48"/>
    <p:sldId id="481" r:id="rId49"/>
    <p:sldId id="429" r:id="rId50"/>
    <p:sldId id="441" r:id="rId51"/>
    <p:sldId id="442" r:id="rId52"/>
    <p:sldId id="443" r:id="rId53"/>
    <p:sldId id="474" r:id="rId54"/>
    <p:sldId id="475" r:id="rId55"/>
    <p:sldId id="447" r:id="rId56"/>
    <p:sldId id="371" r:id="rId57"/>
  </p:sldIdLst>
  <p:sldSz cx="9144000" cy="6858000" type="screen4x3"/>
  <p:notesSz cx="6797675" cy="9928225"/>
  <p:defaultTextStyle>
    <a:defPPr>
      <a:defRPr lang="fr-FR"/>
    </a:defPPr>
    <a:lvl1pPr algn="l" rtl="0" fontAlgn="base">
      <a:spcBef>
        <a:spcPct val="0"/>
      </a:spcBef>
      <a:spcAft>
        <a:spcPct val="0"/>
      </a:spcAft>
      <a:defRPr kern="1200">
        <a:solidFill>
          <a:schemeClr val="tx1"/>
        </a:solidFill>
        <a:latin typeface="Trebuchet MS" pitchFamily="34" charset="0"/>
        <a:ea typeface="+mn-ea"/>
        <a:cs typeface="+mn-cs"/>
      </a:defRPr>
    </a:lvl1pPr>
    <a:lvl2pPr marL="457200" algn="l" rtl="0" fontAlgn="base">
      <a:spcBef>
        <a:spcPct val="0"/>
      </a:spcBef>
      <a:spcAft>
        <a:spcPct val="0"/>
      </a:spcAft>
      <a:defRPr kern="1200">
        <a:solidFill>
          <a:schemeClr val="tx1"/>
        </a:solidFill>
        <a:latin typeface="Trebuchet MS" pitchFamily="34" charset="0"/>
        <a:ea typeface="+mn-ea"/>
        <a:cs typeface="+mn-cs"/>
      </a:defRPr>
    </a:lvl2pPr>
    <a:lvl3pPr marL="914400" algn="l" rtl="0" fontAlgn="base">
      <a:spcBef>
        <a:spcPct val="0"/>
      </a:spcBef>
      <a:spcAft>
        <a:spcPct val="0"/>
      </a:spcAft>
      <a:defRPr kern="1200">
        <a:solidFill>
          <a:schemeClr val="tx1"/>
        </a:solidFill>
        <a:latin typeface="Trebuchet MS" pitchFamily="34" charset="0"/>
        <a:ea typeface="+mn-ea"/>
        <a:cs typeface="+mn-cs"/>
      </a:defRPr>
    </a:lvl3pPr>
    <a:lvl4pPr marL="1371600" algn="l" rtl="0" fontAlgn="base">
      <a:spcBef>
        <a:spcPct val="0"/>
      </a:spcBef>
      <a:spcAft>
        <a:spcPct val="0"/>
      </a:spcAft>
      <a:defRPr kern="1200">
        <a:solidFill>
          <a:schemeClr val="tx1"/>
        </a:solidFill>
        <a:latin typeface="Trebuchet MS" pitchFamily="34" charset="0"/>
        <a:ea typeface="+mn-ea"/>
        <a:cs typeface="+mn-cs"/>
      </a:defRPr>
    </a:lvl4pPr>
    <a:lvl5pPr marL="1828800" algn="l" rtl="0" fontAlgn="base">
      <a:spcBef>
        <a:spcPct val="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kern="1200">
        <a:solidFill>
          <a:schemeClr val="tx1"/>
        </a:solidFill>
        <a:latin typeface="Trebuchet MS" pitchFamily="34" charset="0"/>
        <a:ea typeface="+mn-ea"/>
        <a:cs typeface="+mn-cs"/>
      </a:defRPr>
    </a:lvl6pPr>
    <a:lvl7pPr marL="2743200" algn="l" defTabSz="914400" rtl="0" eaLnBrk="1" latinLnBrk="0" hangingPunct="1">
      <a:defRPr kern="1200">
        <a:solidFill>
          <a:schemeClr val="tx1"/>
        </a:solidFill>
        <a:latin typeface="Trebuchet MS" pitchFamily="34" charset="0"/>
        <a:ea typeface="+mn-ea"/>
        <a:cs typeface="+mn-cs"/>
      </a:defRPr>
    </a:lvl7pPr>
    <a:lvl8pPr marL="3200400" algn="l" defTabSz="914400" rtl="0" eaLnBrk="1" latinLnBrk="0" hangingPunct="1">
      <a:defRPr kern="1200">
        <a:solidFill>
          <a:schemeClr val="tx1"/>
        </a:solidFill>
        <a:latin typeface="Trebuchet MS" pitchFamily="34" charset="0"/>
        <a:ea typeface="+mn-ea"/>
        <a:cs typeface="+mn-cs"/>
      </a:defRPr>
    </a:lvl8pPr>
    <a:lvl9pPr marL="3657600" algn="l" defTabSz="914400" rtl="0" eaLnBrk="1" latinLnBrk="0" hangingPunct="1">
      <a:defRPr kern="1200">
        <a:solidFill>
          <a:schemeClr val="tx1"/>
        </a:solidFill>
        <a:latin typeface="Trebuchet MS"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nsultant" initials="c" lastIdx="29"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0000FF"/>
    <a:srgbClr val="FFD833"/>
    <a:srgbClr val="FFE575"/>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18" autoAdjust="0"/>
    <p:restoredTop sz="92797" autoAdjust="0"/>
  </p:normalViewPr>
  <p:slideViewPr>
    <p:cSldViewPr>
      <p:cViewPr varScale="1">
        <p:scale>
          <a:sx n="75" d="100"/>
          <a:sy n="75" d="100"/>
        </p:scale>
        <p:origin x="-128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982"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6-21T16:05:41.494" idx="21">
    <p:pos x="10" y="10"/>
    <p:text>VDI-in-a-BOX est une solution de VDI qui fonctionne sur les hyperviseurs gratuit XEN, VSPHERE ou HYPER-V.
VDIiaB permet de délivrer des bureaux virtuels sans infrastructure SAN ( XD ou View).
Protocole HDX (multimédia). 
Consolidation : 
6 à 10 bureaux virtuels par core
0,5 à 1Go de RAM pour 5 à 10 IOPS pour du XP , 1,5 à 2Go de RAM pour 10 à 20 IOPS pour du W7
Les serveurs forme un GRID et les images sont répliquées sur les disques des serveurs.
L'objectif de VDIinB est de pouvoir mettre en oeuvre rapidement une infrastructure VDI, avec un management simplifié et un coût réduit
$160 par utilisateurs
La cible client est  les PME PMI.
VDIiaB s'attaque donc directement aux solutions de type Neocoretech, mais surtout à l'offre de Vmware/Cisco/EMC² (VCE) VBLOCK Fastpath édition de Vblock 300 pour la partie poste de travail, à laquelle il s'oppose en prenant un chemin opposé, celui du software pur quand VCE propose une boite hardware + couche logicielle.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2-06-25T11:29:10.447" idx="22">
    <p:pos x="10" y="10"/>
    <p:text>View est la solution de virtualisation de poste de travail  de VMware. 
La soltuion VMware View s'appuit sur la solution de virtualisation VMware vSphere. 
VMware View simplifie le poste de travail et
la gestion des applications, réduit les coûts et augmente la sécurité des données grâce à la centralisation.
</p:text>
  </p:cm>
  <p:cm authorId="0" dt="2012-06-25T11:43:32.526" idx="23">
    <p:pos x="246" y="1"/>
    <p:text>Une architecture VMware View de référence aborde les aspects suivants, exigés
d'une solution de classe entreprise.
*Standardiser:
En utilisant une approche modulaire et des composants communs, VMware View
 offre aux organisations informatiques la capacité d'utiliser une solutionde famillière.
*Reproduire:
L'approche modulaire est conçu pour être reproductible.
*Evoluer
L'approche modulaire permet aux organisations d'extension à satisfaire la demande croissante  d'utilisateurs de façon prévisible.
*Disponibilité:
Chaque couche de l'architecture VMware View référence est conçu pour offrir le plus haut niveau de disponibilité.
*Sécurité:
VMware View Architecture de référence prend en compte la sécurité dans chaque couche d'offrir une solution sécurisée.
*Integration:
Une architecture VMware View Architecture traite la problématique d'intégration avec l'utilisation de composants que l'on trouve couramment dans les entreprises d'aujourd'hui.
</p:text>
  </p:cm>
  <p:cm authorId="0" dt="2012-06-25T12:03:01.656" idx="24">
    <p:pos x="491" y="8"/>
    <p:text>VMware View Manager est un composant principal de VMware View.
Manager oriente les utilisateurs vers leurs postes de travail virtuels. 
Manager peut également fournir un accès commun et le point de contrôle pour d'autres services disponibles pour les utilisateurs, tels que Microsoft Terminal Services, PC lame et les PC de bureau.
Manager inclut des fonctions avancées pour la fourniture et la gestion de machines virtuelles :
politiques de sécurités.
Manager permet dei:
• Valider le nom d'utilisateur et fournit une connexion pour cet utilisateur.
• Fournir la capacité pour l'utilisateur d'accéder à plusieurs pools de bureau virtuels. Si l'utilisateur est autorisé à accéder à une variété de Pools, le gestionnaire de bureau invite l'utilisateur à sélectionner un Pool au moment du login.
• Surveiller le niveau de l'activité d'une machine virtuelle donnée et l'état d'ensemble actif ou inactif.
• mettre automatiquement à disposition des postes de travail virtuels pour maintenir les niveaux de disponibilité.
</p:text>
  </p:cm>
  <p:cm authorId="0" dt="2012-06-25T12:08:46.295" idx="25">
    <p:pos x="722" y="8"/>
    <p:text>VMware View s'intègre de façon transparente avec VMware Infrastructure et Microsoft
Active Directory. 
VMware View Manager fonctionne avec VMware vCenter pour fournir
des fonctionnalités avancées de gestion de bureau virtuels, tels que automatique suspendre et reprendre des
postes de travail virtuels et la capacité de déployer des pools de postes persistants et non persistants.
L'installation de VMware View et la configuration se compose des éléments suivants:
V M wa r e V i e w C o n n e c t i o n S e r ve r
Le View Connection Server est un broker de connexion.
V M wa r e V i e w S e c u r i t é S e r ve r
Le serveur de sécurité fournit un accès sécurisé à VMware View au travers de connexions WAN et Internet
V M wa r e V i e w A g e n t
Ce programme s'exécute sur chaque machine virtuelle et est utilisé pour la gestion des sessions et SSO.
V M wa r e V i e w C l i e n t
Ce programme fonctionne sur un PC sous Windows (agissant comme un périphérique client) comme une application native et
permet aux utilisateurs de se connecter à leurs postes de travail virtuels via le serveur de connexion VMware View.
V M wa r e V i e r o w P t a l
Ce composant fournit une interface utilisateur de type WebClient similaire au client View.</p:text>
  </p:cm>
  <p:cm authorId="0" dt="2012-06-25T12:17:57.319" idx="26">
    <p:pos x="960" y="4"/>
    <p:text>Gestion des disques Virtuels
VMware View Composer offre la possibilité de créer des images de poste de travaille
rapidement à partir de l'image d'une machine virtuelle parent.
VMware View Composer permet également de réduire le total quantité de stockage nécessaire pour déployer des images de bureau virtuel 
En tirant parti des clones liés, il introduit une procédure simplifiée pour la mise à niveau des correctifs à travers de multiples
ordinateurs de bureau, simplement en appliquant le patch à l'image des parents et de recomposition des clones liés.
VMware View Composer offre également la possibilité de séparer les données utilisateur et les paramètres de profil,
ce qui permet des mises à jour logicielles et les correctifs à appliquer à l'image parent et héritées par les clones liés
VMware View Composer prend également en charge la prise de clichés supplémentaires
l'image des parents avant d'appliquer de nouveaux correctifs ou mises à jour logicielles. Cela fournit un mécanisme de repli en cas de problème. 
Les administrateurs peuvent instantanément rediriger les utilisateurs vers la précédente image du poste de travail.</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2-06-25T14:08:43.584" idx="27">
    <p:pos x="10" y="10"/>
    <p:text>Microsoft Virtual Desktop Infrastructure (VDI) est une solution délivrant des postes de travail centralisés. 
Les utilisateurs bénéficient du protocole de bureau à distance (RDP) pour accéder à ces environnements de travail. 
Le VDI de Microsoft fait appel à différentes technologies :
*Hyper-V (RD Virtualisation Host)
*Remote Desktop Connection Broker (RD Connection Broker)
*Remote Desktop (RD Gateway)
*Portail d’accès Internet (RD Web Access) *Remote Desktop Session Host server (RD Session Host) s
Quand un utilisateur souhaite se connecter à une machine virtuelle, le serveur RD Session Host interroge le serveur RD Connection Broker.
Le serveur RD Connection Broker à son tour provisionne une machine virtuelle pour l'utilisateur au travers du serveur RD Virtualization Host et renvoie son adresse IP pour le serveur RD Session Host. Le Serveur RD Session Host redirige ensuite le client RDP pour se connecter à la machine virtuelle en utilisant l’adresse IP.
Microsoft recommande d’héberger les rôles  RD Connection Broker et RD Session Host sur la même machine. 
Remote Desktop Virtualization Host (RD Virtualization Host) est un rôle Remote Desktop Services inclut dans Windows Server 2008 R2. RD Virtualization Host s’intègre avec Hyper-V pour fournir des machines virtuelles qui peuvent être utilisées comme pool de bureaux virtuels ou bureaux virtuels personnels. 
Le serveur RD Virtualization Host a les fonctions suivantes :
Superviser les sessions des machines virtuelles et les reporter au serveur RD Connection Broker.
Préparer la machine virtuelle pour la connexion bureau à distance quand une requête est faite par le serveur RD Connection Broker.
Remote Desktop Web Access (RD Web Access) fournit aux utilisateurs une vue agrégée des applications distantes et des connexions de bureau à distance via un portail Web. En utilisant RD Web Access, un utilisateur peut voir toutes les applications distantes et bureaux virtuels qui lui sont attribuées.
Remote Desktop Gateway (RD Gateway) a pour objectif de router les connexions RDP sur Internet en toute sécurité et à travers un firewall. 
Microsoft VDI peut être couplé avec Application Virtualization pour facilement déployer les applications sur la base des groupes utilisateurs. App-V est donc une plus-value dans le scénario utilisant un pool de machines virtuelles pour des utilisateurs différents et ne disposant pas des mêmes besoins et applications. 
System Center Virtual Machine Manager (SCVMM) permet de provisionner facilement et rapidement des machines virtuelle.
Microsoft VDI propose:
*Le mode Bureau Virtuel Personnel (Personal Virtual Desktops) permet de mettre en œuvre des machines virtuelles qui sont assignées par l’administrateur à des utilisateurs de manière permanente. Ce scénario est assimilé à un mode statique.
*Le mode Pool (ou groupe) de Bureaux Virtuels (Virtual Desktop Pool) permet de regrouper des machines virtuelles configurées de manière identique et qui sont assignées temporairement aux utilisateurs par l’infrastructure VDI. Ce scénario est assimilé à un mode dynamique. Il est important de prendre en considération la gestion des profils utilisateurs.
</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2-06-21T16:05:41.494" idx="29">
    <p:pos x="10" y="10"/>
    <p:text>VDI-in-a-BOX est une solution de VDI qui fonctionne sur les hyperviseurs gratuit XEN, VSPHERE ou HYPER-V.
VDIiaB permet de délivrer des bureaux virtuels sans infrastructure SAN ( XD ou View).
Protocole HDX (multimédia). 
Consolidation : 
6 à 10 bureaux virtuels par core
0,5 à 1Go de RAM pour 5 à 10 IOPS pour du XP , 1,5 à 2Go de RAM pour 10 à 20 IOPS pour du W7
Les serveurs forme un GRID et les images sont répliquées sur les disques des serveurs.
L'objectif de VDIinB est de pouvoir mettre en oeuvre rapidement une infrastructure VDI, avec un management simplifié et un coût réduit
$160 par utilisateurs
La cible client est  les PME PMI.
VDIiaB s'attaque donc directement aux solutions de type Neocoretech, mais surtout à l'offre de Vmware/Cisco/EMC² (VCE) VBLOCK Fastpath édition de Vblock 300 pour la partie poste de travail, à laquelle il s'oppose en prenant un chemin opposé, celui du software pur quand VCE propose une boite hardware + couche logicielle.</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2-06-21T15:34:17.630" idx="28">
    <p:pos x="10" y="10"/>
    <p:text>NDV est une solution de type black box de virtualisation du poste de travail.
Cette solution repose sur l'hyperviseur open source KVM.
NDV supporte des machines virtuelles sous Windows XP, Vista, 7 et Linux.
NDV utilise les protocoles RDP, RDP/Tcx, NX, VNC et TDX.
L'infrastructure NDV est simple:
* Toute l'infrastructure peut être démarrée avec un seul serveur ayant tous les rôles, puis éclatés en fonction de la montée en charge.
* Le Broker fonctionne en mode  Proxy, cad que les postes distants ne se connectent pasdirectement à leur VM (le broker communique avec l'hyperviseur via son propre protocole).
* La fonction de stockage est activée sur chaque hyperviseur. Ce rôle peut être aussi déporté sur une machine dédiée qui va "streamer" l'image des VM vers les hyperviseurs
NDV utilise une interface d'administration  java simple avec une prise en main rapide. 
Mode de licence à la VM démarrée.
Avantages : Une solution simple à tous les étages, orientée et optimisée pour la pure virtualisation de postes de travail.
Limites: 
Pas de fonctions d'administration et de gestion avancées
Pas d'authentification forte et gestion des habilitations
Pas de gestion de haute disponibilité de bout en bout 
Pas de gestion de la charge 
Dépendance vis à vis du client/protocole
Sécurisation des flux
Pas d'outils de monitoring et métrologie
Positionnement :
Ce n'est pas un concurrent des leaders actuels du marché mais plutôt une alternative pour le marcher des TPE/PME (10 à 200 postes).
Clients qui ont des besoins d'environnements et d'infrastructures simples et homogènes, 
un environnement applicatif peu complexe : nombre d'applications, profile des utilisateurs, fréquence de mise à jour
une faible exigence sur les fonctionnalités avancées
une petite équipe d'exploitation informatique </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2-06-21T16:39:12.768" idx="19">
    <p:pos x="10" y="18"/>
    <p:text>VMware Horizon Application Manager est une plate-forme de gestion qui centralise le contrôle des applications pour fournir aux utilisateurs un accès à la fois simple et sécurisé à leurs applications, quel que soit le périphérique utilisé.
La plate-forme moderne EUC est un moyen de relier une grande variété et croissant d'applications et de données aux utilisateurs finaux par l'intermédiaire d'une variété tout aussi large et croissant de terminaux.
CLIQUEZ
Les applications peuvent être moderne mobile ou SaaS applications ou Windows plus traditionnelles ou d'autres environnements existants.
CLIQUEZ
Rôle Horizon est d'établir un lien entre les mondes d'applications et de données avec les utilisateurs finaux et les différents dispositifs qu'ils utilisent pour les consommer. Il traite de la présentation à l'utilisateur final d'applications et de postes de travail via un App Catalog, et de données via une banque de données distribuée. Il gère également la livraison d'applications et de données à l'utilisateur final via une variété de méthodes, y compris l'accès distant et la synchronisation. Horizon dispose également d'un droit centralisé et moteur de la politique pour contrôler et gérer l'accès, l'approvisionnement et la déclaration des accès aux applications et usages, qu'ils soient locaux, des centres de données basée sur, public ou privé cloud ou même en mode SaaS basée.
Déploiement de SaaS, appl. Web, Windows
via le Web, natif sur n’importe quel 
périphérique
Moteur de droit, règles et identité
Catalogue d'applications unifié
Rapports et surveillance en temps réel
Disponible aux États-Unis sous forme 
de service hébergé
Disponible en France sous forme de produit 
à licence perpétuelle, sur site
Avantages pour 
l’utilisateur
Accès universel 
Accès simple et homogène 
aux applications et aux 
données depuis n'importe 
quel périphérique
Flexibilité des périphériques 
des utilisateurs 
BYOD (Possibilité d'utiliser son 
propre matériel ou celui de l'entreprise
Libre-service / 
Provisioning immédiat
Les utilisateurs demandent et reçoivent des applications quasiment en temps réel 
Valeur ajoutée pour les
services informatique
Sécurité du Cloud
Extension des modèles 
de règles et de sécurité 
de l'entreprise pour inclure 
les périphériques non Windows, les  
mobiles, et les applications SaaS
Cycle de vie des applications 
de nouvelle génération 
Provisionnement, déprovisionnement 
et droits basés sur des règles
Workflows et services informatiques en libre service automatisés 
Permet un traitement simple et conforme des demandes de services informatiques, limite les oppérations de déploiement  manuelles
</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2-06-21T16:44:58.382" idx="20">
    <p:pos x="194" y="17"/>
    <p:text>Octopus VMware est livré sous forme d'appliance virtuelle, ce qui signifie qu'il aura l'avantage de tous de la disponibilité élevée, la reprise après sinistre, et l'élasticité de VMware vSphere.
CLIQUEZ
Nous livrons deux clients de synchronisation - essentiellement des extensions au système de fichiers - pour Mac et Windows. Ceux-ci fournissent à la fois un accès en ligne et hors ligne pour "mes documents" stockées dans le nuage.
CLIQUEZ
Octopus prend en charge les dispositifs iPad, iPhone, Android et avec les applications natives, vous pouvez télécharger depuis l'App Store ou App Marketplace.
CLIQUEZ
Octopus dispose également d'un client Web, ce qui signifie que je peux accéder et partager des documents depuis n'importe quel navigateur.
CLIQUEZ
Enfin, parce qu'il peut être déployé sur prem, il peut s'intégrer à votre Single Sign existant et les implémentations sur Active Directory. Comme vous le verrez dans une seconde, cela signifie que vous avez définies groupes dans Active Directory - comme l '«équipe de marketing" - peuvent être utilisés dans Octopus.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B31320-1753-B145-B53E-FDA1AE5CC00E}" type="doc">
      <dgm:prSet loTypeId="urn:microsoft.com/office/officeart/2005/8/layout/lProcess2" loCatId="" qsTypeId="urn:microsoft.com/office/officeart/2005/8/quickstyle/simple4" qsCatId="simple" csTypeId="urn:microsoft.com/office/officeart/2005/8/colors/accent1_2" csCatId="accent1" phldr="1"/>
      <dgm:spPr/>
      <dgm:t>
        <a:bodyPr/>
        <a:lstStyle/>
        <a:p>
          <a:endParaRPr lang="en-US"/>
        </a:p>
      </dgm:t>
    </dgm:pt>
    <dgm:pt modelId="{E6E8C9DB-CA91-024D-8EA5-5CDE8B30D927}">
      <dgm:prSet/>
      <dgm:spPr>
        <a:solidFill>
          <a:schemeClr val="accent1">
            <a:lumMod val="90000"/>
          </a:schemeClr>
        </a:solidFill>
      </dgm:spPr>
      <dgm:t>
        <a:bodyPr/>
        <a:lstStyle/>
        <a:p>
          <a:pPr rtl="0"/>
          <a:r>
            <a:rPr lang="en-US" b="1" dirty="0" err="1" smtClean="0"/>
            <a:t>Approche</a:t>
          </a:r>
          <a:endParaRPr lang="en-US" b="1" dirty="0"/>
        </a:p>
      </dgm:t>
    </dgm:pt>
    <dgm:pt modelId="{B5712BE8-9BAB-C949-850A-EE9D177B11E9}" type="parTrans" cxnId="{C0EAA0E0-7680-AE43-AC56-F0825E18900D}">
      <dgm:prSet/>
      <dgm:spPr/>
      <dgm:t>
        <a:bodyPr/>
        <a:lstStyle/>
        <a:p>
          <a:endParaRPr lang="en-US"/>
        </a:p>
      </dgm:t>
    </dgm:pt>
    <dgm:pt modelId="{3C735CB8-35D4-E641-B48F-E8B191DD5C6D}" type="sibTrans" cxnId="{C0EAA0E0-7680-AE43-AC56-F0825E18900D}">
      <dgm:prSet/>
      <dgm:spPr/>
      <dgm:t>
        <a:bodyPr/>
        <a:lstStyle/>
        <a:p>
          <a:endParaRPr lang="en-US"/>
        </a:p>
      </dgm:t>
    </dgm:pt>
    <dgm:pt modelId="{BDE60D56-B99F-3543-930A-E34C8746AA17}">
      <dgm:prSet/>
      <dgm:spPr>
        <a:solidFill>
          <a:schemeClr val="accent2">
            <a:lumMod val="75000"/>
          </a:schemeClr>
        </a:solidFill>
      </dgm:spPr>
      <dgm:t>
        <a:bodyPr/>
        <a:lstStyle/>
        <a:p>
          <a:pPr rtl="0"/>
          <a:r>
            <a:rPr lang="en-US" b="1" i="0" baseline="0" dirty="0" err="1" smtClean="0"/>
            <a:t>Méthodologie</a:t>
          </a:r>
          <a:r>
            <a:rPr lang="en-US" b="1" i="0" baseline="0" dirty="0" smtClean="0"/>
            <a:t> </a:t>
          </a:r>
          <a:r>
            <a:rPr lang="en-US" b="1" i="0" baseline="0" dirty="0" err="1" smtClean="0"/>
            <a:t>faible</a:t>
          </a:r>
          <a:r>
            <a:rPr lang="en-US" b="1" i="0" baseline="0" dirty="0" smtClean="0"/>
            <a:t> pour le Design</a:t>
          </a:r>
          <a:endParaRPr lang="en-US" b="1" dirty="0"/>
        </a:p>
      </dgm:t>
    </dgm:pt>
    <dgm:pt modelId="{FCD7B5D4-354C-8D44-BC59-DF05FC0131CA}" type="parTrans" cxnId="{E3C9B2F4-E2B8-7846-A871-9588B603E872}">
      <dgm:prSet/>
      <dgm:spPr/>
      <dgm:t>
        <a:bodyPr/>
        <a:lstStyle/>
        <a:p>
          <a:endParaRPr lang="en-US"/>
        </a:p>
      </dgm:t>
    </dgm:pt>
    <dgm:pt modelId="{330575A2-9C7B-1D4D-A650-9500D9744168}" type="sibTrans" cxnId="{E3C9B2F4-E2B8-7846-A871-9588B603E872}">
      <dgm:prSet/>
      <dgm:spPr/>
      <dgm:t>
        <a:bodyPr/>
        <a:lstStyle/>
        <a:p>
          <a:endParaRPr lang="en-US"/>
        </a:p>
      </dgm:t>
    </dgm:pt>
    <dgm:pt modelId="{836607E7-D595-4940-9B20-4DE04DE0A782}">
      <dgm:prSet/>
      <dgm:spPr>
        <a:solidFill>
          <a:schemeClr val="accent2">
            <a:lumMod val="75000"/>
          </a:schemeClr>
        </a:solidFill>
      </dgm:spPr>
      <dgm:t>
        <a:bodyPr/>
        <a:lstStyle/>
        <a:p>
          <a:pPr rtl="0"/>
          <a:r>
            <a:rPr lang="en-US" b="1" dirty="0" err="1" smtClean="0"/>
            <a:t>Attentes</a:t>
          </a:r>
          <a:r>
            <a:rPr lang="en-US" b="1" dirty="0" smtClean="0"/>
            <a:t> non </a:t>
          </a:r>
          <a:r>
            <a:rPr lang="en-US" b="1" dirty="0" err="1" smtClean="0"/>
            <a:t>gérées</a:t>
          </a:r>
          <a:endParaRPr lang="en-US" b="1" dirty="0"/>
        </a:p>
      </dgm:t>
    </dgm:pt>
    <dgm:pt modelId="{2410B972-F752-7542-BE3C-890A80664ADD}" type="parTrans" cxnId="{26B5D1FA-30CB-2646-9261-5854F0A38070}">
      <dgm:prSet/>
      <dgm:spPr/>
      <dgm:t>
        <a:bodyPr/>
        <a:lstStyle/>
        <a:p>
          <a:endParaRPr lang="en-US"/>
        </a:p>
      </dgm:t>
    </dgm:pt>
    <dgm:pt modelId="{21EC91D1-6042-0748-BCDC-5578234B6429}" type="sibTrans" cxnId="{26B5D1FA-30CB-2646-9261-5854F0A38070}">
      <dgm:prSet/>
      <dgm:spPr/>
      <dgm:t>
        <a:bodyPr/>
        <a:lstStyle/>
        <a:p>
          <a:endParaRPr lang="en-US"/>
        </a:p>
      </dgm:t>
    </dgm:pt>
    <dgm:pt modelId="{0D0F6296-DB02-E045-ADB2-FE93DB01559E}">
      <dgm:prSet/>
      <dgm:spPr>
        <a:solidFill>
          <a:schemeClr val="accent1">
            <a:lumMod val="90000"/>
          </a:schemeClr>
        </a:solidFill>
      </dgm:spPr>
      <dgm:t>
        <a:bodyPr/>
        <a:lstStyle/>
        <a:p>
          <a:pPr rtl="0"/>
          <a:r>
            <a:rPr lang="en-US" b="1" dirty="0" smtClean="0"/>
            <a:t>Bureau</a:t>
          </a:r>
          <a:endParaRPr lang="en-US" b="1" dirty="0"/>
        </a:p>
      </dgm:t>
    </dgm:pt>
    <dgm:pt modelId="{3F01A23A-B40F-0A4B-B351-1483ED385E1D}" type="parTrans" cxnId="{8EACE772-FB2E-AB4B-BC30-91AEFB7790A9}">
      <dgm:prSet/>
      <dgm:spPr/>
      <dgm:t>
        <a:bodyPr/>
        <a:lstStyle/>
        <a:p>
          <a:endParaRPr lang="en-US"/>
        </a:p>
      </dgm:t>
    </dgm:pt>
    <dgm:pt modelId="{83609053-60B2-2F4D-959B-438E175195AB}" type="sibTrans" cxnId="{8EACE772-FB2E-AB4B-BC30-91AEFB7790A9}">
      <dgm:prSet/>
      <dgm:spPr/>
      <dgm:t>
        <a:bodyPr/>
        <a:lstStyle/>
        <a:p>
          <a:endParaRPr lang="en-US"/>
        </a:p>
      </dgm:t>
    </dgm:pt>
    <dgm:pt modelId="{DD8B83CD-FDF0-6746-B387-4BFDB38842FD}">
      <dgm:prSet/>
      <dgm:spPr>
        <a:solidFill>
          <a:schemeClr val="accent2">
            <a:lumMod val="75000"/>
          </a:schemeClr>
        </a:solidFill>
      </dgm:spPr>
      <dgm:t>
        <a:bodyPr/>
        <a:lstStyle/>
        <a:p>
          <a:pPr rtl="0"/>
          <a:r>
            <a:rPr lang="en-US" b="1" dirty="0" err="1" smtClean="0"/>
            <a:t>Utilisation</a:t>
          </a:r>
          <a:r>
            <a:rPr lang="en-US" b="1" dirty="0" smtClean="0"/>
            <a:t> </a:t>
          </a:r>
          <a:r>
            <a:rPr lang="en-US" b="1" dirty="0" err="1" smtClean="0"/>
            <a:t>d’une</a:t>
          </a:r>
          <a:r>
            <a:rPr lang="en-US" b="1" dirty="0" smtClean="0"/>
            <a:t> image d’un poste physique</a:t>
          </a:r>
          <a:endParaRPr lang="en-US" b="1" dirty="0"/>
        </a:p>
      </dgm:t>
    </dgm:pt>
    <dgm:pt modelId="{733BE36E-B867-1B42-8DD4-21F81C6DA3BD}" type="parTrans" cxnId="{2FD1C671-8E51-2946-AAF5-2113F728A8A5}">
      <dgm:prSet/>
      <dgm:spPr/>
      <dgm:t>
        <a:bodyPr/>
        <a:lstStyle/>
        <a:p>
          <a:endParaRPr lang="en-US"/>
        </a:p>
      </dgm:t>
    </dgm:pt>
    <dgm:pt modelId="{640051D5-AAF3-C140-823F-8E74616F5EA3}" type="sibTrans" cxnId="{2FD1C671-8E51-2946-AAF5-2113F728A8A5}">
      <dgm:prSet/>
      <dgm:spPr/>
      <dgm:t>
        <a:bodyPr/>
        <a:lstStyle/>
        <a:p>
          <a:endParaRPr lang="en-US"/>
        </a:p>
      </dgm:t>
    </dgm:pt>
    <dgm:pt modelId="{423A06A3-2E8E-934F-A248-8307CE4CA993}">
      <dgm:prSet/>
      <dgm:spPr>
        <a:solidFill>
          <a:schemeClr val="accent1">
            <a:lumMod val="90000"/>
          </a:schemeClr>
        </a:solidFill>
      </dgm:spPr>
      <dgm:t>
        <a:bodyPr/>
        <a:lstStyle/>
        <a:p>
          <a:pPr rtl="0"/>
          <a:r>
            <a:rPr lang="en-US" b="1" dirty="0" smtClean="0"/>
            <a:t>Infrastructure</a:t>
          </a:r>
          <a:endParaRPr lang="en-US" b="1" dirty="0"/>
        </a:p>
      </dgm:t>
    </dgm:pt>
    <dgm:pt modelId="{6263A625-A006-0942-B197-89FA829B21D7}" type="parTrans" cxnId="{17BEC5EF-9228-5F48-916D-BE9C1AA94ECF}">
      <dgm:prSet/>
      <dgm:spPr/>
      <dgm:t>
        <a:bodyPr/>
        <a:lstStyle/>
        <a:p>
          <a:endParaRPr lang="en-US"/>
        </a:p>
      </dgm:t>
    </dgm:pt>
    <dgm:pt modelId="{3A231C77-FE33-884E-BF91-F2B65889E89C}" type="sibTrans" cxnId="{17BEC5EF-9228-5F48-916D-BE9C1AA94ECF}">
      <dgm:prSet/>
      <dgm:spPr/>
      <dgm:t>
        <a:bodyPr/>
        <a:lstStyle/>
        <a:p>
          <a:endParaRPr lang="en-US"/>
        </a:p>
      </dgm:t>
    </dgm:pt>
    <dgm:pt modelId="{725FC166-6557-1541-A685-B9605C5B5FEE}">
      <dgm:prSet/>
      <dgm:spPr>
        <a:solidFill>
          <a:schemeClr val="accent2">
            <a:lumMod val="75000"/>
          </a:schemeClr>
        </a:solidFill>
      </dgm:spPr>
      <dgm:t>
        <a:bodyPr/>
        <a:lstStyle/>
        <a:p>
          <a:pPr rtl="0"/>
          <a:r>
            <a:rPr lang="en-US" b="1" dirty="0" err="1" smtClean="0"/>
            <a:t>Réseau</a:t>
          </a:r>
          <a:r>
            <a:rPr lang="en-US" b="1" dirty="0" smtClean="0"/>
            <a:t> non </a:t>
          </a:r>
          <a:r>
            <a:rPr lang="en-US" b="1" dirty="0" err="1" smtClean="0"/>
            <a:t>optimisé</a:t>
          </a:r>
          <a:r>
            <a:rPr lang="en-US" b="1" dirty="0" smtClean="0"/>
            <a:t> pour </a:t>
          </a:r>
          <a:r>
            <a:rPr lang="en-US" b="1" dirty="0" err="1" smtClean="0"/>
            <a:t>PCoIP</a:t>
          </a:r>
          <a:endParaRPr lang="en-US" b="1" dirty="0"/>
        </a:p>
      </dgm:t>
    </dgm:pt>
    <dgm:pt modelId="{BC52A10F-5094-C647-A381-848175717313}" type="parTrans" cxnId="{36D50501-00A2-6E47-9F84-0912047E1487}">
      <dgm:prSet/>
      <dgm:spPr/>
      <dgm:t>
        <a:bodyPr/>
        <a:lstStyle/>
        <a:p>
          <a:endParaRPr lang="en-US"/>
        </a:p>
      </dgm:t>
    </dgm:pt>
    <dgm:pt modelId="{7206F774-8E07-2146-A905-D3F51B6D9EA4}" type="sibTrans" cxnId="{36D50501-00A2-6E47-9F84-0912047E1487}">
      <dgm:prSet/>
      <dgm:spPr/>
      <dgm:t>
        <a:bodyPr/>
        <a:lstStyle/>
        <a:p>
          <a:endParaRPr lang="en-US"/>
        </a:p>
      </dgm:t>
    </dgm:pt>
    <dgm:pt modelId="{E00C6884-9E0C-694A-8C02-4078E9354A6F}">
      <dgm:prSet/>
      <dgm:spPr>
        <a:solidFill>
          <a:schemeClr val="accent2">
            <a:lumMod val="75000"/>
          </a:schemeClr>
        </a:solidFill>
      </dgm:spPr>
      <dgm:t>
        <a:bodyPr/>
        <a:lstStyle/>
        <a:p>
          <a:pPr rtl="0"/>
          <a:r>
            <a:rPr lang="en-US" b="1" dirty="0" smtClean="0"/>
            <a:t>Instances VDI </a:t>
          </a:r>
          <a:r>
            <a:rPr lang="en-US" b="1" dirty="0" err="1" smtClean="0"/>
            <a:t>lentes</a:t>
          </a:r>
          <a:endParaRPr lang="en-US" b="1" dirty="0"/>
        </a:p>
      </dgm:t>
    </dgm:pt>
    <dgm:pt modelId="{382DE670-1BA7-5044-B104-35D9BE9AD452}" type="parTrans" cxnId="{7DCCCEA4-6CB2-BD43-BF07-CB4CBF1B050D}">
      <dgm:prSet/>
      <dgm:spPr/>
      <dgm:t>
        <a:bodyPr/>
        <a:lstStyle/>
        <a:p>
          <a:endParaRPr lang="en-US"/>
        </a:p>
      </dgm:t>
    </dgm:pt>
    <dgm:pt modelId="{91FA2C2D-4302-844B-BF7E-C9B5469B4FE4}" type="sibTrans" cxnId="{7DCCCEA4-6CB2-BD43-BF07-CB4CBF1B050D}">
      <dgm:prSet/>
      <dgm:spPr/>
      <dgm:t>
        <a:bodyPr/>
        <a:lstStyle/>
        <a:p>
          <a:endParaRPr lang="en-US"/>
        </a:p>
      </dgm:t>
    </dgm:pt>
    <dgm:pt modelId="{6E4CE6D0-5ED7-B249-9258-FE29888555AD}">
      <dgm:prSet/>
      <dgm:spPr>
        <a:solidFill>
          <a:schemeClr val="accent2">
            <a:lumMod val="75000"/>
          </a:schemeClr>
        </a:solidFill>
      </dgm:spPr>
      <dgm:t>
        <a:bodyPr/>
        <a:lstStyle/>
        <a:p>
          <a:pPr rtl="0"/>
          <a:r>
            <a:rPr lang="en-US" b="1" dirty="0" smtClean="0"/>
            <a:t>Design incorrect du </a:t>
          </a:r>
          <a:r>
            <a:rPr lang="en-US" b="1" dirty="0" err="1" smtClean="0"/>
            <a:t>stockage</a:t>
          </a:r>
          <a:endParaRPr lang="en-US" b="1" dirty="0"/>
        </a:p>
      </dgm:t>
    </dgm:pt>
    <dgm:pt modelId="{C343AAC8-C82F-A541-B0A4-A22C5B2E2673}" type="parTrans" cxnId="{454A2804-F1D4-6D4A-8ACA-CDA6E97B1771}">
      <dgm:prSet/>
      <dgm:spPr/>
      <dgm:t>
        <a:bodyPr/>
        <a:lstStyle/>
        <a:p>
          <a:endParaRPr lang="en-US"/>
        </a:p>
      </dgm:t>
    </dgm:pt>
    <dgm:pt modelId="{EDB84394-F8DE-A04D-A79D-E75C227D3EEC}" type="sibTrans" cxnId="{454A2804-F1D4-6D4A-8ACA-CDA6E97B1771}">
      <dgm:prSet/>
      <dgm:spPr/>
      <dgm:t>
        <a:bodyPr/>
        <a:lstStyle/>
        <a:p>
          <a:endParaRPr lang="en-US"/>
        </a:p>
      </dgm:t>
    </dgm:pt>
    <dgm:pt modelId="{B6434261-5DE9-334F-AC8D-2A0DB4AF7B12}">
      <dgm:prSet/>
      <dgm:spPr>
        <a:solidFill>
          <a:schemeClr val="accent2">
            <a:lumMod val="75000"/>
          </a:schemeClr>
        </a:solidFill>
      </dgm:spPr>
      <dgm:t>
        <a:bodyPr/>
        <a:lstStyle/>
        <a:p>
          <a:pPr rtl="0"/>
          <a:r>
            <a:rPr lang="en-US" b="1" dirty="0" err="1" smtClean="0"/>
            <a:t>Aucun</a:t>
          </a:r>
          <a:r>
            <a:rPr lang="en-US" b="1" dirty="0" smtClean="0"/>
            <a:t> </a:t>
          </a:r>
          <a:r>
            <a:rPr lang="en-US" b="1" dirty="0" err="1" smtClean="0"/>
            <a:t>inventaire</a:t>
          </a:r>
          <a:endParaRPr lang="en-US" b="1" dirty="0"/>
        </a:p>
      </dgm:t>
    </dgm:pt>
    <dgm:pt modelId="{3D59E892-73FA-D944-9975-89FE60F48CE3}" type="parTrans" cxnId="{F7E947C0-EABC-DB49-8101-9FE3FA44DFF3}">
      <dgm:prSet/>
      <dgm:spPr/>
      <dgm:t>
        <a:bodyPr/>
        <a:lstStyle/>
        <a:p>
          <a:endParaRPr lang="en-US"/>
        </a:p>
      </dgm:t>
    </dgm:pt>
    <dgm:pt modelId="{8C58A230-4EEB-C747-93FF-09331C3C2061}" type="sibTrans" cxnId="{F7E947C0-EABC-DB49-8101-9FE3FA44DFF3}">
      <dgm:prSet/>
      <dgm:spPr/>
      <dgm:t>
        <a:bodyPr/>
        <a:lstStyle/>
        <a:p>
          <a:endParaRPr lang="en-US"/>
        </a:p>
      </dgm:t>
    </dgm:pt>
    <dgm:pt modelId="{69245F6E-5631-1B47-845C-2F7E3FDA0562}">
      <dgm:prSet/>
      <dgm:spPr>
        <a:solidFill>
          <a:schemeClr val="accent2">
            <a:lumMod val="75000"/>
          </a:schemeClr>
        </a:solidFill>
      </dgm:spPr>
      <dgm:t>
        <a:bodyPr/>
        <a:lstStyle/>
        <a:p>
          <a:pPr rtl="0"/>
          <a:r>
            <a:rPr lang="en-US" b="1" dirty="0" smtClean="0"/>
            <a:t>Applications </a:t>
          </a:r>
          <a:r>
            <a:rPr lang="en-US" b="1" dirty="0" err="1" smtClean="0"/>
            <a:t>inappropriées</a:t>
          </a:r>
          <a:endParaRPr lang="en-US" b="1" dirty="0"/>
        </a:p>
      </dgm:t>
    </dgm:pt>
    <dgm:pt modelId="{607B6BF5-E23F-E14E-92F1-AE2F426AB6FC}" type="parTrans" cxnId="{5D6388A9-0FBF-8746-A801-BAB7EDDF3845}">
      <dgm:prSet/>
      <dgm:spPr/>
      <dgm:t>
        <a:bodyPr/>
        <a:lstStyle/>
        <a:p>
          <a:endParaRPr lang="en-US"/>
        </a:p>
      </dgm:t>
    </dgm:pt>
    <dgm:pt modelId="{111FF5D5-4E7E-3E4B-96D2-444682233F33}" type="sibTrans" cxnId="{5D6388A9-0FBF-8746-A801-BAB7EDDF3845}">
      <dgm:prSet/>
      <dgm:spPr/>
      <dgm:t>
        <a:bodyPr/>
        <a:lstStyle/>
        <a:p>
          <a:endParaRPr lang="en-US"/>
        </a:p>
      </dgm:t>
    </dgm:pt>
    <dgm:pt modelId="{63E1EDC2-3E96-9345-BD66-DE5005F6228F}">
      <dgm:prSet/>
      <dgm:spPr>
        <a:solidFill>
          <a:schemeClr val="accent2">
            <a:lumMod val="75000"/>
          </a:schemeClr>
        </a:solidFill>
      </dgm:spPr>
      <dgm:t>
        <a:bodyPr/>
        <a:lstStyle/>
        <a:p>
          <a:pPr rtl="0"/>
          <a:r>
            <a:rPr lang="en-US" b="1" dirty="0" err="1" smtClean="0"/>
            <a:t>Aucune</a:t>
          </a:r>
          <a:r>
            <a:rPr lang="en-US" b="1" dirty="0" smtClean="0"/>
            <a:t> </a:t>
          </a:r>
          <a:r>
            <a:rPr lang="en-US" b="1" dirty="0" err="1" smtClean="0"/>
            <a:t>Optimisation</a:t>
          </a:r>
          <a:endParaRPr lang="en-US" b="1" dirty="0"/>
        </a:p>
      </dgm:t>
    </dgm:pt>
    <dgm:pt modelId="{C1812E15-5F6E-564C-9637-E581719E49BB}" type="parTrans" cxnId="{50FF99AE-F465-0046-950C-0594907AEEE2}">
      <dgm:prSet/>
      <dgm:spPr/>
      <dgm:t>
        <a:bodyPr/>
        <a:lstStyle/>
        <a:p>
          <a:endParaRPr lang="en-US"/>
        </a:p>
      </dgm:t>
    </dgm:pt>
    <dgm:pt modelId="{6D35666E-62F2-B047-91C6-8E133ADB1945}" type="sibTrans" cxnId="{50FF99AE-F465-0046-950C-0594907AEEE2}">
      <dgm:prSet/>
      <dgm:spPr/>
      <dgm:t>
        <a:bodyPr/>
        <a:lstStyle/>
        <a:p>
          <a:endParaRPr lang="en-US"/>
        </a:p>
      </dgm:t>
    </dgm:pt>
    <dgm:pt modelId="{ACA3EE53-2F85-7643-B58E-5AD8641B4D05}" type="pres">
      <dgm:prSet presAssocID="{A3B31320-1753-B145-B53E-FDA1AE5CC00E}" presName="theList" presStyleCnt="0">
        <dgm:presLayoutVars>
          <dgm:dir/>
          <dgm:animLvl val="lvl"/>
          <dgm:resizeHandles val="exact"/>
        </dgm:presLayoutVars>
      </dgm:prSet>
      <dgm:spPr/>
      <dgm:t>
        <a:bodyPr/>
        <a:lstStyle/>
        <a:p>
          <a:endParaRPr lang="fr-FR"/>
        </a:p>
      </dgm:t>
    </dgm:pt>
    <dgm:pt modelId="{596FA786-D63A-9E4E-8F78-FB509336B15B}" type="pres">
      <dgm:prSet presAssocID="{E6E8C9DB-CA91-024D-8EA5-5CDE8B30D927}" presName="compNode" presStyleCnt="0"/>
      <dgm:spPr/>
    </dgm:pt>
    <dgm:pt modelId="{C7F55569-EBFA-9748-ADC9-162A0C47CB5E}" type="pres">
      <dgm:prSet presAssocID="{E6E8C9DB-CA91-024D-8EA5-5CDE8B30D927}" presName="aNode" presStyleLbl="bgShp" presStyleIdx="0" presStyleCnt="3"/>
      <dgm:spPr/>
      <dgm:t>
        <a:bodyPr/>
        <a:lstStyle/>
        <a:p>
          <a:endParaRPr lang="fr-FR"/>
        </a:p>
      </dgm:t>
    </dgm:pt>
    <dgm:pt modelId="{4041466A-7268-DF40-9969-BE14FDA9B7F7}" type="pres">
      <dgm:prSet presAssocID="{E6E8C9DB-CA91-024D-8EA5-5CDE8B30D927}" presName="textNode" presStyleLbl="bgShp" presStyleIdx="0" presStyleCnt="3"/>
      <dgm:spPr/>
      <dgm:t>
        <a:bodyPr/>
        <a:lstStyle/>
        <a:p>
          <a:endParaRPr lang="fr-FR"/>
        </a:p>
      </dgm:t>
    </dgm:pt>
    <dgm:pt modelId="{08FA0941-3758-B545-A8E1-7668747A9ACD}" type="pres">
      <dgm:prSet presAssocID="{E6E8C9DB-CA91-024D-8EA5-5CDE8B30D927}" presName="compChildNode" presStyleCnt="0"/>
      <dgm:spPr/>
    </dgm:pt>
    <dgm:pt modelId="{1C4AE746-F506-C64B-A95D-EA4F1D401AB1}" type="pres">
      <dgm:prSet presAssocID="{E6E8C9DB-CA91-024D-8EA5-5CDE8B30D927}" presName="theInnerList" presStyleCnt="0"/>
      <dgm:spPr/>
    </dgm:pt>
    <dgm:pt modelId="{5C8633AA-5CA9-8B41-B3CF-71C526DB536E}" type="pres">
      <dgm:prSet presAssocID="{B6434261-5DE9-334F-AC8D-2A0DB4AF7B12}" presName="childNode" presStyleLbl="node1" presStyleIdx="0" presStyleCnt="9">
        <dgm:presLayoutVars>
          <dgm:bulletEnabled val="1"/>
        </dgm:presLayoutVars>
      </dgm:prSet>
      <dgm:spPr/>
      <dgm:t>
        <a:bodyPr/>
        <a:lstStyle/>
        <a:p>
          <a:endParaRPr lang="en-US"/>
        </a:p>
      </dgm:t>
    </dgm:pt>
    <dgm:pt modelId="{CEA8E249-2BCD-EC49-A4D4-9A6644160475}" type="pres">
      <dgm:prSet presAssocID="{B6434261-5DE9-334F-AC8D-2A0DB4AF7B12}" presName="aSpace2" presStyleCnt="0"/>
      <dgm:spPr/>
    </dgm:pt>
    <dgm:pt modelId="{73B12D8A-38B2-534F-A5D9-FA43846EA35C}" type="pres">
      <dgm:prSet presAssocID="{BDE60D56-B99F-3543-930A-E34C8746AA17}" presName="childNode" presStyleLbl="node1" presStyleIdx="1" presStyleCnt="9">
        <dgm:presLayoutVars>
          <dgm:bulletEnabled val="1"/>
        </dgm:presLayoutVars>
      </dgm:prSet>
      <dgm:spPr/>
      <dgm:t>
        <a:bodyPr/>
        <a:lstStyle/>
        <a:p>
          <a:endParaRPr lang="fr-FR"/>
        </a:p>
      </dgm:t>
    </dgm:pt>
    <dgm:pt modelId="{4875AFF4-329C-7740-956E-343EBA260233}" type="pres">
      <dgm:prSet presAssocID="{BDE60D56-B99F-3543-930A-E34C8746AA17}" presName="aSpace2" presStyleCnt="0"/>
      <dgm:spPr/>
    </dgm:pt>
    <dgm:pt modelId="{5E83E481-0C26-8749-ADEF-157C1AC35B43}" type="pres">
      <dgm:prSet presAssocID="{836607E7-D595-4940-9B20-4DE04DE0A782}" presName="childNode" presStyleLbl="node1" presStyleIdx="2" presStyleCnt="9">
        <dgm:presLayoutVars>
          <dgm:bulletEnabled val="1"/>
        </dgm:presLayoutVars>
      </dgm:prSet>
      <dgm:spPr/>
      <dgm:t>
        <a:bodyPr/>
        <a:lstStyle/>
        <a:p>
          <a:endParaRPr lang="fr-FR"/>
        </a:p>
      </dgm:t>
    </dgm:pt>
    <dgm:pt modelId="{1649F964-7065-B844-BF5E-C5D0942E6633}" type="pres">
      <dgm:prSet presAssocID="{E6E8C9DB-CA91-024D-8EA5-5CDE8B30D927}" presName="aSpace" presStyleCnt="0"/>
      <dgm:spPr/>
    </dgm:pt>
    <dgm:pt modelId="{A9B9DE8E-ECDF-9A40-8E64-B1AEF9C4834C}" type="pres">
      <dgm:prSet presAssocID="{0D0F6296-DB02-E045-ADB2-FE93DB01559E}" presName="compNode" presStyleCnt="0"/>
      <dgm:spPr/>
    </dgm:pt>
    <dgm:pt modelId="{A541BB4F-EA9A-2349-8783-E116C1E8001A}" type="pres">
      <dgm:prSet presAssocID="{0D0F6296-DB02-E045-ADB2-FE93DB01559E}" presName="aNode" presStyleLbl="bgShp" presStyleIdx="1" presStyleCnt="3"/>
      <dgm:spPr/>
      <dgm:t>
        <a:bodyPr/>
        <a:lstStyle/>
        <a:p>
          <a:endParaRPr lang="fr-FR"/>
        </a:p>
      </dgm:t>
    </dgm:pt>
    <dgm:pt modelId="{4A90B9ED-CA16-DF48-B274-BDD6E7607542}" type="pres">
      <dgm:prSet presAssocID="{0D0F6296-DB02-E045-ADB2-FE93DB01559E}" presName="textNode" presStyleLbl="bgShp" presStyleIdx="1" presStyleCnt="3"/>
      <dgm:spPr/>
      <dgm:t>
        <a:bodyPr/>
        <a:lstStyle/>
        <a:p>
          <a:endParaRPr lang="fr-FR"/>
        </a:p>
      </dgm:t>
    </dgm:pt>
    <dgm:pt modelId="{510FFB7B-8F93-0646-BCF9-F68067048107}" type="pres">
      <dgm:prSet presAssocID="{0D0F6296-DB02-E045-ADB2-FE93DB01559E}" presName="compChildNode" presStyleCnt="0"/>
      <dgm:spPr/>
    </dgm:pt>
    <dgm:pt modelId="{5DDF099D-E954-E547-8AAF-5FC7AA993C6C}" type="pres">
      <dgm:prSet presAssocID="{0D0F6296-DB02-E045-ADB2-FE93DB01559E}" presName="theInnerList" presStyleCnt="0"/>
      <dgm:spPr/>
    </dgm:pt>
    <dgm:pt modelId="{03F15DF3-C6D2-9441-9396-E32F1EEC384B}" type="pres">
      <dgm:prSet presAssocID="{DD8B83CD-FDF0-6746-B387-4BFDB38842FD}" presName="childNode" presStyleLbl="node1" presStyleIdx="3" presStyleCnt="9">
        <dgm:presLayoutVars>
          <dgm:bulletEnabled val="1"/>
        </dgm:presLayoutVars>
      </dgm:prSet>
      <dgm:spPr/>
      <dgm:t>
        <a:bodyPr/>
        <a:lstStyle/>
        <a:p>
          <a:endParaRPr lang="en-US"/>
        </a:p>
      </dgm:t>
    </dgm:pt>
    <dgm:pt modelId="{389E0B5B-81CB-4A41-BB43-D0E8BA9EFEAF}" type="pres">
      <dgm:prSet presAssocID="{DD8B83CD-FDF0-6746-B387-4BFDB38842FD}" presName="aSpace2" presStyleCnt="0"/>
      <dgm:spPr/>
    </dgm:pt>
    <dgm:pt modelId="{3B22B4CD-0D9B-3C47-84B3-0C44414180A8}" type="pres">
      <dgm:prSet presAssocID="{63E1EDC2-3E96-9345-BD66-DE5005F6228F}" presName="childNode" presStyleLbl="node1" presStyleIdx="4" presStyleCnt="9">
        <dgm:presLayoutVars>
          <dgm:bulletEnabled val="1"/>
        </dgm:presLayoutVars>
      </dgm:prSet>
      <dgm:spPr/>
      <dgm:t>
        <a:bodyPr/>
        <a:lstStyle/>
        <a:p>
          <a:endParaRPr lang="en-US"/>
        </a:p>
      </dgm:t>
    </dgm:pt>
    <dgm:pt modelId="{A5ADE48D-A38B-E04F-9AEF-D29AAC357504}" type="pres">
      <dgm:prSet presAssocID="{63E1EDC2-3E96-9345-BD66-DE5005F6228F}" presName="aSpace2" presStyleCnt="0"/>
      <dgm:spPr/>
    </dgm:pt>
    <dgm:pt modelId="{D3E0368B-2937-F741-936B-86038B04F9F6}" type="pres">
      <dgm:prSet presAssocID="{69245F6E-5631-1B47-845C-2F7E3FDA0562}" presName="childNode" presStyleLbl="node1" presStyleIdx="5" presStyleCnt="9">
        <dgm:presLayoutVars>
          <dgm:bulletEnabled val="1"/>
        </dgm:presLayoutVars>
      </dgm:prSet>
      <dgm:spPr/>
      <dgm:t>
        <a:bodyPr/>
        <a:lstStyle/>
        <a:p>
          <a:endParaRPr lang="en-US"/>
        </a:p>
      </dgm:t>
    </dgm:pt>
    <dgm:pt modelId="{BD89EA10-C9ED-0D49-A215-D825802D93EA}" type="pres">
      <dgm:prSet presAssocID="{0D0F6296-DB02-E045-ADB2-FE93DB01559E}" presName="aSpace" presStyleCnt="0"/>
      <dgm:spPr/>
    </dgm:pt>
    <dgm:pt modelId="{B46769E9-BB3A-DA4D-9DF2-566114002038}" type="pres">
      <dgm:prSet presAssocID="{423A06A3-2E8E-934F-A248-8307CE4CA993}" presName="compNode" presStyleCnt="0"/>
      <dgm:spPr/>
    </dgm:pt>
    <dgm:pt modelId="{52378F3C-776A-CC45-9072-8324D8F6ABC6}" type="pres">
      <dgm:prSet presAssocID="{423A06A3-2E8E-934F-A248-8307CE4CA993}" presName="aNode" presStyleLbl="bgShp" presStyleIdx="2" presStyleCnt="3"/>
      <dgm:spPr/>
      <dgm:t>
        <a:bodyPr/>
        <a:lstStyle/>
        <a:p>
          <a:endParaRPr lang="fr-FR"/>
        </a:p>
      </dgm:t>
    </dgm:pt>
    <dgm:pt modelId="{98E0497B-507B-AD49-9A4C-6B9C915DF718}" type="pres">
      <dgm:prSet presAssocID="{423A06A3-2E8E-934F-A248-8307CE4CA993}" presName="textNode" presStyleLbl="bgShp" presStyleIdx="2" presStyleCnt="3"/>
      <dgm:spPr/>
      <dgm:t>
        <a:bodyPr/>
        <a:lstStyle/>
        <a:p>
          <a:endParaRPr lang="fr-FR"/>
        </a:p>
      </dgm:t>
    </dgm:pt>
    <dgm:pt modelId="{3C3C9EAA-7AE2-4C46-9C0A-0B9E44CC0049}" type="pres">
      <dgm:prSet presAssocID="{423A06A3-2E8E-934F-A248-8307CE4CA993}" presName="compChildNode" presStyleCnt="0"/>
      <dgm:spPr/>
    </dgm:pt>
    <dgm:pt modelId="{8D6862DA-F2E4-C148-B6ED-854D3975A640}" type="pres">
      <dgm:prSet presAssocID="{423A06A3-2E8E-934F-A248-8307CE4CA993}" presName="theInnerList" presStyleCnt="0"/>
      <dgm:spPr/>
    </dgm:pt>
    <dgm:pt modelId="{6C6429C8-D253-CD40-8E6F-D94676781BD6}" type="pres">
      <dgm:prSet presAssocID="{725FC166-6557-1541-A685-B9605C5B5FEE}" presName="childNode" presStyleLbl="node1" presStyleIdx="6" presStyleCnt="9">
        <dgm:presLayoutVars>
          <dgm:bulletEnabled val="1"/>
        </dgm:presLayoutVars>
      </dgm:prSet>
      <dgm:spPr/>
      <dgm:t>
        <a:bodyPr/>
        <a:lstStyle/>
        <a:p>
          <a:endParaRPr lang="fr-FR"/>
        </a:p>
      </dgm:t>
    </dgm:pt>
    <dgm:pt modelId="{0FCDA287-E0D6-E744-8A8F-59313BCB45FF}" type="pres">
      <dgm:prSet presAssocID="{725FC166-6557-1541-A685-B9605C5B5FEE}" presName="aSpace2" presStyleCnt="0"/>
      <dgm:spPr/>
    </dgm:pt>
    <dgm:pt modelId="{0B3A06AE-9D14-2046-99D4-6A05392A35F0}" type="pres">
      <dgm:prSet presAssocID="{E00C6884-9E0C-694A-8C02-4078E9354A6F}" presName="childNode" presStyleLbl="node1" presStyleIdx="7" presStyleCnt="9">
        <dgm:presLayoutVars>
          <dgm:bulletEnabled val="1"/>
        </dgm:presLayoutVars>
      </dgm:prSet>
      <dgm:spPr/>
      <dgm:t>
        <a:bodyPr/>
        <a:lstStyle/>
        <a:p>
          <a:endParaRPr lang="fr-FR"/>
        </a:p>
      </dgm:t>
    </dgm:pt>
    <dgm:pt modelId="{30985283-EDA4-E44D-9266-AD12FE2EAF45}" type="pres">
      <dgm:prSet presAssocID="{E00C6884-9E0C-694A-8C02-4078E9354A6F}" presName="aSpace2" presStyleCnt="0"/>
      <dgm:spPr/>
    </dgm:pt>
    <dgm:pt modelId="{65BCE4B7-6B5D-5940-BA50-8CC4DC60AC11}" type="pres">
      <dgm:prSet presAssocID="{6E4CE6D0-5ED7-B249-9258-FE29888555AD}" presName="childNode" presStyleLbl="node1" presStyleIdx="8" presStyleCnt="9">
        <dgm:presLayoutVars>
          <dgm:bulletEnabled val="1"/>
        </dgm:presLayoutVars>
      </dgm:prSet>
      <dgm:spPr/>
      <dgm:t>
        <a:bodyPr/>
        <a:lstStyle/>
        <a:p>
          <a:endParaRPr lang="fr-FR"/>
        </a:p>
      </dgm:t>
    </dgm:pt>
  </dgm:ptLst>
  <dgm:cxnLst>
    <dgm:cxn modelId="{36D50501-00A2-6E47-9F84-0912047E1487}" srcId="{423A06A3-2E8E-934F-A248-8307CE4CA993}" destId="{725FC166-6557-1541-A685-B9605C5B5FEE}" srcOrd="0" destOrd="0" parTransId="{BC52A10F-5094-C647-A381-848175717313}" sibTransId="{7206F774-8E07-2146-A905-D3F51B6D9EA4}"/>
    <dgm:cxn modelId="{E3C9B2F4-E2B8-7846-A871-9588B603E872}" srcId="{E6E8C9DB-CA91-024D-8EA5-5CDE8B30D927}" destId="{BDE60D56-B99F-3543-930A-E34C8746AA17}" srcOrd="1" destOrd="0" parTransId="{FCD7B5D4-354C-8D44-BC59-DF05FC0131CA}" sibTransId="{330575A2-9C7B-1D4D-A650-9500D9744168}"/>
    <dgm:cxn modelId="{A4E85CBF-B1D9-4C65-A18C-33D6C60073C0}" type="presOf" srcId="{423A06A3-2E8E-934F-A248-8307CE4CA993}" destId="{98E0497B-507B-AD49-9A4C-6B9C915DF718}" srcOrd="1" destOrd="0" presId="urn:microsoft.com/office/officeart/2005/8/layout/lProcess2"/>
    <dgm:cxn modelId="{7258BEA3-B4E1-4383-B6F6-893A6C66FD30}" type="presOf" srcId="{BDE60D56-B99F-3543-930A-E34C8746AA17}" destId="{73B12D8A-38B2-534F-A5D9-FA43846EA35C}" srcOrd="0" destOrd="0" presId="urn:microsoft.com/office/officeart/2005/8/layout/lProcess2"/>
    <dgm:cxn modelId="{B46C535F-4D17-4DEC-B348-37A00B3A5CA0}" type="presOf" srcId="{B6434261-5DE9-334F-AC8D-2A0DB4AF7B12}" destId="{5C8633AA-5CA9-8B41-B3CF-71C526DB536E}" srcOrd="0" destOrd="0" presId="urn:microsoft.com/office/officeart/2005/8/layout/lProcess2"/>
    <dgm:cxn modelId="{38030299-4D5F-48B6-BA7B-A512A22FA039}" type="presOf" srcId="{E6E8C9DB-CA91-024D-8EA5-5CDE8B30D927}" destId="{C7F55569-EBFA-9748-ADC9-162A0C47CB5E}" srcOrd="0" destOrd="0" presId="urn:microsoft.com/office/officeart/2005/8/layout/lProcess2"/>
    <dgm:cxn modelId="{50FF99AE-F465-0046-950C-0594907AEEE2}" srcId="{0D0F6296-DB02-E045-ADB2-FE93DB01559E}" destId="{63E1EDC2-3E96-9345-BD66-DE5005F6228F}" srcOrd="1" destOrd="0" parTransId="{C1812E15-5F6E-564C-9637-E581719E49BB}" sibTransId="{6D35666E-62F2-B047-91C6-8E133ADB1945}"/>
    <dgm:cxn modelId="{F7E947C0-EABC-DB49-8101-9FE3FA44DFF3}" srcId="{E6E8C9DB-CA91-024D-8EA5-5CDE8B30D927}" destId="{B6434261-5DE9-334F-AC8D-2A0DB4AF7B12}" srcOrd="0" destOrd="0" parTransId="{3D59E892-73FA-D944-9975-89FE60F48CE3}" sibTransId="{8C58A230-4EEB-C747-93FF-09331C3C2061}"/>
    <dgm:cxn modelId="{17BEC5EF-9228-5F48-916D-BE9C1AA94ECF}" srcId="{A3B31320-1753-B145-B53E-FDA1AE5CC00E}" destId="{423A06A3-2E8E-934F-A248-8307CE4CA993}" srcOrd="2" destOrd="0" parTransId="{6263A625-A006-0942-B197-89FA829B21D7}" sibTransId="{3A231C77-FE33-884E-BF91-F2B65889E89C}"/>
    <dgm:cxn modelId="{C24101BF-40B6-4F21-943D-A6F41166887F}" type="presOf" srcId="{0D0F6296-DB02-E045-ADB2-FE93DB01559E}" destId="{4A90B9ED-CA16-DF48-B274-BDD6E7607542}" srcOrd="1" destOrd="0" presId="urn:microsoft.com/office/officeart/2005/8/layout/lProcess2"/>
    <dgm:cxn modelId="{9D51723F-0EEF-4A8F-9EEF-6F5642D3ED09}" type="presOf" srcId="{E00C6884-9E0C-694A-8C02-4078E9354A6F}" destId="{0B3A06AE-9D14-2046-99D4-6A05392A35F0}" srcOrd="0" destOrd="0" presId="urn:microsoft.com/office/officeart/2005/8/layout/lProcess2"/>
    <dgm:cxn modelId="{281D800D-34A8-4B0A-8EB1-273C4056B820}" type="presOf" srcId="{836607E7-D595-4940-9B20-4DE04DE0A782}" destId="{5E83E481-0C26-8749-ADEF-157C1AC35B43}" srcOrd="0" destOrd="0" presId="urn:microsoft.com/office/officeart/2005/8/layout/lProcess2"/>
    <dgm:cxn modelId="{CB8EB12A-584C-436C-A542-46CED0408A5D}" type="presOf" srcId="{DD8B83CD-FDF0-6746-B387-4BFDB38842FD}" destId="{03F15DF3-C6D2-9441-9396-E32F1EEC384B}" srcOrd="0" destOrd="0" presId="urn:microsoft.com/office/officeart/2005/8/layout/lProcess2"/>
    <dgm:cxn modelId="{B4AB0E89-2F71-492E-8487-93207AD74C99}" type="presOf" srcId="{A3B31320-1753-B145-B53E-FDA1AE5CC00E}" destId="{ACA3EE53-2F85-7643-B58E-5AD8641B4D05}" srcOrd="0" destOrd="0" presId="urn:microsoft.com/office/officeart/2005/8/layout/lProcess2"/>
    <dgm:cxn modelId="{84323BD6-477C-439F-9373-561203284A51}" type="presOf" srcId="{6E4CE6D0-5ED7-B249-9258-FE29888555AD}" destId="{65BCE4B7-6B5D-5940-BA50-8CC4DC60AC11}" srcOrd="0" destOrd="0" presId="urn:microsoft.com/office/officeart/2005/8/layout/lProcess2"/>
    <dgm:cxn modelId="{BCB3A7AD-B4B2-44E9-BA7D-91DCB62F26D2}" type="presOf" srcId="{69245F6E-5631-1B47-845C-2F7E3FDA0562}" destId="{D3E0368B-2937-F741-936B-86038B04F9F6}" srcOrd="0" destOrd="0" presId="urn:microsoft.com/office/officeart/2005/8/layout/lProcess2"/>
    <dgm:cxn modelId="{2FD1C671-8E51-2946-AAF5-2113F728A8A5}" srcId="{0D0F6296-DB02-E045-ADB2-FE93DB01559E}" destId="{DD8B83CD-FDF0-6746-B387-4BFDB38842FD}" srcOrd="0" destOrd="0" parTransId="{733BE36E-B867-1B42-8DD4-21F81C6DA3BD}" sibTransId="{640051D5-AAF3-C140-823F-8E74616F5EA3}"/>
    <dgm:cxn modelId="{454A2804-F1D4-6D4A-8ACA-CDA6E97B1771}" srcId="{423A06A3-2E8E-934F-A248-8307CE4CA993}" destId="{6E4CE6D0-5ED7-B249-9258-FE29888555AD}" srcOrd="2" destOrd="0" parTransId="{C343AAC8-C82F-A541-B0A4-A22C5B2E2673}" sibTransId="{EDB84394-F8DE-A04D-A79D-E75C227D3EEC}"/>
    <dgm:cxn modelId="{8EACE772-FB2E-AB4B-BC30-91AEFB7790A9}" srcId="{A3B31320-1753-B145-B53E-FDA1AE5CC00E}" destId="{0D0F6296-DB02-E045-ADB2-FE93DB01559E}" srcOrd="1" destOrd="0" parTransId="{3F01A23A-B40F-0A4B-B351-1483ED385E1D}" sibTransId="{83609053-60B2-2F4D-959B-438E175195AB}"/>
    <dgm:cxn modelId="{C0EAA0E0-7680-AE43-AC56-F0825E18900D}" srcId="{A3B31320-1753-B145-B53E-FDA1AE5CC00E}" destId="{E6E8C9DB-CA91-024D-8EA5-5CDE8B30D927}" srcOrd="0" destOrd="0" parTransId="{B5712BE8-9BAB-C949-850A-EE9D177B11E9}" sibTransId="{3C735CB8-35D4-E641-B48F-E8B191DD5C6D}"/>
    <dgm:cxn modelId="{26B5D1FA-30CB-2646-9261-5854F0A38070}" srcId="{E6E8C9DB-CA91-024D-8EA5-5CDE8B30D927}" destId="{836607E7-D595-4940-9B20-4DE04DE0A782}" srcOrd="2" destOrd="0" parTransId="{2410B972-F752-7542-BE3C-890A80664ADD}" sibTransId="{21EC91D1-6042-0748-BCDC-5578234B6429}"/>
    <dgm:cxn modelId="{7DCCCEA4-6CB2-BD43-BF07-CB4CBF1B050D}" srcId="{423A06A3-2E8E-934F-A248-8307CE4CA993}" destId="{E00C6884-9E0C-694A-8C02-4078E9354A6F}" srcOrd="1" destOrd="0" parTransId="{382DE670-1BA7-5044-B104-35D9BE9AD452}" sibTransId="{91FA2C2D-4302-844B-BF7E-C9B5469B4FE4}"/>
    <dgm:cxn modelId="{307FD5A5-759A-40E3-8C5D-75423DBD0750}" type="presOf" srcId="{E6E8C9DB-CA91-024D-8EA5-5CDE8B30D927}" destId="{4041466A-7268-DF40-9969-BE14FDA9B7F7}" srcOrd="1" destOrd="0" presId="urn:microsoft.com/office/officeart/2005/8/layout/lProcess2"/>
    <dgm:cxn modelId="{19DEB331-298F-43E7-B43A-30F1A64CFB0D}" type="presOf" srcId="{63E1EDC2-3E96-9345-BD66-DE5005F6228F}" destId="{3B22B4CD-0D9B-3C47-84B3-0C44414180A8}" srcOrd="0" destOrd="0" presId="urn:microsoft.com/office/officeart/2005/8/layout/lProcess2"/>
    <dgm:cxn modelId="{5D6388A9-0FBF-8746-A801-BAB7EDDF3845}" srcId="{0D0F6296-DB02-E045-ADB2-FE93DB01559E}" destId="{69245F6E-5631-1B47-845C-2F7E3FDA0562}" srcOrd="2" destOrd="0" parTransId="{607B6BF5-E23F-E14E-92F1-AE2F426AB6FC}" sibTransId="{111FF5D5-4E7E-3E4B-96D2-444682233F33}"/>
    <dgm:cxn modelId="{79F4C82E-E84B-46A7-A5E0-4A39DF897FCF}" type="presOf" srcId="{725FC166-6557-1541-A685-B9605C5B5FEE}" destId="{6C6429C8-D253-CD40-8E6F-D94676781BD6}" srcOrd="0" destOrd="0" presId="urn:microsoft.com/office/officeart/2005/8/layout/lProcess2"/>
    <dgm:cxn modelId="{249CC030-71F6-44BA-98D8-50B0A49E1688}" type="presOf" srcId="{423A06A3-2E8E-934F-A248-8307CE4CA993}" destId="{52378F3C-776A-CC45-9072-8324D8F6ABC6}" srcOrd="0" destOrd="0" presId="urn:microsoft.com/office/officeart/2005/8/layout/lProcess2"/>
    <dgm:cxn modelId="{1BE1C009-BAA9-4592-B8E1-944349D26533}" type="presOf" srcId="{0D0F6296-DB02-E045-ADB2-FE93DB01559E}" destId="{A541BB4F-EA9A-2349-8783-E116C1E8001A}" srcOrd="0" destOrd="0" presId="urn:microsoft.com/office/officeart/2005/8/layout/lProcess2"/>
    <dgm:cxn modelId="{CBE35573-15D9-4FCB-8F65-226276DEBB6E}" type="presParOf" srcId="{ACA3EE53-2F85-7643-B58E-5AD8641B4D05}" destId="{596FA786-D63A-9E4E-8F78-FB509336B15B}" srcOrd="0" destOrd="0" presId="urn:microsoft.com/office/officeart/2005/8/layout/lProcess2"/>
    <dgm:cxn modelId="{0D82D88A-4DFB-4C75-8488-7C76A4058FAA}" type="presParOf" srcId="{596FA786-D63A-9E4E-8F78-FB509336B15B}" destId="{C7F55569-EBFA-9748-ADC9-162A0C47CB5E}" srcOrd="0" destOrd="0" presId="urn:microsoft.com/office/officeart/2005/8/layout/lProcess2"/>
    <dgm:cxn modelId="{783DB21A-CC31-4D4E-BBDB-8E6434FC829B}" type="presParOf" srcId="{596FA786-D63A-9E4E-8F78-FB509336B15B}" destId="{4041466A-7268-DF40-9969-BE14FDA9B7F7}" srcOrd="1" destOrd="0" presId="urn:microsoft.com/office/officeart/2005/8/layout/lProcess2"/>
    <dgm:cxn modelId="{67F29176-2E2F-494A-B60A-ABA5544E79AE}" type="presParOf" srcId="{596FA786-D63A-9E4E-8F78-FB509336B15B}" destId="{08FA0941-3758-B545-A8E1-7668747A9ACD}" srcOrd="2" destOrd="0" presId="urn:microsoft.com/office/officeart/2005/8/layout/lProcess2"/>
    <dgm:cxn modelId="{7D8DE1C9-9AE6-4F53-A492-A8AA2C97373D}" type="presParOf" srcId="{08FA0941-3758-B545-A8E1-7668747A9ACD}" destId="{1C4AE746-F506-C64B-A95D-EA4F1D401AB1}" srcOrd="0" destOrd="0" presId="urn:microsoft.com/office/officeart/2005/8/layout/lProcess2"/>
    <dgm:cxn modelId="{F78F5231-73FB-439A-A1D6-E5674EFD6132}" type="presParOf" srcId="{1C4AE746-F506-C64B-A95D-EA4F1D401AB1}" destId="{5C8633AA-5CA9-8B41-B3CF-71C526DB536E}" srcOrd="0" destOrd="0" presId="urn:microsoft.com/office/officeart/2005/8/layout/lProcess2"/>
    <dgm:cxn modelId="{4CB8DD01-64CC-4CB8-8A6A-9CE7B9548E52}" type="presParOf" srcId="{1C4AE746-F506-C64B-A95D-EA4F1D401AB1}" destId="{CEA8E249-2BCD-EC49-A4D4-9A6644160475}" srcOrd="1" destOrd="0" presId="urn:microsoft.com/office/officeart/2005/8/layout/lProcess2"/>
    <dgm:cxn modelId="{239BE08C-41C0-4B79-888D-A6BB30961728}" type="presParOf" srcId="{1C4AE746-F506-C64B-A95D-EA4F1D401AB1}" destId="{73B12D8A-38B2-534F-A5D9-FA43846EA35C}" srcOrd="2" destOrd="0" presId="urn:microsoft.com/office/officeart/2005/8/layout/lProcess2"/>
    <dgm:cxn modelId="{9AFC5A52-C86B-42C5-B9EA-A6EBE523EEB1}" type="presParOf" srcId="{1C4AE746-F506-C64B-A95D-EA4F1D401AB1}" destId="{4875AFF4-329C-7740-956E-343EBA260233}" srcOrd="3" destOrd="0" presId="urn:microsoft.com/office/officeart/2005/8/layout/lProcess2"/>
    <dgm:cxn modelId="{A08CCC91-68D2-4D95-8459-80381D51A39A}" type="presParOf" srcId="{1C4AE746-F506-C64B-A95D-EA4F1D401AB1}" destId="{5E83E481-0C26-8749-ADEF-157C1AC35B43}" srcOrd="4" destOrd="0" presId="urn:microsoft.com/office/officeart/2005/8/layout/lProcess2"/>
    <dgm:cxn modelId="{F6F096A6-8404-47EA-A522-46282DA49A3D}" type="presParOf" srcId="{ACA3EE53-2F85-7643-B58E-5AD8641B4D05}" destId="{1649F964-7065-B844-BF5E-C5D0942E6633}" srcOrd="1" destOrd="0" presId="urn:microsoft.com/office/officeart/2005/8/layout/lProcess2"/>
    <dgm:cxn modelId="{7872F362-3656-40E7-95B7-1CDAEA30C6F0}" type="presParOf" srcId="{ACA3EE53-2F85-7643-B58E-5AD8641B4D05}" destId="{A9B9DE8E-ECDF-9A40-8E64-B1AEF9C4834C}" srcOrd="2" destOrd="0" presId="urn:microsoft.com/office/officeart/2005/8/layout/lProcess2"/>
    <dgm:cxn modelId="{052E7DE8-1EA0-418F-89D5-5D4662A82D76}" type="presParOf" srcId="{A9B9DE8E-ECDF-9A40-8E64-B1AEF9C4834C}" destId="{A541BB4F-EA9A-2349-8783-E116C1E8001A}" srcOrd="0" destOrd="0" presId="urn:microsoft.com/office/officeart/2005/8/layout/lProcess2"/>
    <dgm:cxn modelId="{0A8E5A57-31A3-409F-A73B-B9BC90C34EDD}" type="presParOf" srcId="{A9B9DE8E-ECDF-9A40-8E64-B1AEF9C4834C}" destId="{4A90B9ED-CA16-DF48-B274-BDD6E7607542}" srcOrd="1" destOrd="0" presId="urn:microsoft.com/office/officeart/2005/8/layout/lProcess2"/>
    <dgm:cxn modelId="{612DEB84-1F34-4B0C-9DED-26C8F705815C}" type="presParOf" srcId="{A9B9DE8E-ECDF-9A40-8E64-B1AEF9C4834C}" destId="{510FFB7B-8F93-0646-BCF9-F68067048107}" srcOrd="2" destOrd="0" presId="urn:microsoft.com/office/officeart/2005/8/layout/lProcess2"/>
    <dgm:cxn modelId="{BF229C44-C157-4A34-B1C1-94B445CB9986}" type="presParOf" srcId="{510FFB7B-8F93-0646-BCF9-F68067048107}" destId="{5DDF099D-E954-E547-8AAF-5FC7AA993C6C}" srcOrd="0" destOrd="0" presId="urn:microsoft.com/office/officeart/2005/8/layout/lProcess2"/>
    <dgm:cxn modelId="{269FE614-8C60-4EED-8665-7076AA7C533D}" type="presParOf" srcId="{5DDF099D-E954-E547-8AAF-5FC7AA993C6C}" destId="{03F15DF3-C6D2-9441-9396-E32F1EEC384B}" srcOrd="0" destOrd="0" presId="urn:microsoft.com/office/officeart/2005/8/layout/lProcess2"/>
    <dgm:cxn modelId="{5A72F4D7-B4FF-40E2-96CF-55DCC1170614}" type="presParOf" srcId="{5DDF099D-E954-E547-8AAF-5FC7AA993C6C}" destId="{389E0B5B-81CB-4A41-BB43-D0E8BA9EFEAF}" srcOrd="1" destOrd="0" presId="urn:microsoft.com/office/officeart/2005/8/layout/lProcess2"/>
    <dgm:cxn modelId="{1D96D04E-4C50-4CC4-BFED-A6D758EB20E8}" type="presParOf" srcId="{5DDF099D-E954-E547-8AAF-5FC7AA993C6C}" destId="{3B22B4CD-0D9B-3C47-84B3-0C44414180A8}" srcOrd="2" destOrd="0" presId="urn:microsoft.com/office/officeart/2005/8/layout/lProcess2"/>
    <dgm:cxn modelId="{C7A0E101-38FE-40F7-85F8-347529F108EB}" type="presParOf" srcId="{5DDF099D-E954-E547-8AAF-5FC7AA993C6C}" destId="{A5ADE48D-A38B-E04F-9AEF-D29AAC357504}" srcOrd="3" destOrd="0" presId="urn:microsoft.com/office/officeart/2005/8/layout/lProcess2"/>
    <dgm:cxn modelId="{CC23ED25-3010-4F8D-B546-AD7135E73189}" type="presParOf" srcId="{5DDF099D-E954-E547-8AAF-5FC7AA993C6C}" destId="{D3E0368B-2937-F741-936B-86038B04F9F6}" srcOrd="4" destOrd="0" presId="urn:microsoft.com/office/officeart/2005/8/layout/lProcess2"/>
    <dgm:cxn modelId="{5AD7905F-0AEA-4BF7-B497-9B16C54DB01D}" type="presParOf" srcId="{ACA3EE53-2F85-7643-B58E-5AD8641B4D05}" destId="{BD89EA10-C9ED-0D49-A215-D825802D93EA}" srcOrd="3" destOrd="0" presId="urn:microsoft.com/office/officeart/2005/8/layout/lProcess2"/>
    <dgm:cxn modelId="{C7696525-A781-4E4E-91C7-6C37F284605C}" type="presParOf" srcId="{ACA3EE53-2F85-7643-B58E-5AD8641B4D05}" destId="{B46769E9-BB3A-DA4D-9DF2-566114002038}" srcOrd="4" destOrd="0" presId="urn:microsoft.com/office/officeart/2005/8/layout/lProcess2"/>
    <dgm:cxn modelId="{00354814-DC07-487A-A480-D77E972F8275}" type="presParOf" srcId="{B46769E9-BB3A-DA4D-9DF2-566114002038}" destId="{52378F3C-776A-CC45-9072-8324D8F6ABC6}" srcOrd="0" destOrd="0" presId="urn:microsoft.com/office/officeart/2005/8/layout/lProcess2"/>
    <dgm:cxn modelId="{6FF663D7-8D9F-4D46-8C63-B2F6D7C41E41}" type="presParOf" srcId="{B46769E9-BB3A-DA4D-9DF2-566114002038}" destId="{98E0497B-507B-AD49-9A4C-6B9C915DF718}" srcOrd="1" destOrd="0" presId="urn:microsoft.com/office/officeart/2005/8/layout/lProcess2"/>
    <dgm:cxn modelId="{54155AE8-D80B-48C3-A8D4-3033B700DFF2}" type="presParOf" srcId="{B46769E9-BB3A-DA4D-9DF2-566114002038}" destId="{3C3C9EAA-7AE2-4C46-9C0A-0B9E44CC0049}" srcOrd="2" destOrd="0" presId="urn:microsoft.com/office/officeart/2005/8/layout/lProcess2"/>
    <dgm:cxn modelId="{0EB6D918-BAAA-4853-BC06-6C1633C524B1}" type="presParOf" srcId="{3C3C9EAA-7AE2-4C46-9C0A-0B9E44CC0049}" destId="{8D6862DA-F2E4-C148-B6ED-854D3975A640}" srcOrd="0" destOrd="0" presId="urn:microsoft.com/office/officeart/2005/8/layout/lProcess2"/>
    <dgm:cxn modelId="{9C45A7C0-9172-48A1-9227-F0EADFBA7E81}" type="presParOf" srcId="{8D6862DA-F2E4-C148-B6ED-854D3975A640}" destId="{6C6429C8-D253-CD40-8E6F-D94676781BD6}" srcOrd="0" destOrd="0" presId="urn:microsoft.com/office/officeart/2005/8/layout/lProcess2"/>
    <dgm:cxn modelId="{6A50DC62-AAAB-4B4E-A348-4E5C209BE4E9}" type="presParOf" srcId="{8D6862DA-F2E4-C148-B6ED-854D3975A640}" destId="{0FCDA287-E0D6-E744-8A8F-59313BCB45FF}" srcOrd="1" destOrd="0" presId="urn:microsoft.com/office/officeart/2005/8/layout/lProcess2"/>
    <dgm:cxn modelId="{8B3D2822-928C-42AA-A6B8-66F1DC1C4646}" type="presParOf" srcId="{8D6862DA-F2E4-C148-B6ED-854D3975A640}" destId="{0B3A06AE-9D14-2046-99D4-6A05392A35F0}" srcOrd="2" destOrd="0" presId="urn:microsoft.com/office/officeart/2005/8/layout/lProcess2"/>
    <dgm:cxn modelId="{3068DB2C-8D09-479B-8C44-8DCB86A52660}" type="presParOf" srcId="{8D6862DA-F2E4-C148-B6ED-854D3975A640}" destId="{30985283-EDA4-E44D-9266-AD12FE2EAF45}" srcOrd="3" destOrd="0" presId="urn:microsoft.com/office/officeart/2005/8/layout/lProcess2"/>
    <dgm:cxn modelId="{33AFDE85-F308-46DA-A28E-0BBA8105FF9B}" type="presParOf" srcId="{8D6862DA-F2E4-C148-B6ED-854D3975A640}" destId="{65BCE4B7-6B5D-5940-BA50-8CC4DC60AC11}"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10201B-3504-412E-9E6F-AD7D29BB2C6B}"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fr-FR"/>
        </a:p>
      </dgm:t>
    </dgm:pt>
    <dgm:pt modelId="{A46600BC-DD15-4872-B778-9A6ADA7F57E9}">
      <dgm:prSet phldrT="[Texte]" custT="1"/>
      <dgm:spPr>
        <a:solidFill>
          <a:schemeClr val="accent1">
            <a:lumMod val="90000"/>
          </a:schemeClr>
        </a:solidFill>
      </dgm:spPr>
      <dgm:t>
        <a:bodyPr tIns="36000" bIns="36000"/>
        <a:lstStyle/>
        <a:p>
          <a:r>
            <a:rPr lang="fr-FR" sz="2000" dirty="0" smtClean="0"/>
            <a:t>Inventaire</a:t>
          </a:r>
          <a:endParaRPr lang="fr-FR" sz="2000" dirty="0"/>
        </a:p>
      </dgm:t>
    </dgm:pt>
    <dgm:pt modelId="{48E95F1F-7364-480B-867F-FC18262279ED}" type="parTrans" cxnId="{3BD59942-9DFA-4BD4-8888-3D11495CEB05}">
      <dgm:prSet/>
      <dgm:spPr/>
      <dgm:t>
        <a:bodyPr/>
        <a:lstStyle/>
        <a:p>
          <a:endParaRPr lang="fr-FR"/>
        </a:p>
      </dgm:t>
    </dgm:pt>
    <dgm:pt modelId="{B3D74F61-4A56-4ACB-B477-340253A56981}" type="sibTrans" cxnId="{3BD59942-9DFA-4BD4-8888-3D11495CEB05}">
      <dgm:prSet/>
      <dgm:spPr/>
      <dgm:t>
        <a:bodyPr/>
        <a:lstStyle/>
        <a:p>
          <a:endParaRPr lang="fr-FR"/>
        </a:p>
      </dgm:t>
    </dgm:pt>
    <dgm:pt modelId="{9A48EF8B-396F-4B35-8F72-C4AC2D89B8DB}">
      <dgm:prSet phldrT="[Texte]" custT="1"/>
      <dgm:spPr>
        <a:solidFill>
          <a:schemeClr val="accent2">
            <a:lumMod val="75000"/>
          </a:schemeClr>
        </a:solidFill>
      </dgm:spPr>
      <dgm:t>
        <a:bodyPr/>
        <a:lstStyle/>
        <a:p>
          <a:r>
            <a:rPr lang="fr-FR" sz="1200" dirty="0" smtClean="0"/>
            <a:t>Analyse du matériel</a:t>
          </a:r>
          <a:endParaRPr lang="fr-FR" sz="1200" dirty="0"/>
        </a:p>
      </dgm:t>
    </dgm:pt>
    <dgm:pt modelId="{926C0005-A6BA-45DF-8E5D-D48245D906F0}" type="parTrans" cxnId="{6AF71C0A-4EDF-4F48-ABEC-806973B6B3DF}">
      <dgm:prSet/>
      <dgm:spPr/>
      <dgm:t>
        <a:bodyPr/>
        <a:lstStyle/>
        <a:p>
          <a:endParaRPr lang="fr-FR"/>
        </a:p>
      </dgm:t>
    </dgm:pt>
    <dgm:pt modelId="{3FD6A6CD-84E3-4842-9195-9A1AC72DF896}" type="sibTrans" cxnId="{6AF71C0A-4EDF-4F48-ABEC-806973B6B3DF}">
      <dgm:prSet/>
      <dgm:spPr/>
      <dgm:t>
        <a:bodyPr/>
        <a:lstStyle/>
        <a:p>
          <a:endParaRPr lang="fr-FR"/>
        </a:p>
      </dgm:t>
    </dgm:pt>
    <dgm:pt modelId="{BD7F6831-37D2-4D19-8507-CD34121FCACB}">
      <dgm:prSet phldrT="[Texte]" custT="1"/>
      <dgm:spPr>
        <a:solidFill>
          <a:schemeClr val="accent2">
            <a:lumMod val="75000"/>
          </a:schemeClr>
        </a:solidFill>
      </dgm:spPr>
      <dgm:t>
        <a:bodyPr/>
        <a:lstStyle/>
        <a:p>
          <a:r>
            <a:rPr lang="fr-FR" sz="1200" dirty="0" smtClean="0"/>
            <a:t>Analyse des licences et usage des applications</a:t>
          </a:r>
          <a:endParaRPr lang="fr-FR" sz="1200" dirty="0"/>
        </a:p>
      </dgm:t>
    </dgm:pt>
    <dgm:pt modelId="{0E60747C-7303-4087-86FE-4B5940DF55A9}" type="parTrans" cxnId="{2619D749-C4E2-489A-813D-A2DA75CA4616}">
      <dgm:prSet/>
      <dgm:spPr/>
      <dgm:t>
        <a:bodyPr/>
        <a:lstStyle/>
        <a:p>
          <a:endParaRPr lang="fr-FR"/>
        </a:p>
      </dgm:t>
    </dgm:pt>
    <dgm:pt modelId="{F123B383-2907-49A0-8135-514FEFE80F10}" type="sibTrans" cxnId="{2619D749-C4E2-489A-813D-A2DA75CA4616}">
      <dgm:prSet/>
      <dgm:spPr/>
      <dgm:t>
        <a:bodyPr/>
        <a:lstStyle/>
        <a:p>
          <a:endParaRPr lang="fr-FR"/>
        </a:p>
      </dgm:t>
    </dgm:pt>
    <dgm:pt modelId="{FB5C26D5-B1A6-4258-AAD3-A1F1B8894D53}">
      <dgm:prSet phldrT="[Texte]" custT="1"/>
      <dgm:spPr>
        <a:solidFill>
          <a:schemeClr val="accent1">
            <a:lumMod val="90000"/>
          </a:schemeClr>
        </a:solidFill>
      </dgm:spPr>
      <dgm:t>
        <a:bodyPr/>
        <a:lstStyle/>
        <a:p>
          <a:r>
            <a:rPr lang="fr-FR" sz="2000" dirty="0" smtClean="0"/>
            <a:t>Migration</a:t>
          </a:r>
          <a:endParaRPr lang="fr-FR" sz="2000" dirty="0"/>
        </a:p>
      </dgm:t>
    </dgm:pt>
    <dgm:pt modelId="{7BCC372C-45E4-477F-ADE0-E584ED94CB00}" type="parTrans" cxnId="{5F06CD5F-721E-4423-9232-3992FBE52C50}">
      <dgm:prSet/>
      <dgm:spPr/>
      <dgm:t>
        <a:bodyPr/>
        <a:lstStyle/>
        <a:p>
          <a:endParaRPr lang="fr-FR"/>
        </a:p>
      </dgm:t>
    </dgm:pt>
    <dgm:pt modelId="{67C78A70-466A-4F99-BE00-86949195255C}" type="sibTrans" cxnId="{5F06CD5F-721E-4423-9232-3992FBE52C50}">
      <dgm:prSet/>
      <dgm:spPr/>
      <dgm:t>
        <a:bodyPr/>
        <a:lstStyle/>
        <a:p>
          <a:endParaRPr lang="fr-FR"/>
        </a:p>
      </dgm:t>
    </dgm:pt>
    <dgm:pt modelId="{8B444ED8-6E42-4AF5-B9C3-AD06E231A0EE}">
      <dgm:prSet phldrT="[Texte]" custT="1"/>
      <dgm:spPr>
        <a:solidFill>
          <a:schemeClr val="accent2">
            <a:lumMod val="75000"/>
          </a:schemeClr>
        </a:solidFill>
      </dgm:spPr>
      <dgm:t>
        <a:bodyPr/>
        <a:lstStyle/>
        <a:p>
          <a:r>
            <a:rPr lang="fr-FR" sz="1200" dirty="0" smtClean="0"/>
            <a:t>Construction de l’infrastructure virtuelle d’accueil</a:t>
          </a:r>
          <a:endParaRPr lang="fr-FR" sz="1200" dirty="0"/>
        </a:p>
      </dgm:t>
    </dgm:pt>
    <dgm:pt modelId="{34AE0C2F-ABEC-477E-A006-25664C06F37F}" type="parTrans" cxnId="{93875F33-7E96-498D-B3AD-3CB54AD8CA7C}">
      <dgm:prSet/>
      <dgm:spPr/>
      <dgm:t>
        <a:bodyPr/>
        <a:lstStyle/>
        <a:p>
          <a:endParaRPr lang="fr-FR"/>
        </a:p>
      </dgm:t>
    </dgm:pt>
    <dgm:pt modelId="{9CB1C060-203B-4602-85FE-AA1CB25FC0DC}" type="sibTrans" cxnId="{93875F33-7E96-498D-B3AD-3CB54AD8CA7C}">
      <dgm:prSet/>
      <dgm:spPr/>
      <dgm:t>
        <a:bodyPr/>
        <a:lstStyle/>
        <a:p>
          <a:endParaRPr lang="fr-FR"/>
        </a:p>
      </dgm:t>
    </dgm:pt>
    <dgm:pt modelId="{7316A11C-2775-4750-B513-EF01B9015A42}">
      <dgm:prSet phldrT="[Texte]" custT="1"/>
      <dgm:spPr>
        <a:solidFill>
          <a:schemeClr val="accent2">
            <a:lumMod val="75000"/>
          </a:schemeClr>
        </a:solidFill>
      </dgm:spPr>
      <dgm:t>
        <a:bodyPr/>
        <a:lstStyle/>
        <a:p>
          <a:r>
            <a:rPr lang="fr-FR" sz="1200" dirty="0" err="1" smtClean="0"/>
            <a:t>Repackaging</a:t>
          </a:r>
          <a:r>
            <a:rPr lang="fr-FR" sz="1200" dirty="0" smtClean="0"/>
            <a:t> ou virtualisation des </a:t>
          </a:r>
          <a:r>
            <a:rPr lang="fr-FR" sz="1200" dirty="0" err="1" smtClean="0"/>
            <a:t>appkications</a:t>
          </a:r>
          <a:endParaRPr lang="fr-FR" sz="1200" dirty="0"/>
        </a:p>
      </dgm:t>
    </dgm:pt>
    <dgm:pt modelId="{D5A51569-534E-414C-AD40-7F51FE2DE0D6}" type="parTrans" cxnId="{31FD3E66-56BE-4A07-A115-F007FEE72698}">
      <dgm:prSet/>
      <dgm:spPr/>
      <dgm:t>
        <a:bodyPr/>
        <a:lstStyle/>
        <a:p>
          <a:endParaRPr lang="fr-FR"/>
        </a:p>
      </dgm:t>
    </dgm:pt>
    <dgm:pt modelId="{74252098-A4E1-4C65-B6F7-82EB39D3CAD4}" type="sibTrans" cxnId="{31FD3E66-56BE-4A07-A115-F007FEE72698}">
      <dgm:prSet/>
      <dgm:spPr/>
      <dgm:t>
        <a:bodyPr/>
        <a:lstStyle/>
        <a:p>
          <a:endParaRPr lang="fr-FR"/>
        </a:p>
      </dgm:t>
    </dgm:pt>
    <dgm:pt modelId="{839DAC00-9793-4331-98F3-E0D28E44FB5D}">
      <dgm:prSet phldrT="[Texte]" custT="1"/>
      <dgm:spPr>
        <a:solidFill>
          <a:schemeClr val="accent1">
            <a:lumMod val="90000"/>
          </a:schemeClr>
        </a:solidFill>
      </dgm:spPr>
      <dgm:t>
        <a:bodyPr/>
        <a:lstStyle/>
        <a:p>
          <a:r>
            <a:rPr lang="fr-FR" sz="2000" dirty="0" smtClean="0"/>
            <a:t>Exploitation</a:t>
          </a:r>
          <a:endParaRPr lang="fr-FR" sz="2000" dirty="0"/>
        </a:p>
      </dgm:t>
    </dgm:pt>
    <dgm:pt modelId="{0E31A395-9932-46E9-A2DA-025FAC071A52}" type="parTrans" cxnId="{BDB14E8A-AA38-41D0-8BE6-8AD1DC5B6B0C}">
      <dgm:prSet/>
      <dgm:spPr/>
      <dgm:t>
        <a:bodyPr/>
        <a:lstStyle/>
        <a:p>
          <a:endParaRPr lang="fr-FR"/>
        </a:p>
      </dgm:t>
    </dgm:pt>
    <dgm:pt modelId="{1D8FAFAE-599C-4386-B672-111397767887}" type="sibTrans" cxnId="{BDB14E8A-AA38-41D0-8BE6-8AD1DC5B6B0C}">
      <dgm:prSet/>
      <dgm:spPr/>
      <dgm:t>
        <a:bodyPr/>
        <a:lstStyle/>
        <a:p>
          <a:endParaRPr lang="fr-FR"/>
        </a:p>
      </dgm:t>
    </dgm:pt>
    <dgm:pt modelId="{A042ADB1-5D9A-426C-AA8C-6E142327DE06}">
      <dgm:prSet phldrT="[Texte]" custT="1"/>
      <dgm:spPr>
        <a:solidFill>
          <a:schemeClr val="accent2">
            <a:lumMod val="75000"/>
          </a:schemeClr>
        </a:solidFill>
      </dgm:spPr>
      <dgm:t>
        <a:bodyPr/>
        <a:lstStyle/>
        <a:p>
          <a:r>
            <a:rPr lang="fr-FR" sz="1200" dirty="0" smtClean="0"/>
            <a:t>Ajout ou réduction de la capacité à la demande</a:t>
          </a:r>
          <a:endParaRPr lang="fr-FR" sz="1200" dirty="0"/>
        </a:p>
      </dgm:t>
    </dgm:pt>
    <dgm:pt modelId="{E38CD152-E1B4-4CB1-AE29-5B5568802FAA}" type="parTrans" cxnId="{2D783D3E-10F0-4848-91CE-63012A4292FA}">
      <dgm:prSet/>
      <dgm:spPr/>
      <dgm:t>
        <a:bodyPr/>
        <a:lstStyle/>
        <a:p>
          <a:endParaRPr lang="fr-FR"/>
        </a:p>
      </dgm:t>
    </dgm:pt>
    <dgm:pt modelId="{5CE1EFCB-73E3-444C-8705-BF11EC32B30C}" type="sibTrans" cxnId="{2D783D3E-10F0-4848-91CE-63012A4292FA}">
      <dgm:prSet/>
      <dgm:spPr/>
      <dgm:t>
        <a:bodyPr/>
        <a:lstStyle/>
        <a:p>
          <a:endParaRPr lang="fr-FR"/>
        </a:p>
      </dgm:t>
    </dgm:pt>
    <dgm:pt modelId="{D39DF6AA-631A-4B43-A3FE-DC8F133CB085}">
      <dgm:prSet phldrT="[Texte]" custT="1"/>
      <dgm:spPr>
        <a:solidFill>
          <a:schemeClr val="accent2">
            <a:lumMod val="75000"/>
          </a:schemeClr>
        </a:solidFill>
      </dgm:spPr>
      <dgm:t>
        <a:bodyPr/>
        <a:lstStyle/>
        <a:p>
          <a:r>
            <a:rPr lang="fr-FR" sz="1200" dirty="0" smtClean="0"/>
            <a:t>Simplifier et automatiser les mises à jour des masters</a:t>
          </a:r>
          <a:endParaRPr lang="fr-FR" sz="1200" dirty="0"/>
        </a:p>
      </dgm:t>
    </dgm:pt>
    <dgm:pt modelId="{6F463814-ACF5-4AAA-92A3-6633F351DA2E}" type="parTrans" cxnId="{D4F80C0C-F9CC-4DBA-B3D8-3CEEF92D23A3}">
      <dgm:prSet/>
      <dgm:spPr/>
      <dgm:t>
        <a:bodyPr/>
        <a:lstStyle/>
        <a:p>
          <a:endParaRPr lang="fr-FR"/>
        </a:p>
      </dgm:t>
    </dgm:pt>
    <dgm:pt modelId="{41CFCD74-22AF-418E-AEF6-E75265ADC423}" type="sibTrans" cxnId="{D4F80C0C-F9CC-4DBA-B3D8-3CEEF92D23A3}">
      <dgm:prSet/>
      <dgm:spPr/>
      <dgm:t>
        <a:bodyPr/>
        <a:lstStyle/>
        <a:p>
          <a:endParaRPr lang="fr-FR"/>
        </a:p>
      </dgm:t>
    </dgm:pt>
    <dgm:pt modelId="{7B8A0A22-C037-4CAA-A5D7-FBFA4AB95BCD}">
      <dgm:prSet phldrT="[Texte]" custT="1"/>
      <dgm:spPr>
        <a:solidFill>
          <a:schemeClr val="accent2">
            <a:lumMod val="75000"/>
          </a:schemeClr>
        </a:solidFill>
      </dgm:spPr>
      <dgm:t>
        <a:bodyPr/>
        <a:lstStyle/>
        <a:p>
          <a:r>
            <a:rPr lang="fr-FR" sz="1200" dirty="0" smtClean="0"/>
            <a:t>Logiciel d’analyse	</a:t>
          </a:r>
        </a:p>
      </dgm:t>
    </dgm:pt>
    <dgm:pt modelId="{AB940C43-0DAC-4CA6-8926-ADD24C9744F9}" type="parTrans" cxnId="{490EC4DE-142D-4FE4-B805-0D77C52B1073}">
      <dgm:prSet/>
      <dgm:spPr/>
      <dgm:t>
        <a:bodyPr/>
        <a:lstStyle/>
        <a:p>
          <a:endParaRPr lang="fr-FR"/>
        </a:p>
      </dgm:t>
    </dgm:pt>
    <dgm:pt modelId="{74F55533-8219-4DCC-AF92-83CE89E9A5B9}" type="sibTrans" cxnId="{490EC4DE-142D-4FE4-B805-0D77C52B1073}">
      <dgm:prSet/>
      <dgm:spPr/>
      <dgm:t>
        <a:bodyPr/>
        <a:lstStyle/>
        <a:p>
          <a:endParaRPr lang="fr-FR"/>
        </a:p>
      </dgm:t>
    </dgm:pt>
    <dgm:pt modelId="{0BDC5095-5A55-4FA7-B254-EFD997239ACB}">
      <dgm:prSet phldrT="[Texte]" custT="1"/>
      <dgm:spPr>
        <a:solidFill>
          <a:schemeClr val="accent2">
            <a:lumMod val="75000"/>
          </a:schemeClr>
        </a:solidFill>
      </dgm:spPr>
      <dgm:t>
        <a:bodyPr/>
        <a:lstStyle/>
        <a:p>
          <a:r>
            <a:rPr lang="fr-FR" sz="1200" dirty="0" smtClean="0"/>
            <a:t>Segmentation des utilisateurs et analyse des profils</a:t>
          </a:r>
        </a:p>
      </dgm:t>
    </dgm:pt>
    <dgm:pt modelId="{2F0E40A0-C80E-48CB-AB2A-FB3C715C28B9}" type="parTrans" cxnId="{8A8DDAE0-3356-476E-8EAA-4CCDA3774375}">
      <dgm:prSet/>
      <dgm:spPr/>
      <dgm:t>
        <a:bodyPr/>
        <a:lstStyle/>
        <a:p>
          <a:endParaRPr lang="fr-FR"/>
        </a:p>
      </dgm:t>
    </dgm:pt>
    <dgm:pt modelId="{D22EC3D0-92FF-4A71-B6CD-DD4349491F17}" type="sibTrans" cxnId="{8A8DDAE0-3356-476E-8EAA-4CCDA3774375}">
      <dgm:prSet/>
      <dgm:spPr/>
      <dgm:t>
        <a:bodyPr/>
        <a:lstStyle/>
        <a:p>
          <a:endParaRPr lang="fr-FR"/>
        </a:p>
      </dgm:t>
    </dgm:pt>
    <dgm:pt modelId="{8E390314-01EC-45CC-A508-C552FF73AE8B}">
      <dgm:prSet phldrT="[Texte]" custT="1"/>
      <dgm:spPr>
        <a:solidFill>
          <a:schemeClr val="accent2">
            <a:lumMod val="75000"/>
          </a:schemeClr>
        </a:solidFill>
      </dgm:spPr>
      <dgm:t>
        <a:bodyPr/>
        <a:lstStyle/>
        <a:p>
          <a:r>
            <a:rPr lang="fr-FR" sz="1200" dirty="0" smtClean="0"/>
            <a:t>Création des associations </a:t>
          </a:r>
        </a:p>
      </dgm:t>
    </dgm:pt>
    <dgm:pt modelId="{E94875FA-B36F-4061-958F-FD1CAA516B97}" type="parTrans" cxnId="{05FBB448-4416-4947-9FBD-13093253C707}">
      <dgm:prSet/>
      <dgm:spPr/>
      <dgm:t>
        <a:bodyPr/>
        <a:lstStyle/>
        <a:p>
          <a:endParaRPr lang="fr-FR"/>
        </a:p>
      </dgm:t>
    </dgm:pt>
    <dgm:pt modelId="{1CD34B0B-597C-44F1-B1D8-AE28D03006AD}" type="sibTrans" cxnId="{05FBB448-4416-4947-9FBD-13093253C707}">
      <dgm:prSet/>
      <dgm:spPr/>
      <dgm:t>
        <a:bodyPr/>
        <a:lstStyle/>
        <a:p>
          <a:endParaRPr lang="fr-FR"/>
        </a:p>
      </dgm:t>
    </dgm:pt>
    <dgm:pt modelId="{0A965544-595B-4CFF-8937-2F09422E0C7D}">
      <dgm:prSet phldrT="[Texte]" custT="1"/>
      <dgm:spPr>
        <a:solidFill>
          <a:schemeClr val="accent2">
            <a:lumMod val="75000"/>
          </a:schemeClr>
        </a:solidFill>
      </dgm:spPr>
      <dgm:t>
        <a:bodyPr/>
        <a:lstStyle/>
        <a:p>
          <a:r>
            <a:rPr lang="fr-FR" sz="1200" dirty="0" smtClean="0"/>
            <a:t>Conception du service : Service de création d’un bureau virtuel</a:t>
          </a:r>
          <a:endParaRPr lang="fr-FR" sz="1200" dirty="0"/>
        </a:p>
      </dgm:t>
    </dgm:pt>
    <dgm:pt modelId="{9B9215A1-C631-4424-B176-9A76A3996249}" type="parTrans" cxnId="{50093EE4-AEF2-4B08-9C0C-99AA9DF4C547}">
      <dgm:prSet/>
      <dgm:spPr/>
      <dgm:t>
        <a:bodyPr/>
        <a:lstStyle/>
        <a:p>
          <a:endParaRPr lang="fr-FR"/>
        </a:p>
      </dgm:t>
    </dgm:pt>
    <dgm:pt modelId="{12E62559-456F-4425-A159-87034E15F0F1}" type="sibTrans" cxnId="{50093EE4-AEF2-4B08-9C0C-99AA9DF4C547}">
      <dgm:prSet/>
      <dgm:spPr/>
      <dgm:t>
        <a:bodyPr/>
        <a:lstStyle/>
        <a:p>
          <a:endParaRPr lang="fr-FR"/>
        </a:p>
      </dgm:t>
    </dgm:pt>
    <dgm:pt modelId="{2754360F-0A01-42E1-92C1-A10F8EBF11BF}">
      <dgm:prSet phldrT="[Texte]" custT="1"/>
      <dgm:spPr>
        <a:solidFill>
          <a:schemeClr val="accent2">
            <a:lumMod val="75000"/>
          </a:schemeClr>
        </a:solidFill>
      </dgm:spPr>
      <dgm:t>
        <a:bodyPr/>
        <a:lstStyle/>
        <a:p>
          <a:r>
            <a:rPr lang="fr-FR" sz="1200" dirty="0" smtClean="0"/>
            <a:t>P2V, P2P, et migration de profil</a:t>
          </a:r>
          <a:endParaRPr lang="fr-FR" sz="1200" dirty="0"/>
        </a:p>
      </dgm:t>
    </dgm:pt>
    <dgm:pt modelId="{93885F3C-6F01-49EB-9BFD-C55850719B95}" type="parTrans" cxnId="{9F8B4232-EBC4-4A2F-A716-719A7E38F2F1}">
      <dgm:prSet/>
      <dgm:spPr/>
      <dgm:t>
        <a:bodyPr/>
        <a:lstStyle/>
        <a:p>
          <a:endParaRPr lang="fr-FR"/>
        </a:p>
      </dgm:t>
    </dgm:pt>
    <dgm:pt modelId="{519A6200-0FE9-40B5-9D77-5ED512A19F30}" type="sibTrans" cxnId="{9F8B4232-EBC4-4A2F-A716-719A7E38F2F1}">
      <dgm:prSet/>
      <dgm:spPr/>
      <dgm:t>
        <a:bodyPr/>
        <a:lstStyle/>
        <a:p>
          <a:endParaRPr lang="fr-FR"/>
        </a:p>
      </dgm:t>
    </dgm:pt>
    <dgm:pt modelId="{9094622C-6F29-4E9C-BC4B-96293D9A3FBD}">
      <dgm:prSet phldrT="[Texte]" custT="1"/>
      <dgm:spPr>
        <a:solidFill>
          <a:schemeClr val="accent2">
            <a:lumMod val="75000"/>
          </a:schemeClr>
        </a:solidFill>
      </dgm:spPr>
      <dgm:t>
        <a:bodyPr/>
        <a:lstStyle/>
        <a:p>
          <a:r>
            <a:rPr lang="fr-FR" sz="1200" dirty="0" smtClean="0"/>
            <a:t>Construction ou migration des solutions d’applications publiées</a:t>
          </a:r>
          <a:endParaRPr lang="fr-FR" sz="1200" dirty="0"/>
        </a:p>
      </dgm:t>
    </dgm:pt>
    <dgm:pt modelId="{D36C1AF7-2880-494E-B272-900D5D567C42}" type="parTrans" cxnId="{7F465686-3EF6-4C5A-A9DB-92F25C54849B}">
      <dgm:prSet/>
      <dgm:spPr/>
      <dgm:t>
        <a:bodyPr/>
        <a:lstStyle/>
        <a:p>
          <a:endParaRPr lang="fr-FR"/>
        </a:p>
      </dgm:t>
    </dgm:pt>
    <dgm:pt modelId="{7F88C53D-0B5F-448F-B553-A34016669C24}" type="sibTrans" cxnId="{7F465686-3EF6-4C5A-A9DB-92F25C54849B}">
      <dgm:prSet/>
      <dgm:spPr/>
      <dgm:t>
        <a:bodyPr/>
        <a:lstStyle/>
        <a:p>
          <a:endParaRPr lang="fr-FR"/>
        </a:p>
      </dgm:t>
    </dgm:pt>
    <dgm:pt modelId="{69CA3077-E00A-4284-BC07-7CC9D236245D}">
      <dgm:prSet phldrT="[Texte]" custT="1"/>
      <dgm:spPr>
        <a:solidFill>
          <a:schemeClr val="accent2">
            <a:lumMod val="75000"/>
          </a:schemeClr>
        </a:solidFill>
      </dgm:spPr>
      <dgm:t>
        <a:bodyPr/>
        <a:lstStyle/>
        <a:p>
          <a:r>
            <a:rPr lang="fr-FR" sz="1200" dirty="0" smtClean="0"/>
            <a:t>Changer d’un service de déploiement à un service de création</a:t>
          </a:r>
          <a:endParaRPr lang="fr-FR" sz="1200" dirty="0"/>
        </a:p>
      </dgm:t>
    </dgm:pt>
    <dgm:pt modelId="{86FAE587-F420-4551-951D-CAE4ED1920E2}" type="parTrans" cxnId="{671245F9-1AD1-4AD2-B554-48D97560E23D}">
      <dgm:prSet/>
      <dgm:spPr/>
      <dgm:t>
        <a:bodyPr/>
        <a:lstStyle/>
        <a:p>
          <a:endParaRPr lang="fr-FR"/>
        </a:p>
      </dgm:t>
    </dgm:pt>
    <dgm:pt modelId="{873A89AD-5491-4F3E-BA1F-298304CDAA48}" type="sibTrans" cxnId="{671245F9-1AD1-4AD2-B554-48D97560E23D}">
      <dgm:prSet/>
      <dgm:spPr/>
      <dgm:t>
        <a:bodyPr/>
        <a:lstStyle/>
        <a:p>
          <a:endParaRPr lang="fr-FR"/>
        </a:p>
      </dgm:t>
    </dgm:pt>
    <dgm:pt modelId="{4DBCA1E5-0828-4185-880D-7FB0146260E4}">
      <dgm:prSet phldrT="[Texte]" custT="1"/>
      <dgm:spPr>
        <a:solidFill>
          <a:schemeClr val="accent2">
            <a:lumMod val="75000"/>
          </a:schemeClr>
        </a:solidFill>
      </dgm:spPr>
      <dgm:t>
        <a:bodyPr/>
        <a:lstStyle/>
        <a:p>
          <a:r>
            <a:rPr lang="fr-FR" sz="1200" dirty="0" smtClean="0"/>
            <a:t>Fournir un nouvel service d’espace de travail dynamique par utilisateur</a:t>
          </a:r>
          <a:endParaRPr lang="fr-FR" sz="1200" dirty="0"/>
        </a:p>
      </dgm:t>
    </dgm:pt>
    <dgm:pt modelId="{F15199FB-8C44-415A-A743-08ADEC738C6D}" type="parTrans" cxnId="{A8E2BB1C-7A18-4E7F-9FA0-5B9A71DA0D37}">
      <dgm:prSet/>
      <dgm:spPr/>
      <dgm:t>
        <a:bodyPr/>
        <a:lstStyle/>
        <a:p>
          <a:endParaRPr lang="fr-FR"/>
        </a:p>
      </dgm:t>
    </dgm:pt>
    <dgm:pt modelId="{F8D1027C-0B5B-4DD4-84B7-C2676645BA81}" type="sibTrans" cxnId="{A8E2BB1C-7A18-4E7F-9FA0-5B9A71DA0D37}">
      <dgm:prSet/>
      <dgm:spPr/>
      <dgm:t>
        <a:bodyPr/>
        <a:lstStyle/>
        <a:p>
          <a:endParaRPr lang="fr-FR"/>
        </a:p>
      </dgm:t>
    </dgm:pt>
    <dgm:pt modelId="{4C97C14E-B138-40E8-A4C0-DEE03F6640EF}">
      <dgm:prSet phldrT="[Texte]" custT="1"/>
      <dgm:spPr>
        <a:solidFill>
          <a:schemeClr val="accent2">
            <a:lumMod val="75000"/>
          </a:schemeClr>
        </a:solidFill>
      </dgm:spPr>
      <dgm:t>
        <a:bodyPr/>
        <a:lstStyle/>
        <a:p>
          <a:r>
            <a:rPr lang="fr-FR" sz="1200" dirty="0" smtClean="0"/>
            <a:t>Proposer un service de correctif</a:t>
          </a:r>
        </a:p>
      </dgm:t>
    </dgm:pt>
    <dgm:pt modelId="{E705E395-0FA4-4ED8-ADE5-045F8E087639}" type="parTrans" cxnId="{AE372A3D-964A-4FDE-AC91-18D578B77E18}">
      <dgm:prSet/>
      <dgm:spPr/>
      <dgm:t>
        <a:bodyPr/>
        <a:lstStyle/>
        <a:p>
          <a:endParaRPr lang="fr-FR"/>
        </a:p>
      </dgm:t>
    </dgm:pt>
    <dgm:pt modelId="{E897A7B7-DB90-4AD7-BC09-85583D0F6D65}" type="sibTrans" cxnId="{AE372A3D-964A-4FDE-AC91-18D578B77E18}">
      <dgm:prSet/>
      <dgm:spPr/>
      <dgm:t>
        <a:bodyPr/>
        <a:lstStyle/>
        <a:p>
          <a:endParaRPr lang="fr-FR"/>
        </a:p>
      </dgm:t>
    </dgm:pt>
    <dgm:pt modelId="{895F879E-E1A2-4CCA-AFB1-AB19F02C5C05}">
      <dgm:prSet phldrT="[Texte]" custT="1"/>
      <dgm:spPr>
        <a:solidFill>
          <a:schemeClr val="accent2">
            <a:lumMod val="75000"/>
          </a:schemeClr>
        </a:solidFill>
      </dgm:spPr>
      <dgm:t>
        <a:bodyPr/>
        <a:lstStyle/>
        <a:p>
          <a:r>
            <a:rPr lang="fr-FR" sz="1200" dirty="0" smtClean="0"/>
            <a:t>Gérer la conformité des licences en virtuel et physique</a:t>
          </a:r>
        </a:p>
      </dgm:t>
    </dgm:pt>
    <dgm:pt modelId="{FC65C46F-0713-41E5-BBAF-909D703AC518}" type="parTrans" cxnId="{E3FC0768-B50B-43C6-8C27-604E6E48F8CC}">
      <dgm:prSet/>
      <dgm:spPr/>
      <dgm:t>
        <a:bodyPr/>
        <a:lstStyle/>
        <a:p>
          <a:endParaRPr lang="fr-FR"/>
        </a:p>
      </dgm:t>
    </dgm:pt>
    <dgm:pt modelId="{E0DE934E-A39A-4307-A2D3-B5AFD7364257}" type="sibTrans" cxnId="{E3FC0768-B50B-43C6-8C27-604E6E48F8CC}">
      <dgm:prSet/>
      <dgm:spPr/>
      <dgm:t>
        <a:bodyPr/>
        <a:lstStyle/>
        <a:p>
          <a:endParaRPr lang="fr-FR"/>
        </a:p>
      </dgm:t>
    </dgm:pt>
    <dgm:pt modelId="{C5CE1970-0DDC-49A7-9B46-6809A524B8EA}">
      <dgm:prSet phldrT="[Texte]" custT="1"/>
      <dgm:spPr>
        <a:solidFill>
          <a:schemeClr val="accent2">
            <a:lumMod val="75000"/>
          </a:schemeClr>
        </a:solidFill>
      </dgm:spPr>
      <dgm:t>
        <a:bodyPr/>
        <a:lstStyle/>
        <a:p>
          <a:r>
            <a:rPr lang="fr-FR" sz="1200" dirty="0" smtClean="0"/>
            <a:t>Gérer le cycle de vie des postes physiques et virtuels</a:t>
          </a:r>
        </a:p>
      </dgm:t>
    </dgm:pt>
    <dgm:pt modelId="{39796F7E-2159-4D94-B7E1-1451732C88A7}" type="parTrans" cxnId="{02AD399B-43DA-4C8F-9870-3657212F9609}">
      <dgm:prSet/>
      <dgm:spPr/>
      <dgm:t>
        <a:bodyPr/>
        <a:lstStyle/>
        <a:p>
          <a:endParaRPr lang="fr-FR"/>
        </a:p>
      </dgm:t>
    </dgm:pt>
    <dgm:pt modelId="{CE28A36F-AD81-43AC-B3C8-5900DC84DA63}" type="sibTrans" cxnId="{02AD399B-43DA-4C8F-9870-3657212F9609}">
      <dgm:prSet/>
      <dgm:spPr/>
      <dgm:t>
        <a:bodyPr/>
        <a:lstStyle/>
        <a:p>
          <a:endParaRPr lang="fr-FR"/>
        </a:p>
      </dgm:t>
    </dgm:pt>
    <dgm:pt modelId="{DFB081BA-1F59-4EB9-B7FA-557D6C4FDE90}" type="pres">
      <dgm:prSet presAssocID="{BC10201B-3504-412E-9E6F-AD7D29BB2C6B}" presName="theList" presStyleCnt="0">
        <dgm:presLayoutVars>
          <dgm:dir/>
          <dgm:animLvl val="lvl"/>
          <dgm:resizeHandles val="exact"/>
        </dgm:presLayoutVars>
      </dgm:prSet>
      <dgm:spPr/>
      <dgm:t>
        <a:bodyPr/>
        <a:lstStyle/>
        <a:p>
          <a:endParaRPr lang="fr-FR"/>
        </a:p>
      </dgm:t>
    </dgm:pt>
    <dgm:pt modelId="{1680A75D-53F0-42E8-B7D6-BDD0E1143F5F}" type="pres">
      <dgm:prSet presAssocID="{A46600BC-DD15-4872-B778-9A6ADA7F57E9}" presName="compNode" presStyleCnt="0"/>
      <dgm:spPr/>
    </dgm:pt>
    <dgm:pt modelId="{FD98A6EE-F8F2-4B64-85D2-0B4E3ED144A2}" type="pres">
      <dgm:prSet presAssocID="{A46600BC-DD15-4872-B778-9A6ADA7F57E9}" presName="aNode" presStyleLbl="bgShp" presStyleIdx="0" presStyleCnt="3"/>
      <dgm:spPr/>
      <dgm:t>
        <a:bodyPr/>
        <a:lstStyle/>
        <a:p>
          <a:endParaRPr lang="fr-FR"/>
        </a:p>
      </dgm:t>
    </dgm:pt>
    <dgm:pt modelId="{13C53306-BF6E-4B34-9599-94C398B27535}" type="pres">
      <dgm:prSet presAssocID="{A46600BC-DD15-4872-B778-9A6ADA7F57E9}" presName="textNode" presStyleLbl="bgShp" presStyleIdx="0" presStyleCnt="3"/>
      <dgm:spPr/>
      <dgm:t>
        <a:bodyPr/>
        <a:lstStyle/>
        <a:p>
          <a:endParaRPr lang="fr-FR"/>
        </a:p>
      </dgm:t>
    </dgm:pt>
    <dgm:pt modelId="{81EF554C-15DC-468F-A8D9-4864FF027DC0}" type="pres">
      <dgm:prSet presAssocID="{A46600BC-DD15-4872-B778-9A6ADA7F57E9}" presName="compChildNode" presStyleCnt="0"/>
      <dgm:spPr/>
    </dgm:pt>
    <dgm:pt modelId="{84EA4604-6364-4D00-8EA3-3003FB7E0E29}" type="pres">
      <dgm:prSet presAssocID="{A46600BC-DD15-4872-B778-9A6ADA7F57E9}" presName="theInnerList" presStyleCnt="0"/>
      <dgm:spPr/>
    </dgm:pt>
    <dgm:pt modelId="{2CB4F1F1-2872-40B0-BA89-F3A10C9D16C7}" type="pres">
      <dgm:prSet presAssocID="{9A48EF8B-396F-4B35-8F72-C4AC2D89B8DB}" presName="childNode" presStyleLbl="node1" presStyleIdx="0" presStyleCnt="17" custLinFactY="-43879" custLinFactNeighborY="-100000">
        <dgm:presLayoutVars>
          <dgm:bulletEnabled val="1"/>
        </dgm:presLayoutVars>
      </dgm:prSet>
      <dgm:spPr/>
      <dgm:t>
        <a:bodyPr/>
        <a:lstStyle/>
        <a:p>
          <a:endParaRPr lang="fr-FR"/>
        </a:p>
      </dgm:t>
    </dgm:pt>
    <dgm:pt modelId="{38756CB7-7263-492F-B896-F1EFB1047E2C}" type="pres">
      <dgm:prSet presAssocID="{9A48EF8B-396F-4B35-8F72-C4AC2D89B8DB}" presName="aSpace2" presStyleCnt="0"/>
      <dgm:spPr/>
    </dgm:pt>
    <dgm:pt modelId="{AA4ABABB-9645-41B1-A3F3-1DDD3AFD02BF}" type="pres">
      <dgm:prSet presAssocID="{BD7F6831-37D2-4D19-8507-CD34121FCACB}" presName="childNode" presStyleLbl="node1" presStyleIdx="1" presStyleCnt="17" custLinFactY="-35246" custLinFactNeighborY="-100000">
        <dgm:presLayoutVars>
          <dgm:bulletEnabled val="1"/>
        </dgm:presLayoutVars>
      </dgm:prSet>
      <dgm:spPr/>
      <dgm:t>
        <a:bodyPr/>
        <a:lstStyle/>
        <a:p>
          <a:endParaRPr lang="fr-FR"/>
        </a:p>
      </dgm:t>
    </dgm:pt>
    <dgm:pt modelId="{5E51384C-B397-4352-8E38-09CE31265874}" type="pres">
      <dgm:prSet presAssocID="{BD7F6831-37D2-4D19-8507-CD34121FCACB}" presName="aSpace2" presStyleCnt="0"/>
      <dgm:spPr/>
    </dgm:pt>
    <dgm:pt modelId="{991C6D0F-0642-442C-9F9A-F6900CE82642}" type="pres">
      <dgm:prSet presAssocID="{7B8A0A22-C037-4CAA-A5D7-FBFA4AB95BCD}" presName="childNode" presStyleLbl="node1" presStyleIdx="2" presStyleCnt="17" custLinFactY="-18533" custLinFactNeighborY="-100000">
        <dgm:presLayoutVars>
          <dgm:bulletEnabled val="1"/>
        </dgm:presLayoutVars>
      </dgm:prSet>
      <dgm:spPr/>
      <dgm:t>
        <a:bodyPr/>
        <a:lstStyle/>
        <a:p>
          <a:endParaRPr lang="fr-FR"/>
        </a:p>
      </dgm:t>
    </dgm:pt>
    <dgm:pt modelId="{A7FADD63-97E6-4B62-8388-11627CF81111}" type="pres">
      <dgm:prSet presAssocID="{7B8A0A22-C037-4CAA-A5D7-FBFA4AB95BCD}" presName="aSpace2" presStyleCnt="0"/>
      <dgm:spPr/>
    </dgm:pt>
    <dgm:pt modelId="{0E121D5F-7CF1-42C6-831D-D656420B7222}" type="pres">
      <dgm:prSet presAssocID="{0BDC5095-5A55-4FA7-B254-EFD997239ACB}" presName="childNode" presStyleLbl="node1" presStyleIdx="3" presStyleCnt="17" custLinFactY="-1820" custLinFactNeighborY="-100000">
        <dgm:presLayoutVars>
          <dgm:bulletEnabled val="1"/>
        </dgm:presLayoutVars>
      </dgm:prSet>
      <dgm:spPr/>
      <dgm:t>
        <a:bodyPr/>
        <a:lstStyle/>
        <a:p>
          <a:endParaRPr lang="fr-FR"/>
        </a:p>
      </dgm:t>
    </dgm:pt>
    <dgm:pt modelId="{9EC9B5FF-B54B-4AF0-83BB-EF8830403F1D}" type="pres">
      <dgm:prSet presAssocID="{0BDC5095-5A55-4FA7-B254-EFD997239ACB}" presName="aSpace2" presStyleCnt="0"/>
      <dgm:spPr/>
    </dgm:pt>
    <dgm:pt modelId="{4499E62F-3ECF-4EE4-9EEE-ADB4E0BF22CB}" type="pres">
      <dgm:prSet presAssocID="{8E390314-01EC-45CC-A508-C552FF73AE8B}" presName="childNode" presStyleLbl="node1" presStyleIdx="4" presStyleCnt="17">
        <dgm:presLayoutVars>
          <dgm:bulletEnabled val="1"/>
        </dgm:presLayoutVars>
      </dgm:prSet>
      <dgm:spPr/>
      <dgm:t>
        <a:bodyPr/>
        <a:lstStyle/>
        <a:p>
          <a:endParaRPr lang="fr-FR"/>
        </a:p>
      </dgm:t>
    </dgm:pt>
    <dgm:pt modelId="{B21653AE-9D84-4BDF-BCC4-DFB3758A1AB4}" type="pres">
      <dgm:prSet presAssocID="{A46600BC-DD15-4872-B778-9A6ADA7F57E9}" presName="aSpace" presStyleCnt="0"/>
      <dgm:spPr/>
    </dgm:pt>
    <dgm:pt modelId="{3F0C0F99-64F8-4C86-8721-9410F542D8EF}" type="pres">
      <dgm:prSet presAssocID="{FB5C26D5-B1A6-4258-AAD3-A1F1B8894D53}" presName="compNode" presStyleCnt="0"/>
      <dgm:spPr/>
    </dgm:pt>
    <dgm:pt modelId="{FC59CC8E-C908-4DBF-99CB-46BF4CFBE861}" type="pres">
      <dgm:prSet presAssocID="{FB5C26D5-B1A6-4258-AAD3-A1F1B8894D53}" presName="aNode" presStyleLbl="bgShp" presStyleIdx="1" presStyleCnt="3"/>
      <dgm:spPr/>
      <dgm:t>
        <a:bodyPr/>
        <a:lstStyle/>
        <a:p>
          <a:endParaRPr lang="fr-FR"/>
        </a:p>
      </dgm:t>
    </dgm:pt>
    <dgm:pt modelId="{C98FA31A-1D0D-402F-A745-530AC89E9EA4}" type="pres">
      <dgm:prSet presAssocID="{FB5C26D5-B1A6-4258-AAD3-A1F1B8894D53}" presName="textNode" presStyleLbl="bgShp" presStyleIdx="1" presStyleCnt="3"/>
      <dgm:spPr/>
      <dgm:t>
        <a:bodyPr/>
        <a:lstStyle/>
        <a:p>
          <a:endParaRPr lang="fr-FR"/>
        </a:p>
      </dgm:t>
    </dgm:pt>
    <dgm:pt modelId="{07A042EC-3889-4A89-AA9E-C4B4D36AE0B7}" type="pres">
      <dgm:prSet presAssocID="{FB5C26D5-B1A6-4258-AAD3-A1F1B8894D53}" presName="compChildNode" presStyleCnt="0"/>
      <dgm:spPr/>
    </dgm:pt>
    <dgm:pt modelId="{D330CFA5-6E38-4FCA-81C2-AE3D91AEA58A}" type="pres">
      <dgm:prSet presAssocID="{FB5C26D5-B1A6-4258-AAD3-A1F1B8894D53}" presName="theInnerList" presStyleCnt="0"/>
      <dgm:spPr/>
    </dgm:pt>
    <dgm:pt modelId="{21FAA956-3543-4940-8F0D-45F2A470DA00}" type="pres">
      <dgm:prSet presAssocID="{8B444ED8-6E42-4AF5-B9C3-AD06E231A0EE}" presName="childNode" presStyleLbl="node1" presStyleIdx="5" presStyleCnt="17" custLinFactY="-39949" custLinFactNeighborY="-100000">
        <dgm:presLayoutVars>
          <dgm:bulletEnabled val="1"/>
        </dgm:presLayoutVars>
      </dgm:prSet>
      <dgm:spPr/>
      <dgm:t>
        <a:bodyPr/>
        <a:lstStyle/>
        <a:p>
          <a:endParaRPr lang="fr-FR"/>
        </a:p>
      </dgm:t>
    </dgm:pt>
    <dgm:pt modelId="{CE314AD8-7E3E-440A-B08B-266C6654787C}" type="pres">
      <dgm:prSet presAssocID="{8B444ED8-6E42-4AF5-B9C3-AD06E231A0EE}" presName="aSpace2" presStyleCnt="0"/>
      <dgm:spPr/>
    </dgm:pt>
    <dgm:pt modelId="{40AC9B59-3C76-4C29-9AB5-D77169D5AD64}" type="pres">
      <dgm:prSet presAssocID="{7316A11C-2775-4750-B513-EF01B9015A42}" presName="childNode" presStyleLbl="node1" presStyleIdx="6" presStyleCnt="17" custLinFactY="-27166" custLinFactNeighborY="-100000">
        <dgm:presLayoutVars>
          <dgm:bulletEnabled val="1"/>
        </dgm:presLayoutVars>
      </dgm:prSet>
      <dgm:spPr/>
      <dgm:t>
        <a:bodyPr/>
        <a:lstStyle/>
        <a:p>
          <a:endParaRPr lang="fr-FR"/>
        </a:p>
      </dgm:t>
    </dgm:pt>
    <dgm:pt modelId="{EC3D4ADB-C270-48C7-A3D5-D0EA21262BA9}" type="pres">
      <dgm:prSet presAssocID="{7316A11C-2775-4750-B513-EF01B9015A42}" presName="aSpace2" presStyleCnt="0"/>
      <dgm:spPr/>
    </dgm:pt>
    <dgm:pt modelId="{23DF42D7-F10C-412A-9F0F-CC3EBE6763C3}" type="pres">
      <dgm:prSet presAssocID="{0A965544-595B-4CFF-8937-2F09422E0C7D}" presName="childNode" presStyleLbl="node1" presStyleIdx="7" presStyleCnt="17" custLinFactY="-10453" custLinFactNeighborY="-100000">
        <dgm:presLayoutVars>
          <dgm:bulletEnabled val="1"/>
        </dgm:presLayoutVars>
      </dgm:prSet>
      <dgm:spPr/>
      <dgm:t>
        <a:bodyPr/>
        <a:lstStyle/>
        <a:p>
          <a:endParaRPr lang="fr-FR"/>
        </a:p>
      </dgm:t>
    </dgm:pt>
    <dgm:pt modelId="{61B3FEEB-40F2-4D46-88D6-D8255741C01F}" type="pres">
      <dgm:prSet presAssocID="{0A965544-595B-4CFF-8937-2F09422E0C7D}" presName="aSpace2" presStyleCnt="0"/>
      <dgm:spPr/>
    </dgm:pt>
    <dgm:pt modelId="{63E59C5B-E413-4990-B934-CB566FFE984D}" type="pres">
      <dgm:prSet presAssocID="{2754360F-0A01-42E1-92C1-A10F8EBF11BF}" presName="childNode" presStyleLbl="node1" presStyleIdx="8" presStyleCnt="17" custLinFactNeighborY="-59306">
        <dgm:presLayoutVars>
          <dgm:bulletEnabled val="1"/>
        </dgm:presLayoutVars>
      </dgm:prSet>
      <dgm:spPr/>
      <dgm:t>
        <a:bodyPr/>
        <a:lstStyle/>
        <a:p>
          <a:endParaRPr lang="fr-FR"/>
        </a:p>
      </dgm:t>
    </dgm:pt>
    <dgm:pt modelId="{D61B9078-ACAC-4DBE-A7C5-E502E0EBF4A3}" type="pres">
      <dgm:prSet presAssocID="{2754360F-0A01-42E1-92C1-A10F8EBF11BF}" presName="aSpace2" presStyleCnt="0"/>
      <dgm:spPr/>
    </dgm:pt>
    <dgm:pt modelId="{C766CEA4-98D0-4998-AE4B-A91D6236FF24}" type="pres">
      <dgm:prSet presAssocID="{9094622C-6F29-4E9C-BC4B-96293D9A3FBD}" presName="childNode" presStyleLbl="node1" presStyleIdx="9" presStyleCnt="17">
        <dgm:presLayoutVars>
          <dgm:bulletEnabled val="1"/>
        </dgm:presLayoutVars>
      </dgm:prSet>
      <dgm:spPr/>
      <dgm:t>
        <a:bodyPr/>
        <a:lstStyle/>
        <a:p>
          <a:endParaRPr lang="fr-FR"/>
        </a:p>
      </dgm:t>
    </dgm:pt>
    <dgm:pt modelId="{E6F6340D-8549-4D4E-BCD1-12533DC0F9CE}" type="pres">
      <dgm:prSet presAssocID="{FB5C26D5-B1A6-4258-AAD3-A1F1B8894D53}" presName="aSpace" presStyleCnt="0"/>
      <dgm:spPr/>
    </dgm:pt>
    <dgm:pt modelId="{73257610-1F6E-4A03-B2B9-1197AF7C89FB}" type="pres">
      <dgm:prSet presAssocID="{839DAC00-9793-4331-98F3-E0D28E44FB5D}" presName="compNode" presStyleCnt="0"/>
      <dgm:spPr/>
    </dgm:pt>
    <dgm:pt modelId="{0A3FF5B1-879C-461D-81FA-0D0B3F24A440}" type="pres">
      <dgm:prSet presAssocID="{839DAC00-9793-4331-98F3-E0D28E44FB5D}" presName="aNode" presStyleLbl="bgShp" presStyleIdx="2" presStyleCnt="3"/>
      <dgm:spPr/>
      <dgm:t>
        <a:bodyPr/>
        <a:lstStyle/>
        <a:p>
          <a:endParaRPr lang="fr-FR"/>
        </a:p>
      </dgm:t>
    </dgm:pt>
    <dgm:pt modelId="{451BCB2A-BD24-4386-93C8-A6D4AA9A62AD}" type="pres">
      <dgm:prSet presAssocID="{839DAC00-9793-4331-98F3-E0D28E44FB5D}" presName="textNode" presStyleLbl="bgShp" presStyleIdx="2" presStyleCnt="3"/>
      <dgm:spPr/>
      <dgm:t>
        <a:bodyPr/>
        <a:lstStyle/>
        <a:p>
          <a:endParaRPr lang="fr-FR"/>
        </a:p>
      </dgm:t>
    </dgm:pt>
    <dgm:pt modelId="{5EFA8D33-A2C5-4ED3-94BE-559AFE9237C7}" type="pres">
      <dgm:prSet presAssocID="{839DAC00-9793-4331-98F3-E0D28E44FB5D}" presName="compChildNode" presStyleCnt="0"/>
      <dgm:spPr/>
    </dgm:pt>
    <dgm:pt modelId="{B8BA8698-DFF3-4DED-A777-3C306476DCCB}" type="pres">
      <dgm:prSet presAssocID="{839DAC00-9793-4331-98F3-E0D28E44FB5D}" presName="theInnerList" presStyleCnt="0"/>
      <dgm:spPr/>
    </dgm:pt>
    <dgm:pt modelId="{45C0B389-091C-4A37-BAD3-54FA02EE37FC}" type="pres">
      <dgm:prSet presAssocID="{A042ADB1-5D9A-426C-AA8C-6E142327DE06}" presName="childNode" presStyleLbl="node1" presStyleIdx="10" presStyleCnt="17" custLinFactY="-80272" custLinFactNeighborY="-100000">
        <dgm:presLayoutVars>
          <dgm:bulletEnabled val="1"/>
        </dgm:presLayoutVars>
      </dgm:prSet>
      <dgm:spPr/>
      <dgm:t>
        <a:bodyPr/>
        <a:lstStyle/>
        <a:p>
          <a:endParaRPr lang="fr-FR"/>
        </a:p>
      </dgm:t>
    </dgm:pt>
    <dgm:pt modelId="{C3CD9FA7-A0DA-4230-A82B-6DC3E2A5E6CD}" type="pres">
      <dgm:prSet presAssocID="{A042ADB1-5D9A-426C-AA8C-6E142327DE06}" presName="aSpace2" presStyleCnt="0"/>
      <dgm:spPr/>
    </dgm:pt>
    <dgm:pt modelId="{D8F3AB60-5F74-4DBD-B53B-73B00B085D8A}" type="pres">
      <dgm:prSet presAssocID="{D39DF6AA-631A-4B43-A3FE-DC8F133CB085}" presName="childNode" presStyleLbl="node1" presStyleIdx="11" presStyleCnt="17" custLinFactY="-58132" custLinFactNeighborY="-100000">
        <dgm:presLayoutVars>
          <dgm:bulletEnabled val="1"/>
        </dgm:presLayoutVars>
      </dgm:prSet>
      <dgm:spPr/>
      <dgm:t>
        <a:bodyPr/>
        <a:lstStyle/>
        <a:p>
          <a:endParaRPr lang="fr-FR"/>
        </a:p>
      </dgm:t>
    </dgm:pt>
    <dgm:pt modelId="{0DC5262D-F577-4724-A8B8-83B1A365FBF0}" type="pres">
      <dgm:prSet presAssocID="{D39DF6AA-631A-4B43-A3FE-DC8F133CB085}" presName="aSpace2" presStyleCnt="0"/>
      <dgm:spPr/>
    </dgm:pt>
    <dgm:pt modelId="{777A1ABC-4F49-4FF5-B29A-6702A7D69A04}" type="pres">
      <dgm:prSet presAssocID="{69CA3077-E00A-4284-BC07-7CC9D236245D}" presName="childNode" presStyleLbl="node1" presStyleIdx="12" presStyleCnt="17" custScaleY="140607" custLinFactY="-37788" custLinFactNeighborY="-100000">
        <dgm:presLayoutVars>
          <dgm:bulletEnabled val="1"/>
        </dgm:presLayoutVars>
      </dgm:prSet>
      <dgm:spPr/>
      <dgm:t>
        <a:bodyPr/>
        <a:lstStyle/>
        <a:p>
          <a:endParaRPr lang="fr-FR"/>
        </a:p>
      </dgm:t>
    </dgm:pt>
    <dgm:pt modelId="{46D24DA7-F971-4AC1-8042-A1A4D14D642C}" type="pres">
      <dgm:prSet presAssocID="{69CA3077-E00A-4284-BC07-7CC9D236245D}" presName="aSpace2" presStyleCnt="0"/>
      <dgm:spPr/>
    </dgm:pt>
    <dgm:pt modelId="{94AF0787-29DA-4764-8334-4B826813A271}" type="pres">
      <dgm:prSet presAssocID="{4DBCA1E5-0828-4185-880D-7FB0146260E4}" presName="childNode" presStyleLbl="node1" presStyleIdx="13" presStyleCnt="17" custScaleY="157118" custLinFactY="-26154" custLinFactNeighborY="-100000">
        <dgm:presLayoutVars>
          <dgm:bulletEnabled val="1"/>
        </dgm:presLayoutVars>
      </dgm:prSet>
      <dgm:spPr/>
      <dgm:t>
        <a:bodyPr/>
        <a:lstStyle/>
        <a:p>
          <a:endParaRPr lang="fr-FR"/>
        </a:p>
      </dgm:t>
    </dgm:pt>
    <dgm:pt modelId="{70BF163C-3991-4F13-976B-864756E511A0}" type="pres">
      <dgm:prSet presAssocID="{4DBCA1E5-0828-4185-880D-7FB0146260E4}" presName="aSpace2" presStyleCnt="0"/>
      <dgm:spPr/>
    </dgm:pt>
    <dgm:pt modelId="{B845F94F-0AD6-406B-ADB2-38C524F23263}" type="pres">
      <dgm:prSet presAssocID="{4C97C14E-B138-40E8-A4C0-DEE03F6640EF}" presName="childNode" presStyleLbl="node1" presStyleIdx="14" presStyleCnt="17" custLinFactY="-8318" custLinFactNeighborY="-100000">
        <dgm:presLayoutVars>
          <dgm:bulletEnabled val="1"/>
        </dgm:presLayoutVars>
      </dgm:prSet>
      <dgm:spPr/>
      <dgm:t>
        <a:bodyPr/>
        <a:lstStyle/>
        <a:p>
          <a:endParaRPr lang="fr-FR"/>
        </a:p>
      </dgm:t>
    </dgm:pt>
    <dgm:pt modelId="{1BDD2DB2-8AAB-4BD0-B065-B42B1AEEE5F1}" type="pres">
      <dgm:prSet presAssocID="{4C97C14E-B138-40E8-A4C0-DEE03F6640EF}" presName="aSpace2" presStyleCnt="0"/>
      <dgm:spPr/>
    </dgm:pt>
    <dgm:pt modelId="{B8A0FB10-8E32-4C42-81FF-A76D6AE2DB97}" type="pres">
      <dgm:prSet presAssocID="{895F879E-E1A2-4CCA-AFB1-AB19F02C5C05}" presName="childNode" presStyleLbl="node1" presStyleIdx="15" presStyleCnt="17" custLinFactY="-4671" custLinFactNeighborY="-100000">
        <dgm:presLayoutVars>
          <dgm:bulletEnabled val="1"/>
        </dgm:presLayoutVars>
      </dgm:prSet>
      <dgm:spPr/>
      <dgm:t>
        <a:bodyPr/>
        <a:lstStyle/>
        <a:p>
          <a:endParaRPr lang="fr-FR"/>
        </a:p>
      </dgm:t>
    </dgm:pt>
    <dgm:pt modelId="{520F0324-E0BF-458D-9432-43FB0D9A60F2}" type="pres">
      <dgm:prSet presAssocID="{895F879E-E1A2-4CCA-AFB1-AB19F02C5C05}" presName="aSpace2" presStyleCnt="0"/>
      <dgm:spPr/>
    </dgm:pt>
    <dgm:pt modelId="{476490EF-0811-42D6-99A4-A0691682B609}" type="pres">
      <dgm:prSet presAssocID="{C5CE1970-0DDC-49A7-9B46-6809A524B8EA}" presName="childNode" presStyleLbl="node1" presStyleIdx="16" presStyleCnt="17">
        <dgm:presLayoutVars>
          <dgm:bulletEnabled val="1"/>
        </dgm:presLayoutVars>
      </dgm:prSet>
      <dgm:spPr/>
      <dgm:t>
        <a:bodyPr/>
        <a:lstStyle/>
        <a:p>
          <a:endParaRPr lang="fr-FR"/>
        </a:p>
      </dgm:t>
    </dgm:pt>
  </dgm:ptLst>
  <dgm:cxnLst>
    <dgm:cxn modelId="{D96F9603-7CF1-4467-9B79-0C918D225C3E}" type="presOf" srcId="{BD7F6831-37D2-4D19-8507-CD34121FCACB}" destId="{AA4ABABB-9645-41B1-A3F3-1DDD3AFD02BF}" srcOrd="0" destOrd="0" presId="urn:microsoft.com/office/officeart/2005/8/layout/lProcess2"/>
    <dgm:cxn modelId="{5D18954A-B2D2-4BA1-AC4B-FE589791D644}" type="presOf" srcId="{4DBCA1E5-0828-4185-880D-7FB0146260E4}" destId="{94AF0787-29DA-4764-8334-4B826813A271}" srcOrd="0" destOrd="0" presId="urn:microsoft.com/office/officeart/2005/8/layout/lProcess2"/>
    <dgm:cxn modelId="{EF8D90BD-6AA8-4B76-A604-F4852BA66396}" type="presOf" srcId="{8E390314-01EC-45CC-A508-C552FF73AE8B}" destId="{4499E62F-3ECF-4EE4-9EEE-ADB4E0BF22CB}" srcOrd="0" destOrd="0" presId="urn:microsoft.com/office/officeart/2005/8/layout/lProcess2"/>
    <dgm:cxn modelId="{E64F8135-2C18-4E30-BDB4-0F9962CE37B7}" type="presOf" srcId="{BC10201B-3504-412E-9E6F-AD7D29BB2C6B}" destId="{DFB081BA-1F59-4EB9-B7FA-557D6C4FDE90}" srcOrd="0" destOrd="0" presId="urn:microsoft.com/office/officeart/2005/8/layout/lProcess2"/>
    <dgm:cxn modelId="{82AACD3C-1A05-4822-874E-40FB5514379E}" type="presOf" srcId="{FB5C26D5-B1A6-4258-AAD3-A1F1B8894D53}" destId="{FC59CC8E-C908-4DBF-99CB-46BF4CFBE861}" srcOrd="0" destOrd="0" presId="urn:microsoft.com/office/officeart/2005/8/layout/lProcess2"/>
    <dgm:cxn modelId="{BEAC8F24-D85B-4EB9-B8DE-BEE0533DF1CC}" type="presOf" srcId="{69CA3077-E00A-4284-BC07-7CC9D236245D}" destId="{777A1ABC-4F49-4FF5-B29A-6702A7D69A04}" srcOrd="0" destOrd="0" presId="urn:microsoft.com/office/officeart/2005/8/layout/lProcess2"/>
    <dgm:cxn modelId="{A8A47821-263D-4864-884F-DD52F8DEC6D4}" type="presOf" srcId="{2754360F-0A01-42E1-92C1-A10F8EBF11BF}" destId="{63E59C5B-E413-4990-B934-CB566FFE984D}" srcOrd="0" destOrd="0" presId="urn:microsoft.com/office/officeart/2005/8/layout/lProcess2"/>
    <dgm:cxn modelId="{647F97DF-3B4B-4197-9EEA-A02E15D95CBE}" type="presOf" srcId="{4C97C14E-B138-40E8-A4C0-DEE03F6640EF}" destId="{B845F94F-0AD6-406B-ADB2-38C524F23263}" srcOrd="0" destOrd="0" presId="urn:microsoft.com/office/officeart/2005/8/layout/lProcess2"/>
    <dgm:cxn modelId="{7F465686-3EF6-4C5A-A9DB-92F25C54849B}" srcId="{FB5C26D5-B1A6-4258-AAD3-A1F1B8894D53}" destId="{9094622C-6F29-4E9C-BC4B-96293D9A3FBD}" srcOrd="4" destOrd="0" parTransId="{D36C1AF7-2880-494E-B272-900D5D567C42}" sibTransId="{7F88C53D-0B5F-448F-B553-A34016669C24}"/>
    <dgm:cxn modelId="{B7AF687B-2125-4A19-B9BA-8F56AFE710F9}" type="presOf" srcId="{A46600BC-DD15-4872-B778-9A6ADA7F57E9}" destId="{13C53306-BF6E-4B34-9599-94C398B27535}" srcOrd="1" destOrd="0" presId="urn:microsoft.com/office/officeart/2005/8/layout/lProcess2"/>
    <dgm:cxn modelId="{E89489E9-467F-4119-B6F0-8E6290C7CBED}" type="presOf" srcId="{C5CE1970-0DDC-49A7-9B46-6809A524B8EA}" destId="{476490EF-0811-42D6-99A4-A0691682B609}" srcOrd="0" destOrd="0" presId="urn:microsoft.com/office/officeart/2005/8/layout/lProcess2"/>
    <dgm:cxn modelId="{9F8B4232-EBC4-4A2F-A716-719A7E38F2F1}" srcId="{FB5C26D5-B1A6-4258-AAD3-A1F1B8894D53}" destId="{2754360F-0A01-42E1-92C1-A10F8EBF11BF}" srcOrd="3" destOrd="0" parTransId="{93885F3C-6F01-49EB-9BFD-C55850719B95}" sibTransId="{519A6200-0FE9-40B5-9D77-5ED512A19F30}"/>
    <dgm:cxn modelId="{AE372A3D-964A-4FDE-AC91-18D578B77E18}" srcId="{839DAC00-9793-4331-98F3-E0D28E44FB5D}" destId="{4C97C14E-B138-40E8-A4C0-DEE03F6640EF}" srcOrd="4" destOrd="0" parTransId="{E705E395-0FA4-4ED8-ADE5-045F8E087639}" sibTransId="{E897A7B7-DB90-4AD7-BC09-85583D0F6D65}"/>
    <dgm:cxn modelId="{5F06CD5F-721E-4423-9232-3992FBE52C50}" srcId="{BC10201B-3504-412E-9E6F-AD7D29BB2C6B}" destId="{FB5C26D5-B1A6-4258-AAD3-A1F1B8894D53}" srcOrd="1" destOrd="0" parTransId="{7BCC372C-45E4-477F-ADE0-E584ED94CB00}" sibTransId="{67C78A70-466A-4F99-BE00-86949195255C}"/>
    <dgm:cxn modelId="{972925C1-BBC7-4217-86E5-6EED35FFFB41}" type="presOf" srcId="{895F879E-E1A2-4CCA-AFB1-AB19F02C5C05}" destId="{B8A0FB10-8E32-4C42-81FF-A76D6AE2DB97}" srcOrd="0" destOrd="0" presId="urn:microsoft.com/office/officeart/2005/8/layout/lProcess2"/>
    <dgm:cxn modelId="{2D783D3E-10F0-4848-91CE-63012A4292FA}" srcId="{839DAC00-9793-4331-98F3-E0D28E44FB5D}" destId="{A042ADB1-5D9A-426C-AA8C-6E142327DE06}" srcOrd="0" destOrd="0" parTransId="{E38CD152-E1B4-4CB1-AE29-5B5568802FAA}" sibTransId="{5CE1EFCB-73E3-444C-8705-BF11EC32B30C}"/>
    <dgm:cxn modelId="{E5DD3A6E-3204-4C8F-ADCA-AF28CA4CA715}" type="presOf" srcId="{A46600BC-DD15-4872-B778-9A6ADA7F57E9}" destId="{FD98A6EE-F8F2-4B64-85D2-0B4E3ED144A2}" srcOrd="0" destOrd="0" presId="urn:microsoft.com/office/officeart/2005/8/layout/lProcess2"/>
    <dgm:cxn modelId="{035B2C44-E2F6-4EB1-9E3F-E1E2E87BCB7E}" type="presOf" srcId="{9A48EF8B-396F-4B35-8F72-C4AC2D89B8DB}" destId="{2CB4F1F1-2872-40B0-BA89-F3A10C9D16C7}" srcOrd="0" destOrd="0" presId="urn:microsoft.com/office/officeart/2005/8/layout/lProcess2"/>
    <dgm:cxn modelId="{05FBB448-4416-4947-9FBD-13093253C707}" srcId="{A46600BC-DD15-4872-B778-9A6ADA7F57E9}" destId="{8E390314-01EC-45CC-A508-C552FF73AE8B}" srcOrd="4" destOrd="0" parTransId="{E94875FA-B36F-4061-958F-FD1CAA516B97}" sibTransId="{1CD34B0B-597C-44F1-B1D8-AE28D03006AD}"/>
    <dgm:cxn modelId="{679E199A-1033-4F04-9082-414827964D49}" type="presOf" srcId="{7316A11C-2775-4750-B513-EF01B9015A42}" destId="{40AC9B59-3C76-4C29-9AB5-D77169D5AD64}" srcOrd="0" destOrd="0" presId="urn:microsoft.com/office/officeart/2005/8/layout/lProcess2"/>
    <dgm:cxn modelId="{31FD3E66-56BE-4A07-A115-F007FEE72698}" srcId="{FB5C26D5-B1A6-4258-AAD3-A1F1B8894D53}" destId="{7316A11C-2775-4750-B513-EF01B9015A42}" srcOrd="1" destOrd="0" parTransId="{D5A51569-534E-414C-AD40-7F51FE2DE0D6}" sibTransId="{74252098-A4E1-4C65-B6F7-82EB39D3CAD4}"/>
    <dgm:cxn modelId="{3BD59942-9DFA-4BD4-8888-3D11495CEB05}" srcId="{BC10201B-3504-412E-9E6F-AD7D29BB2C6B}" destId="{A46600BC-DD15-4872-B778-9A6ADA7F57E9}" srcOrd="0" destOrd="0" parTransId="{48E95F1F-7364-480B-867F-FC18262279ED}" sibTransId="{B3D74F61-4A56-4ACB-B477-340253A56981}"/>
    <dgm:cxn modelId="{32365DE6-3096-49D5-87D9-8EB0B676FE76}" type="presOf" srcId="{8B444ED8-6E42-4AF5-B9C3-AD06E231A0EE}" destId="{21FAA956-3543-4940-8F0D-45F2A470DA00}" srcOrd="0" destOrd="0" presId="urn:microsoft.com/office/officeart/2005/8/layout/lProcess2"/>
    <dgm:cxn modelId="{AFC94767-95BE-4702-A357-733E84F1E771}" type="presOf" srcId="{0A965544-595B-4CFF-8937-2F09422E0C7D}" destId="{23DF42D7-F10C-412A-9F0F-CC3EBE6763C3}" srcOrd="0" destOrd="0" presId="urn:microsoft.com/office/officeart/2005/8/layout/lProcess2"/>
    <dgm:cxn modelId="{66DEAC10-3BC1-449C-82F8-535B25467434}" type="presOf" srcId="{D39DF6AA-631A-4B43-A3FE-DC8F133CB085}" destId="{D8F3AB60-5F74-4DBD-B53B-73B00B085D8A}" srcOrd="0" destOrd="0" presId="urn:microsoft.com/office/officeart/2005/8/layout/lProcess2"/>
    <dgm:cxn modelId="{AF53E8E5-3689-48FF-B38B-E149A625647B}" type="presOf" srcId="{A042ADB1-5D9A-426C-AA8C-6E142327DE06}" destId="{45C0B389-091C-4A37-BAD3-54FA02EE37FC}" srcOrd="0" destOrd="0" presId="urn:microsoft.com/office/officeart/2005/8/layout/lProcess2"/>
    <dgm:cxn modelId="{671245F9-1AD1-4AD2-B554-48D97560E23D}" srcId="{839DAC00-9793-4331-98F3-E0D28E44FB5D}" destId="{69CA3077-E00A-4284-BC07-7CC9D236245D}" srcOrd="2" destOrd="0" parTransId="{86FAE587-F420-4551-951D-CAE4ED1920E2}" sibTransId="{873A89AD-5491-4F3E-BA1F-298304CDAA48}"/>
    <dgm:cxn modelId="{D4F80C0C-F9CC-4DBA-B3D8-3CEEF92D23A3}" srcId="{839DAC00-9793-4331-98F3-E0D28E44FB5D}" destId="{D39DF6AA-631A-4B43-A3FE-DC8F133CB085}" srcOrd="1" destOrd="0" parTransId="{6F463814-ACF5-4AAA-92A3-6633F351DA2E}" sibTransId="{41CFCD74-22AF-418E-AEF6-E75265ADC423}"/>
    <dgm:cxn modelId="{E3FC0768-B50B-43C6-8C27-604E6E48F8CC}" srcId="{839DAC00-9793-4331-98F3-E0D28E44FB5D}" destId="{895F879E-E1A2-4CCA-AFB1-AB19F02C5C05}" srcOrd="5" destOrd="0" parTransId="{FC65C46F-0713-41E5-BBAF-909D703AC518}" sibTransId="{E0DE934E-A39A-4307-A2D3-B5AFD7364257}"/>
    <dgm:cxn modelId="{A8E2BB1C-7A18-4E7F-9FA0-5B9A71DA0D37}" srcId="{839DAC00-9793-4331-98F3-E0D28E44FB5D}" destId="{4DBCA1E5-0828-4185-880D-7FB0146260E4}" srcOrd="3" destOrd="0" parTransId="{F15199FB-8C44-415A-A743-08ADEC738C6D}" sibTransId="{F8D1027C-0B5B-4DD4-84B7-C2676645BA81}"/>
    <dgm:cxn modelId="{9F0D19E3-E984-4B3D-BCEA-2CF8573A68D4}" type="presOf" srcId="{839DAC00-9793-4331-98F3-E0D28E44FB5D}" destId="{451BCB2A-BD24-4386-93C8-A6D4AA9A62AD}" srcOrd="1" destOrd="0" presId="urn:microsoft.com/office/officeart/2005/8/layout/lProcess2"/>
    <dgm:cxn modelId="{BDB14E8A-AA38-41D0-8BE6-8AD1DC5B6B0C}" srcId="{BC10201B-3504-412E-9E6F-AD7D29BB2C6B}" destId="{839DAC00-9793-4331-98F3-E0D28E44FB5D}" srcOrd="2" destOrd="0" parTransId="{0E31A395-9932-46E9-A2DA-025FAC071A52}" sibTransId="{1D8FAFAE-599C-4386-B672-111397767887}"/>
    <dgm:cxn modelId="{1C0E74C2-91E0-4ADC-9A78-D47DEBF1F905}" type="presOf" srcId="{0BDC5095-5A55-4FA7-B254-EFD997239ACB}" destId="{0E121D5F-7CF1-42C6-831D-D656420B7222}" srcOrd="0" destOrd="0" presId="urn:microsoft.com/office/officeart/2005/8/layout/lProcess2"/>
    <dgm:cxn modelId="{6AF71C0A-4EDF-4F48-ABEC-806973B6B3DF}" srcId="{A46600BC-DD15-4872-B778-9A6ADA7F57E9}" destId="{9A48EF8B-396F-4B35-8F72-C4AC2D89B8DB}" srcOrd="0" destOrd="0" parTransId="{926C0005-A6BA-45DF-8E5D-D48245D906F0}" sibTransId="{3FD6A6CD-84E3-4842-9195-9A1AC72DF896}"/>
    <dgm:cxn modelId="{A968831B-4754-47A6-B408-4581DCFA2268}" type="presOf" srcId="{839DAC00-9793-4331-98F3-E0D28E44FB5D}" destId="{0A3FF5B1-879C-461D-81FA-0D0B3F24A440}" srcOrd="0" destOrd="0" presId="urn:microsoft.com/office/officeart/2005/8/layout/lProcess2"/>
    <dgm:cxn modelId="{02AD399B-43DA-4C8F-9870-3657212F9609}" srcId="{839DAC00-9793-4331-98F3-E0D28E44FB5D}" destId="{C5CE1970-0DDC-49A7-9B46-6809A524B8EA}" srcOrd="6" destOrd="0" parTransId="{39796F7E-2159-4D94-B7E1-1451732C88A7}" sibTransId="{CE28A36F-AD81-43AC-B3C8-5900DC84DA63}"/>
    <dgm:cxn modelId="{50093EE4-AEF2-4B08-9C0C-99AA9DF4C547}" srcId="{FB5C26D5-B1A6-4258-AAD3-A1F1B8894D53}" destId="{0A965544-595B-4CFF-8937-2F09422E0C7D}" srcOrd="2" destOrd="0" parTransId="{9B9215A1-C631-4424-B176-9A76A3996249}" sibTransId="{12E62559-456F-4425-A159-87034E15F0F1}"/>
    <dgm:cxn modelId="{A7A2800C-028D-4716-B71C-F17ECEF18DFC}" type="presOf" srcId="{9094622C-6F29-4E9C-BC4B-96293D9A3FBD}" destId="{C766CEA4-98D0-4998-AE4B-A91D6236FF24}" srcOrd="0" destOrd="0" presId="urn:microsoft.com/office/officeart/2005/8/layout/lProcess2"/>
    <dgm:cxn modelId="{CCCE1462-AD40-4684-A97F-83B4B1114463}" type="presOf" srcId="{FB5C26D5-B1A6-4258-AAD3-A1F1B8894D53}" destId="{C98FA31A-1D0D-402F-A745-530AC89E9EA4}" srcOrd="1" destOrd="0" presId="urn:microsoft.com/office/officeart/2005/8/layout/lProcess2"/>
    <dgm:cxn modelId="{E24304B7-8F55-4F30-804E-D8987046DA5A}" type="presOf" srcId="{7B8A0A22-C037-4CAA-A5D7-FBFA4AB95BCD}" destId="{991C6D0F-0642-442C-9F9A-F6900CE82642}" srcOrd="0" destOrd="0" presId="urn:microsoft.com/office/officeart/2005/8/layout/lProcess2"/>
    <dgm:cxn modelId="{93875F33-7E96-498D-B3AD-3CB54AD8CA7C}" srcId="{FB5C26D5-B1A6-4258-AAD3-A1F1B8894D53}" destId="{8B444ED8-6E42-4AF5-B9C3-AD06E231A0EE}" srcOrd="0" destOrd="0" parTransId="{34AE0C2F-ABEC-477E-A006-25664C06F37F}" sibTransId="{9CB1C060-203B-4602-85FE-AA1CB25FC0DC}"/>
    <dgm:cxn modelId="{490EC4DE-142D-4FE4-B805-0D77C52B1073}" srcId="{A46600BC-DD15-4872-B778-9A6ADA7F57E9}" destId="{7B8A0A22-C037-4CAA-A5D7-FBFA4AB95BCD}" srcOrd="2" destOrd="0" parTransId="{AB940C43-0DAC-4CA6-8926-ADD24C9744F9}" sibTransId="{74F55533-8219-4DCC-AF92-83CE89E9A5B9}"/>
    <dgm:cxn modelId="{2619D749-C4E2-489A-813D-A2DA75CA4616}" srcId="{A46600BC-DD15-4872-B778-9A6ADA7F57E9}" destId="{BD7F6831-37D2-4D19-8507-CD34121FCACB}" srcOrd="1" destOrd="0" parTransId="{0E60747C-7303-4087-86FE-4B5940DF55A9}" sibTransId="{F123B383-2907-49A0-8135-514FEFE80F10}"/>
    <dgm:cxn modelId="{8A8DDAE0-3356-476E-8EAA-4CCDA3774375}" srcId="{A46600BC-DD15-4872-B778-9A6ADA7F57E9}" destId="{0BDC5095-5A55-4FA7-B254-EFD997239ACB}" srcOrd="3" destOrd="0" parTransId="{2F0E40A0-C80E-48CB-AB2A-FB3C715C28B9}" sibTransId="{D22EC3D0-92FF-4A71-B6CD-DD4349491F17}"/>
    <dgm:cxn modelId="{E99714E9-5C66-40A5-B9BA-E734754D7593}" type="presParOf" srcId="{DFB081BA-1F59-4EB9-B7FA-557D6C4FDE90}" destId="{1680A75D-53F0-42E8-B7D6-BDD0E1143F5F}" srcOrd="0" destOrd="0" presId="urn:microsoft.com/office/officeart/2005/8/layout/lProcess2"/>
    <dgm:cxn modelId="{0A0CA95F-BE40-426B-8E97-244D498E992F}" type="presParOf" srcId="{1680A75D-53F0-42E8-B7D6-BDD0E1143F5F}" destId="{FD98A6EE-F8F2-4B64-85D2-0B4E3ED144A2}" srcOrd="0" destOrd="0" presId="urn:microsoft.com/office/officeart/2005/8/layout/lProcess2"/>
    <dgm:cxn modelId="{B0C58E97-A1A0-4E43-B439-DFB9E55AB9B8}" type="presParOf" srcId="{1680A75D-53F0-42E8-B7D6-BDD0E1143F5F}" destId="{13C53306-BF6E-4B34-9599-94C398B27535}" srcOrd="1" destOrd="0" presId="urn:microsoft.com/office/officeart/2005/8/layout/lProcess2"/>
    <dgm:cxn modelId="{1D357C69-65F2-41EB-8EBE-6721F94A6663}" type="presParOf" srcId="{1680A75D-53F0-42E8-B7D6-BDD0E1143F5F}" destId="{81EF554C-15DC-468F-A8D9-4864FF027DC0}" srcOrd="2" destOrd="0" presId="urn:microsoft.com/office/officeart/2005/8/layout/lProcess2"/>
    <dgm:cxn modelId="{BAF6E37B-F8DD-47C8-BC4A-EA60B899478B}" type="presParOf" srcId="{81EF554C-15DC-468F-A8D9-4864FF027DC0}" destId="{84EA4604-6364-4D00-8EA3-3003FB7E0E29}" srcOrd="0" destOrd="0" presId="urn:microsoft.com/office/officeart/2005/8/layout/lProcess2"/>
    <dgm:cxn modelId="{0C9BAFDA-10AC-48E8-B459-ECDD95BA3A69}" type="presParOf" srcId="{84EA4604-6364-4D00-8EA3-3003FB7E0E29}" destId="{2CB4F1F1-2872-40B0-BA89-F3A10C9D16C7}" srcOrd="0" destOrd="0" presId="urn:microsoft.com/office/officeart/2005/8/layout/lProcess2"/>
    <dgm:cxn modelId="{8B20BE4E-82C2-43E6-B46F-F53758B44BB5}" type="presParOf" srcId="{84EA4604-6364-4D00-8EA3-3003FB7E0E29}" destId="{38756CB7-7263-492F-B896-F1EFB1047E2C}" srcOrd="1" destOrd="0" presId="urn:microsoft.com/office/officeart/2005/8/layout/lProcess2"/>
    <dgm:cxn modelId="{E1DF0499-4017-451F-BBA1-CDB830FEED0E}" type="presParOf" srcId="{84EA4604-6364-4D00-8EA3-3003FB7E0E29}" destId="{AA4ABABB-9645-41B1-A3F3-1DDD3AFD02BF}" srcOrd="2" destOrd="0" presId="urn:microsoft.com/office/officeart/2005/8/layout/lProcess2"/>
    <dgm:cxn modelId="{6145F841-E591-4E74-9DA8-9DD88AFD09F1}" type="presParOf" srcId="{84EA4604-6364-4D00-8EA3-3003FB7E0E29}" destId="{5E51384C-B397-4352-8E38-09CE31265874}" srcOrd="3" destOrd="0" presId="urn:microsoft.com/office/officeart/2005/8/layout/lProcess2"/>
    <dgm:cxn modelId="{6C6015D9-6F96-408F-A663-54192FD2249C}" type="presParOf" srcId="{84EA4604-6364-4D00-8EA3-3003FB7E0E29}" destId="{991C6D0F-0642-442C-9F9A-F6900CE82642}" srcOrd="4" destOrd="0" presId="urn:microsoft.com/office/officeart/2005/8/layout/lProcess2"/>
    <dgm:cxn modelId="{6A4D4FF3-A101-43F1-BED9-CD91AF055F1D}" type="presParOf" srcId="{84EA4604-6364-4D00-8EA3-3003FB7E0E29}" destId="{A7FADD63-97E6-4B62-8388-11627CF81111}" srcOrd="5" destOrd="0" presId="urn:microsoft.com/office/officeart/2005/8/layout/lProcess2"/>
    <dgm:cxn modelId="{50A695B5-6F56-4CCA-94BC-3620DC2AF2AC}" type="presParOf" srcId="{84EA4604-6364-4D00-8EA3-3003FB7E0E29}" destId="{0E121D5F-7CF1-42C6-831D-D656420B7222}" srcOrd="6" destOrd="0" presId="urn:microsoft.com/office/officeart/2005/8/layout/lProcess2"/>
    <dgm:cxn modelId="{644379D1-1C5F-4690-91BA-8166D25DE1A5}" type="presParOf" srcId="{84EA4604-6364-4D00-8EA3-3003FB7E0E29}" destId="{9EC9B5FF-B54B-4AF0-83BB-EF8830403F1D}" srcOrd="7" destOrd="0" presId="urn:microsoft.com/office/officeart/2005/8/layout/lProcess2"/>
    <dgm:cxn modelId="{C52949B7-28F7-40C9-87E9-38DF027F5BDB}" type="presParOf" srcId="{84EA4604-6364-4D00-8EA3-3003FB7E0E29}" destId="{4499E62F-3ECF-4EE4-9EEE-ADB4E0BF22CB}" srcOrd="8" destOrd="0" presId="urn:microsoft.com/office/officeart/2005/8/layout/lProcess2"/>
    <dgm:cxn modelId="{BAD51E52-40D6-4FBE-9935-E0CEDF703AB3}" type="presParOf" srcId="{DFB081BA-1F59-4EB9-B7FA-557D6C4FDE90}" destId="{B21653AE-9D84-4BDF-BCC4-DFB3758A1AB4}" srcOrd="1" destOrd="0" presId="urn:microsoft.com/office/officeart/2005/8/layout/lProcess2"/>
    <dgm:cxn modelId="{4BB5E317-4EA8-43FC-AF0C-750623D29918}" type="presParOf" srcId="{DFB081BA-1F59-4EB9-B7FA-557D6C4FDE90}" destId="{3F0C0F99-64F8-4C86-8721-9410F542D8EF}" srcOrd="2" destOrd="0" presId="urn:microsoft.com/office/officeart/2005/8/layout/lProcess2"/>
    <dgm:cxn modelId="{0166CED2-BD51-4E4A-B08C-B78A6DE03568}" type="presParOf" srcId="{3F0C0F99-64F8-4C86-8721-9410F542D8EF}" destId="{FC59CC8E-C908-4DBF-99CB-46BF4CFBE861}" srcOrd="0" destOrd="0" presId="urn:microsoft.com/office/officeart/2005/8/layout/lProcess2"/>
    <dgm:cxn modelId="{0B309F91-B550-4E31-9AE1-B759B417D656}" type="presParOf" srcId="{3F0C0F99-64F8-4C86-8721-9410F542D8EF}" destId="{C98FA31A-1D0D-402F-A745-530AC89E9EA4}" srcOrd="1" destOrd="0" presId="urn:microsoft.com/office/officeart/2005/8/layout/lProcess2"/>
    <dgm:cxn modelId="{C37BC701-3B2E-42D6-9804-BCA435C4277D}" type="presParOf" srcId="{3F0C0F99-64F8-4C86-8721-9410F542D8EF}" destId="{07A042EC-3889-4A89-AA9E-C4B4D36AE0B7}" srcOrd="2" destOrd="0" presId="urn:microsoft.com/office/officeart/2005/8/layout/lProcess2"/>
    <dgm:cxn modelId="{D22DC556-AE1C-4645-9354-C7F3FAF2DF1A}" type="presParOf" srcId="{07A042EC-3889-4A89-AA9E-C4B4D36AE0B7}" destId="{D330CFA5-6E38-4FCA-81C2-AE3D91AEA58A}" srcOrd="0" destOrd="0" presId="urn:microsoft.com/office/officeart/2005/8/layout/lProcess2"/>
    <dgm:cxn modelId="{02DCF999-3F52-4EB3-9A55-4278076D4D85}" type="presParOf" srcId="{D330CFA5-6E38-4FCA-81C2-AE3D91AEA58A}" destId="{21FAA956-3543-4940-8F0D-45F2A470DA00}" srcOrd="0" destOrd="0" presId="urn:microsoft.com/office/officeart/2005/8/layout/lProcess2"/>
    <dgm:cxn modelId="{78D2B516-6EE2-484C-8825-533FDFA04953}" type="presParOf" srcId="{D330CFA5-6E38-4FCA-81C2-AE3D91AEA58A}" destId="{CE314AD8-7E3E-440A-B08B-266C6654787C}" srcOrd="1" destOrd="0" presId="urn:microsoft.com/office/officeart/2005/8/layout/lProcess2"/>
    <dgm:cxn modelId="{263DF16B-BC12-4630-8DEA-B7BAA95A823B}" type="presParOf" srcId="{D330CFA5-6E38-4FCA-81C2-AE3D91AEA58A}" destId="{40AC9B59-3C76-4C29-9AB5-D77169D5AD64}" srcOrd="2" destOrd="0" presId="urn:microsoft.com/office/officeart/2005/8/layout/lProcess2"/>
    <dgm:cxn modelId="{F435E7B0-16BF-4443-B4D7-509DE3F7314C}" type="presParOf" srcId="{D330CFA5-6E38-4FCA-81C2-AE3D91AEA58A}" destId="{EC3D4ADB-C270-48C7-A3D5-D0EA21262BA9}" srcOrd="3" destOrd="0" presId="urn:microsoft.com/office/officeart/2005/8/layout/lProcess2"/>
    <dgm:cxn modelId="{754DF445-4221-4402-A5EE-189CBB638B0D}" type="presParOf" srcId="{D330CFA5-6E38-4FCA-81C2-AE3D91AEA58A}" destId="{23DF42D7-F10C-412A-9F0F-CC3EBE6763C3}" srcOrd="4" destOrd="0" presId="urn:microsoft.com/office/officeart/2005/8/layout/lProcess2"/>
    <dgm:cxn modelId="{B86CF8AF-3862-499B-994D-0424D529CD20}" type="presParOf" srcId="{D330CFA5-6E38-4FCA-81C2-AE3D91AEA58A}" destId="{61B3FEEB-40F2-4D46-88D6-D8255741C01F}" srcOrd="5" destOrd="0" presId="urn:microsoft.com/office/officeart/2005/8/layout/lProcess2"/>
    <dgm:cxn modelId="{9FDD64C5-8948-4F8B-BDD7-41B029837221}" type="presParOf" srcId="{D330CFA5-6E38-4FCA-81C2-AE3D91AEA58A}" destId="{63E59C5B-E413-4990-B934-CB566FFE984D}" srcOrd="6" destOrd="0" presId="urn:microsoft.com/office/officeart/2005/8/layout/lProcess2"/>
    <dgm:cxn modelId="{B73F8FE4-2DE9-4DF7-AF69-5DDBD3791DED}" type="presParOf" srcId="{D330CFA5-6E38-4FCA-81C2-AE3D91AEA58A}" destId="{D61B9078-ACAC-4DBE-A7C5-E502E0EBF4A3}" srcOrd="7" destOrd="0" presId="urn:microsoft.com/office/officeart/2005/8/layout/lProcess2"/>
    <dgm:cxn modelId="{5F86EF50-52B7-4603-8547-19FFCA0E234E}" type="presParOf" srcId="{D330CFA5-6E38-4FCA-81C2-AE3D91AEA58A}" destId="{C766CEA4-98D0-4998-AE4B-A91D6236FF24}" srcOrd="8" destOrd="0" presId="urn:microsoft.com/office/officeart/2005/8/layout/lProcess2"/>
    <dgm:cxn modelId="{59EA88C7-4B41-4023-879C-0439370B7FB9}" type="presParOf" srcId="{DFB081BA-1F59-4EB9-B7FA-557D6C4FDE90}" destId="{E6F6340D-8549-4D4E-BCD1-12533DC0F9CE}" srcOrd="3" destOrd="0" presId="urn:microsoft.com/office/officeart/2005/8/layout/lProcess2"/>
    <dgm:cxn modelId="{69630F84-0BF0-4E8D-936C-F0B6F3033709}" type="presParOf" srcId="{DFB081BA-1F59-4EB9-B7FA-557D6C4FDE90}" destId="{73257610-1F6E-4A03-B2B9-1197AF7C89FB}" srcOrd="4" destOrd="0" presId="urn:microsoft.com/office/officeart/2005/8/layout/lProcess2"/>
    <dgm:cxn modelId="{9F55B436-56C5-4D97-898C-2E5E585DC79F}" type="presParOf" srcId="{73257610-1F6E-4A03-B2B9-1197AF7C89FB}" destId="{0A3FF5B1-879C-461D-81FA-0D0B3F24A440}" srcOrd="0" destOrd="0" presId="urn:microsoft.com/office/officeart/2005/8/layout/lProcess2"/>
    <dgm:cxn modelId="{BD9AAC75-33D5-463A-AE69-A7823232D197}" type="presParOf" srcId="{73257610-1F6E-4A03-B2B9-1197AF7C89FB}" destId="{451BCB2A-BD24-4386-93C8-A6D4AA9A62AD}" srcOrd="1" destOrd="0" presId="urn:microsoft.com/office/officeart/2005/8/layout/lProcess2"/>
    <dgm:cxn modelId="{2A3E36F4-96C5-4194-97FD-AE3FEA0B0669}" type="presParOf" srcId="{73257610-1F6E-4A03-B2B9-1197AF7C89FB}" destId="{5EFA8D33-A2C5-4ED3-94BE-559AFE9237C7}" srcOrd="2" destOrd="0" presId="urn:microsoft.com/office/officeart/2005/8/layout/lProcess2"/>
    <dgm:cxn modelId="{3ABE92FF-8AA1-412D-8A1F-EED90AE63508}" type="presParOf" srcId="{5EFA8D33-A2C5-4ED3-94BE-559AFE9237C7}" destId="{B8BA8698-DFF3-4DED-A777-3C306476DCCB}" srcOrd="0" destOrd="0" presId="urn:microsoft.com/office/officeart/2005/8/layout/lProcess2"/>
    <dgm:cxn modelId="{31A9DB58-532E-4448-9CFD-CF3780E64527}" type="presParOf" srcId="{B8BA8698-DFF3-4DED-A777-3C306476DCCB}" destId="{45C0B389-091C-4A37-BAD3-54FA02EE37FC}" srcOrd="0" destOrd="0" presId="urn:microsoft.com/office/officeart/2005/8/layout/lProcess2"/>
    <dgm:cxn modelId="{D9500FF7-E448-4188-9A02-1DDCD33B12CD}" type="presParOf" srcId="{B8BA8698-DFF3-4DED-A777-3C306476DCCB}" destId="{C3CD9FA7-A0DA-4230-A82B-6DC3E2A5E6CD}" srcOrd="1" destOrd="0" presId="urn:microsoft.com/office/officeart/2005/8/layout/lProcess2"/>
    <dgm:cxn modelId="{833C5D37-0777-443C-9090-442C1AADD1A1}" type="presParOf" srcId="{B8BA8698-DFF3-4DED-A777-3C306476DCCB}" destId="{D8F3AB60-5F74-4DBD-B53B-73B00B085D8A}" srcOrd="2" destOrd="0" presId="urn:microsoft.com/office/officeart/2005/8/layout/lProcess2"/>
    <dgm:cxn modelId="{7E905419-7343-41C9-8483-1DA60EEADB10}" type="presParOf" srcId="{B8BA8698-DFF3-4DED-A777-3C306476DCCB}" destId="{0DC5262D-F577-4724-A8B8-83B1A365FBF0}" srcOrd="3" destOrd="0" presId="urn:microsoft.com/office/officeart/2005/8/layout/lProcess2"/>
    <dgm:cxn modelId="{5614224E-E943-4796-A5FB-66F334738592}" type="presParOf" srcId="{B8BA8698-DFF3-4DED-A777-3C306476DCCB}" destId="{777A1ABC-4F49-4FF5-B29A-6702A7D69A04}" srcOrd="4" destOrd="0" presId="urn:microsoft.com/office/officeart/2005/8/layout/lProcess2"/>
    <dgm:cxn modelId="{0C61B34C-62A9-48B8-A14F-566C4BA53571}" type="presParOf" srcId="{B8BA8698-DFF3-4DED-A777-3C306476DCCB}" destId="{46D24DA7-F971-4AC1-8042-A1A4D14D642C}" srcOrd="5" destOrd="0" presId="urn:microsoft.com/office/officeart/2005/8/layout/lProcess2"/>
    <dgm:cxn modelId="{18CEBDD9-1A06-4168-A4AE-8B2E362B14AA}" type="presParOf" srcId="{B8BA8698-DFF3-4DED-A777-3C306476DCCB}" destId="{94AF0787-29DA-4764-8334-4B826813A271}" srcOrd="6" destOrd="0" presId="urn:microsoft.com/office/officeart/2005/8/layout/lProcess2"/>
    <dgm:cxn modelId="{16314980-6E42-4AFE-B9C3-C809EFB04FD8}" type="presParOf" srcId="{B8BA8698-DFF3-4DED-A777-3C306476DCCB}" destId="{70BF163C-3991-4F13-976B-864756E511A0}" srcOrd="7" destOrd="0" presId="urn:microsoft.com/office/officeart/2005/8/layout/lProcess2"/>
    <dgm:cxn modelId="{84DA9774-6A5D-4B6D-A519-3A53FF2B4F46}" type="presParOf" srcId="{B8BA8698-DFF3-4DED-A777-3C306476DCCB}" destId="{B845F94F-0AD6-406B-ADB2-38C524F23263}" srcOrd="8" destOrd="0" presId="urn:microsoft.com/office/officeart/2005/8/layout/lProcess2"/>
    <dgm:cxn modelId="{EB597218-7AF3-4A65-AFC8-3738E16F381F}" type="presParOf" srcId="{B8BA8698-DFF3-4DED-A777-3C306476DCCB}" destId="{1BDD2DB2-8AAB-4BD0-B065-B42B1AEEE5F1}" srcOrd="9" destOrd="0" presId="urn:microsoft.com/office/officeart/2005/8/layout/lProcess2"/>
    <dgm:cxn modelId="{FE58863D-BEBC-4D6E-B01A-9F749B7752CC}" type="presParOf" srcId="{B8BA8698-DFF3-4DED-A777-3C306476DCCB}" destId="{B8A0FB10-8E32-4C42-81FF-A76D6AE2DB97}" srcOrd="10" destOrd="0" presId="urn:microsoft.com/office/officeart/2005/8/layout/lProcess2"/>
    <dgm:cxn modelId="{59E1F70D-D51B-4B69-84C5-5E9CE251F56A}" type="presParOf" srcId="{B8BA8698-DFF3-4DED-A777-3C306476DCCB}" destId="{520F0324-E0BF-458D-9432-43FB0D9A60F2}" srcOrd="11" destOrd="0" presId="urn:microsoft.com/office/officeart/2005/8/layout/lProcess2"/>
    <dgm:cxn modelId="{7083D35C-70C2-45F4-91ED-A732D6609D8C}" type="presParOf" srcId="{B8BA8698-DFF3-4DED-A777-3C306476DCCB}" destId="{476490EF-0811-42D6-99A4-A0691682B609}" srcOrd="1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F55569-EBFA-9748-ADC9-162A0C47CB5E}">
      <dsp:nvSpPr>
        <dsp:cNvPr id="0" name=""/>
        <dsp:cNvSpPr/>
      </dsp:nvSpPr>
      <dsp:spPr>
        <a:xfrm>
          <a:off x="964" y="0"/>
          <a:ext cx="2507637" cy="4572000"/>
        </a:xfrm>
        <a:prstGeom prst="roundRect">
          <a:avLst>
            <a:gd name="adj" fmla="val 10000"/>
          </a:avLst>
        </a:prstGeom>
        <a:solidFill>
          <a:schemeClr val="accent1">
            <a:lumMod val="9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kern="1200" dirty="0" err="1" smtClean="0"/>
            <a:t>Approche</a:t>
          </a:r>
          <a:endParaRPr lang="en-US" sz="2700" b="1" kern="1200" dirty="0"/>
        </a:p>
      </dsp:txBody>
      <dsp:txXfrm>
        <a:off x="964" y="0"/>
        <a:ext cx="2507637" cy="1371600"/>
      </dsp:txXfrm>
    </dsp:sp>
    <dsp:sp modelId="{5C8633AA-5CA9-8B41-B3CF-71C526DB536E}">
      <dsp:nvSpPr>
        <dsp:cNvPr id="0" name=""/>
        <dsp:cNvSpPr/>
      </dsp:nvSpPr>
      <dsp:spPr>
        <a:xfrm>
          <a:off x="251728" y="1371990"/>
          <a:ext cx="2006109" cy="898214"/>
        </a:xfrm>
        <a:prstGeom prst="roundRect">
          <a:avLst>
            <a:gd name="adj" fmla="val 10000"/>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en-US" sz="1800" b="1" kern="1200" dirty="0" err="1" smtClean="0"/>
            <a:t>Aucun</a:t>
          </a:r>
          <a:r>
            <a:rPr lang="en-US" sz="1800" b="1" kern="1200" dirty="0" smtClean="0"/>
            <a:t> </a:t>
          </a:r>
          <a:r>
            <a:rPr lang="en-US" sz="1800" b="1" kern="1200" dirty="0" err="1" smtClean="0"/>
            <a:t>inventaire</a:t>
          </a:r>
          <a:endParaRPr lang="en-US" sz="1800" b="1" kern="1200" dirty="0"/>
        </a:p>
      </dsp:txBody>
      <dsp:txXfrm>
        <a:off x="278036" y="1398298"/>
        <a:ext cx="1953493" cy="845598"/>
      </dsp:txXfrm>
    </dsp:sp>
    <dsp:sp modelId="{73B12D8A-38B2-534F-A5D9-FA43846EA35C}">
      <dsp:nvSpPr>
        <dsp:cNvPr id="0" name=""/>
        <dsp:cNvSpPr/>
      </dsp:nvSpPr>
      <dsp:spPr>
        <a:xfrm>
          <a:off x="251728" y="2408392"/>
          <a:ext cx="2006109" cy="898214"/>
        </a:xfrm>
        <a:prstGeom prst="roundRect">
          <a:avLst>
            <a:gd name="adj" fmla="val 10000"/>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en-US" sz="1800" b="1" i="0" kern="1200" baseline="0" dirty="0" err="1" smtClean="0"/>
            <a:t>Méthodologie</a:t>
          </a:r>
          <a:r>
            <a:rPr lang="en-US" sz="1800" b="1" i="0" kern="1200" baseline="0" dirty="0" smtClean="0"/>
            <a:t> </a:t>
          </a:r>
          <a:r>
            <a:rPr lang="en-US" sz="1800" b="1" i="0" kern="1200" baseline="0" dirty="0" err="1" smtClean="0"/>
            <a:t>faible</a:t>
          </a:r>
          <a:r>
            <a:rPr lang="en-US" sz="1800" b="1" i="0" kern="1200" baseline="0" dirty="0" smtClean="0"/>
            <a:t> pour le Design</a:t>
          </a:r>
          <a:endParaRPr lang="en-US" sz="1800" b="1" kern="1200" dirty="0"/>
        </a:p>
      </dsp:txBody>
      <dsp:txXfrm>
        <a:off x="278036" y="2434700"/>
        <a:ext cx="1953493" cy="845598"/>
      </dsp:txXfrm>
    </dsp:sp>
    <dsp:sp modelId="{5E83E481-0C26-8749-ADEF-157C1AC35B43}">
      <dsp:nvSpPr>
        <dsp:cNvPr id="0" name=""/>
        <dsp:cNvSpPr/>
      </dsp:nvSpPr>
      <dsp:spPr>
        <a:xfrm>
          <a:off x="251728" y="3444794"/>
          <a:ext cx="2006109" cy="898214"/>
        </a:xfrm>
        <a:prstGeom prst="roundRect">
          <a:avLst>
            <a:gd name="adj" fmla="val 10000"/>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en-US" sz="1800" b="1" kern="1200" dirty="0" err="1" smtClean="0"/>
            <a:t>Attentes</a:t>
          </a:r>
          <a:r>
            <a:rPr lang="en-US" sz="1800" b="1" kern="1200" dirty="0" smtClean="0"/>
            <a:t> non </a:t>
          </a:r>
          <a:r>
            <a:rPr lang="en-US" sz="1800" b="1" kern="1200" dirty="0" err="1" smtClean="0"/>
            <a:t>gérées</a:t>
          </a:r>
          <a:endParaRPr lang="en-US" sz="1800" b="1" kern="1200" dirty="0"/>
        </a:p>
      </dsp:txBody>
      <dsp:txXfrm>
        <a:off x="278036" y="3471102"/>
        <a:ext cx="1953493" cy="845598"/>
      </dsp:txXfrm>
    </dsp:sp>
    <dsp:sp modelId="{A541BB4F-EA9A-2349-8783-E116C1E8001A}">
      <dsp:nvSpPr>
        <dsp:cNvPr id="0" name=""/>
        <dsp:cNvSpPr/>
      </dsp:nvSpPr>
      <dsp:spPr>
        <a:xfrm>
          <a:off x="2696674" y="0"/>
          <a:ext cx="2507637" cy="4572000"/>
        </a:xfrm>
        <a:prstGeom prst="roundRect">
          <a:avLst>
            <a:gd name="adj" fmla="val 10000"/>
          </a:avLst>
        </a:prstGeom>
        <a:solidFill>
          <a:schemeClr val="accent1">
            <a:lumMod val="9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kern="1200" dirty="0" smtClean="0"/>
            <a:t>Bureau</a:t>
          </a:r>
          <a:endParaRPr lang="en-US" sz="2700" b="1" kern="1200" dirty="0"/>
        </a:p>
      </dsp:txBody>
      <dsp:txXfrm>
        <a:off x="2696674" y="0"/>
        <a:ext cx="2507637" cy="1371600"/>
      </dsp:txXfrm>
    </dsp:sp>
    <dsp:sp modelId="{03F15DF3-C6D2-9441-9396-E32F1EEC384B}">
      <dsp:nvSpPr>
        <dsp:cNvPr id="0" name=""/>
        <dsp:cNvSpPr/>
      </dsp:nvSpPr>
      <dsp:spPr>
        <a:xfrm>
          <a:off x="2947438" y="1371990"/>
          <a:ext cx="2006109" cy="898214"/>
        </a:xfrm>
        <a:prstGeom prst="roundRect">
          <a:avLst>
            <a:gd name="adj" fmla="val 10000"/>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en-US" sz="1800" b="1" kern="1200" dirty="0" err="1" smtClean="0"/>
            <a:t>Utilisation</a:t>
          </a:r>
          <a:r>
            <a:rPr lang="en-US" sz="1800" b="1" kern="1200" dirty="0" smtClean="0"/>
            <a:t> </a:t>
          </a:r>
          <a:r>
            <a:rPr lang="en-US" sz="1800" b="1" kern="1200" dirty="0" err="1" smtClean="0"/>
            <a:t>d’une</a:t>
          </a:r>
          <a:r>
            <a:rPr lang="en-US" sz="1800" b="1" kern="1200" dirty="0" smtClean="0"/>
            <a:t> image d’un poste physique</a:t>
          </a:r>
          <a:endParaRPr lang="en-US" sz="1800" b="1" kern="1200" dirty="0"/>
        </a:p>
      </dsp:txBody>
      <dsp:txXfrm>
        <a:off x="2973746" y="1398298"/>
        <a:ext cx="1953493" cy="845598"/>
      </dsp:txXfrm>
    </dsp:sp>
    <dsp:sp modelId="{3B22B4CD-0D9B-3C47-84B3-0C44414180A8}">
      <dsp:nvSpPr>
        <dsp:cNvPr id="0" name=""/>
        <dsp:cNvSpPr/>
      </dsp:nvSpPr>
      <dsp:spPr>
        <a:xfrm>
          <a:off x="2947438" y="2408392"/>
          <a:ext cx="2006109" cy="898214"/>
        </a:xfrm>
        <a:prstGeom prst="roundRect">
          <a:avLst>
            <a:gd name="adj" fmla="val 10000"/>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en-US" sz="1800" b="1" kern="1200" dirty="0" err="1" smtClean="0"/>
            <a:t>Aucune</a:t>
          </a:r>
          <a:r>
            <a:rPr lang="en-US" sz="1800" b="1" kern="1200" dirty="0" smtClean="0"/>
            <a:t> </a:t>
          </a:r>
          <a:r>
            <a:rPr lang="en-US" sz="1800" b="1" kern="1200" dirty="0" err="1" smtClean="0"/>
            <a:t>Optimisation</a:t>
          </a:r>
          <a:endParaRPr lang="en-US" sz="1800" b="1" kern="1200" dirty="0"/>
        </a:p>
      </dsp:txBody>
      <dsp:txXfrm>
        <a:off x="2973746" y="2434700"/>
        <a:ext cx="1953493" cy="845598"/>
      </dsp:txXfrm>
    </dsp:sp>
    <dsp:sp modelId="{D3E0368B-2937-F741-936B-86038B04F9F6}">
      <dsp:nvSpPr>
        <dsp:cNvPr id="0" name=""/>
        <dsp:cNvSpPr/>
      </dsp:nvSpPr>
      <dsp:spPr>
        <a:xfrm>
          <a:off x="2947438" y="3444794"/>
          <a:ext cx="2006109" cy="898214"/>
        </a:xfrm>
        <a:prstGeom prst="roundRect">
          <a:avLst>
            <a:gd name="adj" fmla="val 10000"/>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en-US" sz="1800" b="1" kern="1200" dirty="0" smtClean="0"/>
            <a:t>Applications </a:t>
          </a:r>
          <a:r>
            <a:rPr lang="en-US" sz="1800" b="1" kern="1200" dirty="0" err="1" smtClean="0"/>
            <a:t>inappropriées</a:t>
          </a:r>
          <a:endParaRPr lang="en-US" sz="1800" b="1" kern="1200" dirty="0"/>
        </a:p>
      </dsp:txBody>
      <dsp:txXfrm>
        <a:off x="2973746" y="3471102"/>
        <a:ext cx="1953493" cy="845598"/>
      </dsp:txXfrm>
    </dsp:sp>
    <dsp:sp modelId="{52378F3C-776A-CC45-9072-8324D8F6ABC6}">
      <dsp:nvSpPr>
        <dsp:cNvPr id="0" name=""/>
        <dsp:cNvSpPr/>
      </dsp:nvSpPr>
      <dsp:spPr>
        <a:xfrm>
          <a:off x="5392385" y="0"/>
          <a:ext cx="2507637" cy="4572000"/>
        </a:xfrm>
        <a:prstGeom prst="roundRect">
          <a:avLst>
            <a:gd name="adj" fmla="val 10000"/>
          </a:avLst>
        </a:prstGeom>
        <a:solidFill>
          <a:schemeClr val="accent1">
            <a:lumMod val="9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kern="1200" dirty="0" smtClean="0"/>
            <a:t>Infrastructure</a:t>
          </a:r>
          <a:endParaRPr lang="en-US" sz="2700" b="1" kern="1200" dirty="0"/>
        </a:p>
      </dsp:txBody>
      <dsp:txXfrm>
        <a:off x="5392385" y="0"/>
        <a:ext cx="2507637" cy="1371600"/>
      </dsp:txXfrm>
    </dsp:sp>
    <dsp:sp modelId="{6C6429C8-D253-CD40-8E6F-D94676781BD6}">
      <dsp:nvSpPr>
        <dsp:cNvPr id="0" name=""/>
        <dsp:cNvSpPr/>
      </dsp:nvSpPr>
      <dsp:spPr>
        <a:xfrm>
          <a:off x="5643148" y="1371990"/>
          <a:ext cx="2006109" cy="898214"/>
        </a:xfrm>
        <a:prstGeom prst="roundRect">
          <a:avLst>
            <a:gd name="adj" fmla="val 10000"/>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en-US" sz="1800" b="1" kern="1200" dirty="0" err="1" smtClean="0"/>
            <a:t>Réseau</a:t>
          </a:r>
          <a:r>
            <a:rPr lang="en-US" sz="1800" b="1" kern="1200" dirty="0" smtClean="0"/>
            <a:t> non </a:t>
          </a:r>
          <a:r>
            <a:rPr lang="en-US" sz="1800" b="1" kern="1200" dirty="0" err="1" smtClean="0"/>
            <a:t>optimisé</a:t>
          </a:r>
          <a:r>
            <a:rPr lang="en-US" sz="1800" b="1" kern="1200" dirty="0" smtClean="0"/>
            <a:t> pour </a:t>
          </a:r>
          <a:r>
            <a:rPr lang="en-US" sz="1800" b="1" kern="1200" dirty="0" err="1" smtClean="0"/>
            <a:t>PCoIP</a:t>
          </a:r>
          <a:endParaRPr lang="en-US" sz="1800" b="1" kern="1200" dirty="0"/>
        </a:p>
      </dsp:txBody>
      <dsp:txXfrm>
        <a:off x="5669456" y="1398298"/>
        <a:ext cx="1953493" cy="845598"/>
      </dsp:txXfrm>
    </dsp:sp>
    <dsp:sp modelId="{0B3A06AE-9D14-2046-99D4-6A05392A35F0}">
      <dsp:nvSpPr>
        <dsp:cNvPr id="0" name=""/>
        <dsp:cNvSpPr/>
      </dsp:nvSpPr>
      <dsp:spPr>
        <a:xfrm>
          <a:off x="5643148" y="2408392"/>
          <a:ext cx="2006109" cy="898214"/>
        </a:xfrm>
        <a:prstGeom prst="roundRect">
          <a:avLst>
            <a:gd name="adj" fmla="val 10000"/>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en-US" sz="1800" b="1" kern="1200" dirty="0" smtClean="0"/>
            <a:t>Instances VDI </a:t>
          </a:r>
          <a:r>
            <a:rPr lang="en-US" sz="1800" b="1" kern="1200" dirty="0" err="1" smtClean="0"/>
            <a:t>lentes</a:t>
          </a:r>
          <a:endParaRPr lang="en-US" sz="1800" b="1" kern="1200" dirty="0"/>
        </a:p>
      </dsp:txBody>
      <dsp:txXfrm>
        <a:off x="5669456" y="2434700"/>
        <a:ext cx="1953493" cy="845598"/>
      </dsp:txXfrm>
    </dsp:sp>
    <dsp:sp modelId="{65BCE4B7-6B5D-5940-BA50-8CC4DC60AC11}">
      <dsp:nvSpPr>
        <dsp:cNvPr id="0" name=""/>
        <dsp:cNvSpPr/>
      </dsp:nvSpPr>
      <dsp:spPr>
        <a:xfrm>
          <a:off x="5643148" y="3444794"/>
          <a:ext cx="2006109" cy="898214"/>
        </a:xfrm>
        <a:prstGeom prst="roundRect">
          <a:avLst>
            <a:gd name="adj" fmla="val 10000"/>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en-US" sz="1800" b="1" kern="1200" dirty="0" smtClean="0"/>
            <a:t>Design incorrect du </a:t>
          </a:r>
          <a:r>
            <a:rPr lang="en-US" sz="1800" b="1" kern="1200" dirty="0" err="1" smtClean="0"/>
            <a:t>stockage</a:t>
          </a:r>
          <a:endParaRPr lang="en-US" sz="1800" b="1" kern="1200" dirty="0"/>
        </a:p>
      </dsp:txBody>
      <dsp:txXfrm>
        <a:off x="5669456" y="3471102"/>
        <a:ext cx="1953493" cy="8455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8A6EE-F8F2-4B64-85D2-0B4E3ED144A2}">
      <dsp:nvSpPr>
        <dsp:cNvPr id="0" name=""/>
        <dsp:cNvSpPr/>
      </dsp:nvSpPr>
      <dsp:spPr>
        <a:xfrm>
          <a:off x="1055" y="0"/>
          <a:ext cx="2743437" cy="5183187"/>
        </a:xfrm>
        <a:prstGeom prst="roundRect">
          <a:avLst>
            <a:gd name="adj" fmla="val 10000"/>
          </a:avLst>
        </a:prstGeom>
        <a:solidFill>
          <a:schemeClr val="accent1">
            <a:lumMod val="9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36000" rIns="76200" bIns="36000" numCol="1" spcCol="1270" anchor="ctr" anchorCtr="0">
          <a:noAutofit/>
        </a:bodyPr>
        <a:lstStyle/>
        <a:p>
          <a:pPr lvl="0" algn="ctr" defTabSz="889000">
            <a:lnSpc>
              <a:spcPct val="90000"/>
            </a:lnSpc>
            <a:spcBef>
              <a:spcPct val="0"/>
            </a:spcBef>
            <a:spcAft>
              <a:spcPct val="35000"/>
            </a:spcAft>
          </a:pPr>
          <a:r>
            <a:rPr lang="fr-FR" sz="2000" kern="1200" dirty="0" smtClean="0"/>
            <a:t>Inventaire</a:t>
          </a:r>
          <a:endParaRPr lang="fr-FR" sz="2000" kern="1200" dirty="0"/>
        </a:p>
      </dsp:txBody>
      <dsp:txXfrm>
        <a:off x="1055" y="0"/>
        <a:ext cx="2743437" cy="1554956"/>
      </dsp:txXfrm>
    </dsp:sp>
    <dsp:sp modelId="{2CB4F1F1-2872-40B0-BA89-F3A10C9D16C7}">
      <dsp:nvSpPr>
        <dsp:cNvPr id="0" name=""/>
        <dsp:cNvSpPr/>
      </dsp:nvSpPr>
      <dsp:spPr>
        <a:xfrm>
          <a:off x="275398" y="1200578"/>
          <a:ext cx="2194749" cy="599622"/>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fr-FR" sz="1200" kern="1200" dirty="0" smtClean="0"/>
            <a:t>Analyse du matériel</a:t>
          </a:r>
          <a:endParaRPr lang="fr-FR" sz="1200" kern="1200" dirty="0"/>
        </a:p>
      </dsp:txBody>
      <dsp:txXfrm>
        <a:off x="292960" y="1218140"/>
        <a:ext cx="2159625" cy="564498"/>
      </dsp:txXfrm>
    </dsp:sp>
    <dsp:sp modelId="{AA4ABABB-9645-41B1-A3F3-1DDD3AFD02BF}">
      <dsp:nvSpPr>
        <dsp:cNvPr id="0" name=""/>
        <dsp:cNvSpPr/>
      </dsp:nvSpPr>
      <dsp:spPr>
        <a:xfrm>
          <a:off x="275398" y="1944216"/>
          <a:ext cx="2194749" cy="599622"/>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fr-FR" sz="1200" kern="1200" dirty="0" smtClean="0"/>
            <a:t>Analyse des licences et usage des applications</a:t>
          </a:r>
          <a:endParaRPr lang="fr-FR" sz="1200" kern="1200" dirty="0"/>
        </a:p>
      </dsp:txBody>
      <dsp:txXfrm>
        <a:off x="292960" y="1961778"/>
        <a:ext cx="2159625" cy="564498"/>
      </dsp:txXfrm>
    </dsp:sp>
    <dsp:sp modelId="{991C6D0F-0642-442C-9F9A-F6900CE82642}">
      <dsp:nvSpPr>
        <dsp:cNvPr id="0" name=""/>
        <dsp:cNvSpPr/>
      </dsp:nvSpPr>
      <dsp:spPr>
        <a:xfrm>
          <a:off x="275398" y="2736303"/>
          <a:ext cx="2194749" cy="599622"/>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fr-FR" sz="1200" kern="1200" dirty="0" smtClean="0"/>
            <a:t>Logiciel d’analyse	</a:t>
          </a:r>
        </a:p>
      </dsp:txBody>
      <dsp:txXfrm>
        <a:off x="292960" y="2753865"/>
        <a:ext cx="2159625" cy="564498"/>
      </dsp:txXfrm>
    </dsp:sp>
    <dsp:sp modelId="{0E121D5F-7CF1-42C6-831D-D656420B7222}">
      <dsp:nvSpPr>
        <dsp:cNvPr id="0" name=""/>
        <dsp:cNvSpPr/>
      </dsp:nvSpPr>
      <dsp:spPr>
        <a:xfrm>
          <a:off x="275398" y="3528389"/>
          <a:ext cx="2194749" cy="599622"/>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fr-FR" sz="1200" kern="1200" dirty="0" smtClean="0"/>
            <a:t>Segmentation des utilisateurs et analyse des profils</a:t>
          </a:r>
        </a:p>
      </dsp:txBody>
      <dsp:txXfrm>
        <a:off x="292960" y="3545951"/>
        <a:ext cx="2159625" cy="564498"/>
      </dsp:txXfrm>
    </dsp:sp>
    <dsp:sp modelId="{4499E62F-3ECF-4EE4-9EEE-ADB4E0BF22CB}">
      <dsp:nvSpPr>
        <dsp:cNvPr id="0" name=""/>
        <dsp:cNvSpPr/>
      </dsp:nvSpPr>
      <dsp:spPr>
        <a:xfrm>
          <a:off x="275398" y="4323424"/>
          <a:ext cx="2194749" cy="599622"/>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fr-FR" sz="1200" kern="1200" dirty="0" smtClean="0"/>
            <a:t>Création des associations </a:t>
          </a:r>
        </a:p>
      </dsp:txBody>
      <dsp:txXfrm>
        <a:off x="292960" y="4340986"/>
        <a:ext cx="2159625" cy="564498"/>
      </dsp:txXfrm>
    </dsp:sp>
    <dsp:sp modelId="{FC59CC8E-C908-4DBF-99CB-46BF4CFBE861}">
      <dsp:nvSpPr>
        <dsp:cNvPr id="0" name=""/>
        <dsp:cNvSpPr/>
      </dsp:nvSpPr>
      <dsp:spPr>
        <a:xfrm>
          <a:off x="2950249" y="0"/>
          <a:ext cx="2743437" cy="5183187"/>
        </a:xfrm>
        <a:prstGeom prst="roundRect">
          <a:avLst>
            <a:gd name="adj" fmla="val 10000"/>
          </a:avLst>
        </a:prstGeom>
        <a:solidFill>
          <a:schemeClr val="accent1">
            <a:lumMod val="9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t>Migration</a:t>
          </a:r>
          <a:endParaRPr lang="fr-FR" sz="2000" kern="1200" dirty="0"/>
        </a:p>
      </dsp:txBody>
      <dsp:txXfrm>
        <a:off x="2950249" y="0"/>
        <a:ext cx="2743437" cy="1554956"/>
      </dsp:txXfrm>
    </dsp:sp>
    <dsp:sp modelId="{21FAA956-3543-4940-8F0D-45F2A470DA00}">
      <dsp:nvSpPr>
        <dsp:cNvPr id="0" name=""/>
        <dsp:cNvSpPr/>
      </dsp:nvSpPr>
      <dsp:spPr>
        <a:xfrm>
          <a:off x="3224593" y="1224144"/>
          <a:ext cx="2194749" cy="599622"/>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fr-FR" sz="1200" kern="1200" dirty="0" smtClean="0"/>
            <a:t>Construction de l’infrastructure virtuelle d’accueil</a:t>
          </a:r>
          <a:endParaRPr lang="fr-FR" sz="1200" kern="1200" dirty="0"/>
        </a:p>
      </dsp:txBody>
      <dsp:txXfrm>
        <a:off x="3242155" y="1241706"/>
        <a:ext cx="2159625" cy="564498"/>
      </dsp:txXfrm>
    </dsp:sp>
    <dsp:sp modelId="{40AC9B59-3C76-4C29-9AB5-D77169D5AD64}">
      <dsp:nvSpPr>
        <dsp:cNvPr id="0" name=""/>
        <dsp:cNvSpPr/>
      </dsp:nvSpPr>
      <dsp:spPr>
        <a:xfrm>
          <a:off x="3224593" y="1992665"/>
          <a:ext cx="2194749" cy="599622"/>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fr-FR" sz="1200" kern="1200" dirty="0" err="1" smtClean="0"/>
            <a:t>Repackaging</a:t>
          </a:r>
          <a:r>
            <a:rPr lang="fr-FR" sz="1200" kern="1200" dirty="0" smtClean="0"/>
            <a:t> ou virtualisation des </a:t>
          </a:r>
          <a:r>
            <a:rPr lang="fr-FR" sz="1200" kern="1200" dirty="0" err="1" smtClean="0"/>
            <a:t>appkications</a:t>
          </a:r>
          <a:endParaRPr lang="fr-FR" sz="1200" kern="1200" dirty="0"/>
        </a:p>
      </dsp:txBody>
      <dsp:txXfrm>
        <a:off x="3242155" y="2010227"/>
        <a:ext cx="2159625" cy="564498"/>
      </dsp:txXfrm>
    </dsp:sp>
    <dsp:sp modelId="{23DF42D7-F10C-412A-9F0F-CC3EBE6763C3}">
      <dsp:nvSpPr>
        <dsp:cNvPr id="0" name=""/>
        <dsp:cNvSpPr/>
      </dsp:nvSpPr>
      <dsp:spPr>
        <a:xfrm>
          <a:off x="3224593" y="2784752"/>
          <a:ext cx="2194749" cy="599622"/>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fr-FR" sz="1200" kern="1200" dirty="0" smtClean="0"/>
            <a:t>Conception du service : Service de création d’un bureau virtuel</a:t>
          </a:r>
          <a:endParaRPr lang="fr-FR" sz="1200" kern="1200" dirty="0"/>
        </a:p>
      </dsp:txBody>
      <dsp:txXfrm>
        <a:off x="3242155" y="2802314"/>
        <a:ext cx="2159625" cy="564498"/>
      </dsp:txXfrm>
    </dsp:sp>
    <dsp:sp modelId="{63E59C5B-E413-4990-B934-CB566FFE984D}">
      <dsp:nvSpPr>
        <dsp:cNvPr id="0" name=""/>
        <dsp:cNvSpPr/>
      </dsp:nvSpPr>
      <dsp:spPr>
        <a:xfrm>
          <a:off x="3224593" y="3576843"/>
          <a:ext cx="2194749" cy="599622"/>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fr-FR" sz="1200" kern="1200" dirty="0" smtClean="0"/>
            <a:t>P2V, P2P, et migration de profil</a:t>
          </a:r>
          <a:endParaRPr lang="fr-FR" sz="1200" kern="1200" dirty="0"/>
        </a:p>
      </dsp:txBody>
      <dsp:txXfrm>
        <a:off x="3242155" y="3594405"/>
        <a:ext cx="2159625" cy="564498"/>
      </dsp:txXfrm>
    </dsp:sp>
    <dsp:sp modelId="{C766CEA4-98D0-4998-AE4B-A91D6236FF24}">
      <dsp:nvSpPr>
        <dsp:cNvPr id="0" name=""/>
        <dsp:cNvSpPr/>
      </dsp:nvSpPr>
      <dsp:spPr>
        <a:xfrm>
          <a:off x="3224593" y="4323424"/>
          <a:ext cx="2194749" cy="599622"/>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fr-FR" sz="1200" kern="1200" dirty="0" smtClean="0"/>
            <a:t>Construction ou migration des solutions d’applications publiées</a:t>
          </a:r>
          <a:endParaRPr lang="fr-FR" sz="1200" kern="1200" dirty="0"/>
        </a:p>
      </dsp:txBody>
      <dsp:txXfrm>
        <a:off x="3242155" y="4340986"/>
        <a:ext cx="2159625" cy="564498"/>
      </dsp:txXfrm>
    </dsp:sp>
    <dsp:sp modelId="{0A3FF5B1-879C-461D-81FA-0D0B3F24A440}">
      <dsp:nvSpPr>
        <dsp:cNvPr id="0" name=""/>
        <dsp:cNvSpPr/>
      </dsp:nvSpPr>
      <dsp:spPr>
        <a:xfrm>
          <a:off x="5899444" y="0"/>
          <a:ext cx="2743437" cy="5183187"/>
        </a:xfrm>
        <a:prstGeom prst="roundRect">
          <a:avLst>
            <a:gd name="adj" fmla="val 10000"/>
          </a:avLst>
        </a:prstGeom>
        <a:solidFill>
          <a:schemeClr val="accent1">
            <a:lumMod val="9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t>Exploitation</a:t>
          </a:r>
          <a:endParaRPr lang="fr-FR" sz="2000" kern="1200" dirty="0"/>
        </a:p>
      </dsp:txBody>
      <dsp:txXfrm>
        <a:off x="5899444" y="0"/>
        <a:ext cx="2743437" cy="1554956"/>
      </dsp:txXfrm>
    </dsp:sp>
    <dsp:sp modelId="{45C0B389-091C-4A37-BAD3-54FA02EE37FC}">
      <dsp:nvSpPr>
        <dsp:cNvPr id="0" name=""/>
        <dsp:cNvSpPr/>
      </dsp:nvSpPr>
      <dsp:spPr>
        <a:xfrm>
          <a:off x="6173788" y="1193787"/>
          <a:ext cx="2194749" cy="378362"/>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fr-FR" sz="1200" kern="1200" dirty="0" smtClean="0"/>
            <a:t>Ajout ou réduction de la capacité à la demande</a:t>
          </a:r>
          <a:endParaRPr lang="fr-FR" sz="1200" kern="1200" dirty="0"/>
        </a:p>
      </dsp:txBody>
      <dsp:txXfrm>
        <a:off x="6184870" y="1204869"/>
        <a:ext cx="2172585" cy="356198"/>
      </dsp:txXfrm>
    </dsp:sp>
    <dsp:sp modelId="{D8F3AB60-5F74-4DBD-B53B-73B00B085D8A}">
      <dsp:nvSpPr>
        <dsp:cNvPr id="0" name=""/>
        <dsp:cNvSpPr/>
      </dsp:nvSpPr>
      <dsp:spPr>
        <a:xfrm>
          <a:off x="6173788" y="1714129"/>
          <a:ext cx="2194749" cy="378362"/>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fr-FR" sz="1200" kern="1200" dirty="0" smtClean="0"/>
            <a:t>Simplifier et automatiser les mises à jour des masters</a:t>
          </a:r>
          <a:endParaRPr lang="fr-FR" sz="1200" kern="1200" dirty="0"/>
        </a:p>
      </dsp:txBody>
      <dsp:txXfrm>
        <a:off x="6184870" y="1725211"/>
        <a:ext cx="2172585" cy="356198"/>
      </dsp:txXfrm>
    </dsp:sp>
    <dsp:sp modelId="{777A1ABC-4F49-4FF5-B29A-6702A7D69A04}">
      <dsp:nvSpPr>
        <dsp:cNvPr id="0" name=""/>
        <dsp:cNvSpPr/>
      </dsp:nvSpPr>
      <dsp:spPr>
        <a:xfrm>
          <a:off x="6173788" y="2227675"/>
          <a:ext cx="2194749" cy="532004"/>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fr-FR" sz="1200" kern="1200" dirty="0" smtClean="0"/>
            <a:t>Changer d’un service de déploiement à un service de création</a:t>
          </a:r>
          <a:endParaRPr lang="fr-FR" sz="1200" kern="1200" dirty="0"/>
        </a:p>
      </dsp:txBody>
      <dsp:txXfrm>
        <a:off x="6189370" y="2243257"/>
        <a:ext cx="2163585" cy="500840"/>
      </dsp:txXfrm>
    </dsp:sp>
    <dsp:sp modelId="{94AF0787-29DA-4764-8334-4B826813A271}">
      <dsp:nvSpPr>
        <dsp:cNvPr id="0" name=""/>
        <dsp:cNvSpPr/>
      </dsp:nvSpPr>
      <dsp:spPr>
        <a:xfrm>
          <a:off x="6173788" y="2861908"/>
          <a:ext cx="2194749" cy="594475"/>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fr-FR" sz="1200" kern="1200" dirty="0" smtClean="0"/>
            <a:t>Fournir un nouvel service d’espace de travail dynamique par utilisateur</a:t>
          </a:r>
          <a:endParaRPr lang="fr-FR" sz="1200" kern="1200" dirty="0"/>
        </a:p>
      </dsp:txBody>
      <dsp:txXfrm>
        <a:off x="6191200" y="2879320"/>
        <a:ext cx="2159925" cy="559651"/>
      </dsp:txXfrm>
    </dsp:sp>
    <dsp:sp modelId="{B845F94F-0AD6-406B-ADB2-38C524F23263}">
      <dsp:nvSpPr>
        <dsp:cNvPr id="0" name=""/>
        <dsp:cNvSpPr/>
      </dsp:nvSpPr>
      <dsp:spPr>
        <a:xfrm>
          <a:off x="6173788" y="3582078"/>
          <a:ext cx="2194749" cy="378362"/>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fr-FR" sz="1200" kern="1200" dirty="0" smtClean="0"/>
            <a:t>Proposer un service de correctif</a:t>
          </a:r>
        </a:p>
      </dsp:txBody>
      <dsp:txXfrm>
        <a:off x="6184870" y="3593160"/>
        <a:ext cx="2172585" cy="356198"/>
      </dsp:txXfrm>
    </dsp:sp>
    <dsp:sp modelId="{B8A0FB10-8E32-4C42-81FF-A76D6AE2DB97}">
      <dsp:nvSpPr>
        <dsp:cNvPr id="0" name=""/>
        <dsp:cNvSpPr/>
      </dsp:nvSpPr>
      <dsp:spPr>
        <a:xfrm>
          <a:off x="6173788" y="4032449"/>
          <a:ext cx="2194749" cy="378362"/>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fr-FR" sz="1200" kern="1200" dirty="0" smtClean="0"/>
            <a:t>Gérer la conformité des licences en virtuel et physique</a:t>
          </a:r>
        </a:p>
      </dsp:txBody>
      <dsp:txXfrm>
        <a:off x="6184870" y="4043531"/>
        <a:ext cx="2172585" cy="356198"/>
      </dsp:txXfrm>
    </dsp:sp>
    <dsp:sp modelId="{476490EF-0811-42D6-99A4-A0691682B609}">
      <dsp:nvSpPr>
        <dsp:cNvPr id="0" name=""/>
        <dsp:cNvSpPr/>
      </dsp:nvSpPr>
      <dsp:spPr>
        <a:xfrm>
          <a:off x="6173788" y="4544904"/>
          <a:ext cx="2194749" cy="378362"/>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fr-FR" sz="1200" kern="1200" dirty="0" smtClean="0"/>
            <a:t>Gérer le cycle de vie des postes physiques et virtuels</a:t>
          </a:r>
        </a:p>
      </dsp:txBody>
      <dsp:txXfrm>
        <a:off x="6184870" y="4555986"/>
        <a:ext cx="2172585" cy="35619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spcBef>
                <a:spcPct val="50000"/>
              </a:spcBef>
              <a:defRPr sz="1200"/>
            </a:lvl1pPr>
          </a:lstStyle>
          <a:p>
            <a:pPr>
              <a:defRPr/>
            </a:pPr>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spcBef>
                <a:spcPct val="50000"/>
              </a:spcBef>
              <a:defRPr sz="1200"/>
            </a:lvl1pPr>
          </a:lstStyle>
          <a:p>
            <a:pPr>
              <a:defRPr/>
            </a:pPr>
            <a:fld id="{9C4C7FE8-1326-42A1-85F6-5164F33FEF24}" type="datetimeFigureOut">
              <a:rPr lang="fr-FR"/>
              <a:pPr>
                <a:defRPr/>
              </a:pPr>
              <a:t>28/06/2012</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spcBef>
                <a:spcPct val="50000"/>
              </a:spcBef>
              <a:defRPr sz="1200"/>
            </a:lvl1pPr>
          </a:lstStyle>
          <a:p>
            <a:pPr>
              <a:defRPr/>
            </a:pPr>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spcBef>
                <a:spcPct val="50000"/>
              </a:spcBef>
              <a:defRPr sz="1200"/>
            </a:lvl1pPr>
          </a:lstStyle>
          <a:p>
            <a:pPr>
              <a:defRPr/>
            </a:pPr>
            <a:fld id="{C7402132-30F3-4747-A9A9-21FFE9FB99BC}" type="slidenum">
              <a:rPr lang="fr-FR"/>
              <a:pPr>
                <a:defRPr/>
              </a:pPr>
              <a:t>‹N°›</a:t>
            </a:fld>
            <a:endParaRPr lang="fr-FR"/>
          </a:p>
        </p:txBody>
      </p:sp>
    </p:spTree>
    <p:extLst>
      <p:ext uri="{BB962C8B-B14F-4D97-AF65-F5344CB8AC3E}">
        <p14:creationId xmlns:p14="http://schemas.microsoft.com/office/powerpoint/2010/main" val="3180566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spcBef>
                <a:spcPct val="50000"/>
              </a:spcBef>
              <a:defRPr sz="1200"/>
            </a:lvl1pPr>
          </a:lstStyle>
          <a:p>
            <a:pPr>
              <a:defRPr/>
            </a:pPr>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spcBef>
                <a:spcPct val="50000"/>
              </a:spcBef>
              <a:defRPr sz="1200"/>
            </a:lvl1pPr>
          </a:lstStyle>
          <a:p>
            <a:pPr>
              <a:defRPr/>
            </a:pPr>
            <a:fld id="{2F33FC7F-07EB-4A4E-8C4E-A37CBA5630EE}" type="datetimeFigureOut">
              <a:rPr lang="fr-FR"/>
              <a:pPr>
                <a:defRPr/>
              </a:pPr>
              <a:t>28/06/2012</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spcBef>
                <a:spcPct val="50000"/>
              </a:spcBef>
              <a:defRPr sz="1200"/>
            </a:lvl1pPr>
          </a:lstStyle>
          <a:p>
            <a:pPr>
              <a:defRPr/>
            </a:pPr>
            <a:endParaRPr lang="fr-FR"/>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spcBef>
                <a:spcPct val="50000"/>
              </a:spcBef>
              <a:defRPr sz="1200"/>
            </a:lvl1pPr>
          </a:lstStyle>
          <a:p>
            <a:pPr>
              <a:defRPr/>
            </a:pPr>
            <a:fld id="{F0680784-1708-43C5-8291-60A917EE3202}" type="slidenum">
              <a:rPr lang="fr-FR"/>
              <a:pPr>
                <a:defRPr/>
              </a:pPr>
              <a:t>‹N°›</a:t>
            </a:fld>
            <a:endParaRPr lang="fr-FR"/>
          </a:p>
        </p:txBody>
      </p:sp>
    </p:spTree>
    <p:extLst>
      <p:ext uri="{BB962C8B-B14F-4D97-AF65-F5344CB8AC3E}">
        <p14:creationId xmlns:p14="http://schemas.microsoft.com/office/powerpoint/2010/main" val="29786609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xfrm>
            <a:off x="919163" y="744538"/>
            <a:ext cx="4960937"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8E2F76-F435-451C-B79A-7FFD92A2892B}"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TALKING POINTS:</a:t>
            </a:r>
          </a:p>
          <a:p>
            <a:r>
              <a:rPr lang="en-US" dirty="0" smtClean="0"/>
              <a:t>Spend some time developing an actual Architecture Design</a:t>
            </a:r>
          </a:p>
          <a:p>
            <a:r>
              <a:rPr lang="en-US" dirty="0" smtClean="0"/>
              <a:t>There is a difference between a Conceptual Design and a Detailed Architecture Design</a:t>
            </a:r>
          </a:p>
          <a:p>
            <a:r>
              <a:rPr lang="en-US" dirty="0" smtClean="0"/>
              <a:t>Engage someone smarter than you (preferably) for a formal Design Review</a:t>
            </a:r>
          </a:p>
          <a:p>
            <a:r>
              <a:rPr lang="en-US" dirty="0" smtClean="0"/>
              <a:t>Even our smartest, biggest customers call in the “big guns” sometimes</a:t>
            </a:r>
          </a:p>
          <a:p>
            <a:endParaRPr lang="en-US" dirty="0"/>
          </a:p>
        </p:txBody>
      </p:sp>
      <p:sp>
        <p:nvSpPr>
          <p:cNvPr id="4" name="Slide Number Placeholder 3"/>
          <p:cNvSpPr>
            <a:spLocks noGrp="1"/>
          </p:cNvSpPr>
          <p:nvPr>
            <p:ph type="sldNum" sz="quarter" idx="10"/>
          </p:nvPr>
        </p:nvSpPr>
        <p:spPr/>
        <p:txBody>
          <a:bodyPr/>
          <a:lstStyle/>
          <a:p>
            <a:fld id="{989D388D-3845-4927-8B54-0A837FE25DAD}" type="slidenum">
              <a:rPr lang="en-US" smtClean="0"/>
              <a:pPr/>
              <a:t>23</a:t>
            </a:fld>
            <a:endParaRPr lang="en-US" dirty="0"/>
          </a:p>
        </p:txBody>
      </p:sp>
    </p:spTree>
    <p:extLst>
      <p:ext uri="{BB962C8B-B14F-4D97-AF65-F5344CB8AC3E}">
        <p14:creationId xmlns:p14="http://schemas.microsoft.com/office/powerpoint/2010/main" val="2430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6D3FE2E-E718-4473-8DA5-7210E859BF9B}" type="slidenum">
              <a:rPr lang="en-US" smtClean="0">
                <a:solidFill>
                  <a:prstClr val="black"/>
                </a:solidFill>
              </a:rPr>
              <a:pPr>
                <a:defRPr/>
              </a:pPr>
              <a:t>27</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4FADEC62-7CC9-4963-95F9-344F0A35AD89}" type="slidenum">
              <a:rPr lang="en-US" smtClean="0"/>
              <a:pPr/>
              <a:t>34</a:t>
            </a:fld>
            <a:endParaRPr lang="en-US" smtClean="0"/>
          </a:p>
        </p:txBody>
      </p:sp>
      <p:sp>
        <p:nvSpPr>
          <p:cNvPr id="17411" name="Rectangle 2"/>
          <p:cNvSpPr>
            <a:spLocks noGrp="1" noRot="1" noChangeAspect="1" noChangeArrowheads="1" noTextEdit="1"/>
          </p:cNvSpPr>
          <p:nvPr>
            <p:ph type="sldImg"/>
          </p:nvPr>
        </p:nvSpPr>
        <p:spPr>
          <a:xfrm>
            <a:off x="915988" y="742950"/>
            <a:ext cx="4965700" cy="3724275"/>
          </a:xfrm>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zh-CN" sz="900">
                <a:latin typeface="Arial" pitchFamily="34" charset="0"/>
              </a:rPr>
              <a:t>VMware View offers significant, tangible savings with the ability to reduce the overall Total Cost of Ownership (TCO) for desktops by up to 50% </a:t>
            </a:r>
          </a:p>
          <a:p>
            <a:pPr>
              <a:lnSpc>
                <a:spcPct val="80000"/>
              </a:lnSpc>
            </a:pPr>
            <a:r>
              <a:rPr lang="en-US" altLang="zh-CN" sz="900">
                <a:latin typeface="Arial" pitchFamily="34" charset="0"/>
              </a:rPr>
              <a:t>See the IDC report </a:t>
            </a:r>
            <a:r>
              <a:rPr lang="ja-JP" altLang="en-US" sz="900">
                <a:latin typeface="Arial" pitchFamily="34" charset="0"/>
              </a:rPr>
              <a:t>“</a:t>
            </a:r>
            <a:r>
              <a:rPr lang="en-US" altLang="ja-JP" sz="900">
                <a:latin typeface="Arial" pitchFamily="34" charset="0"/>
              </a:rPr>
              <a:t>Quantifying the Business Value of VMware View</a:t>
            </a:r>
            <a:r>
              <a:rPr lang="ja-JP" altLang="en-US" sz="900">
                <a:latin typeface="Arial" pitchFamily="34" charset="0"/>
              </a:rPr>
              <a:t>”</a:t>
            </a:r>
            <a:r>
              <a:rPr lang="en-US" altLang="ja-JP" sz="900">
                <a:latin typeface="Arial" pitchFamily="34" charset="0"/>
              </a:rPr>
              <a:t> (Sept 2009)</a:t>
            </a:r>
          </a:p>
          <a:p>
            <a:pPr>
              <a:lnSpc>
                <a:spcPct val="80000"/>
              </a:lnSpc>
            </a:pPr>
            <a:endParaRPr lang="en-US" altLang="zh-CN" sz="900">
              <a:latin typeface="Arial" pitchFamily="34" charset="0"/>
            </a:endParaRPr>
          </a:p>
          <a:p>
            <a:pPr>
              <a:lnSpc>
                <a:spcPct val="80000"/>
              </a:lnSpc>
            </a:pPr>
            <a:r>
              <a:rPr lang="en-US" altLang="zh-CN" sz="900" b="1">
                <a:latin typeface="Arial" pitchFamily="34" charset="0"/>
              </a:rPr>
              <a:t>OPEX saving</a:t>
            </a:r>
            <a:r>
              <a:rPr lang="en-US" altLang="zh-CN" sz="900">
                <a:latin typeface="Arial" pitchFamily="34" charset="0"/>
              </a:rPr>
              <a:t> – cost associated with managing the desktop infrastructure 50% fewer help desk calls – desktop virtualization simplifies desktop management and removes the burden from the end-user.  VMware View customers have reported significant reduction in help desk calls. </a:t>
            </a:r>
          </a:p>
          <a:p>
            <a:pPr>
              <a:lnSpc>
                <a:spcPct val="80000"/>
              </a:lnSpc>
            </a:pPr>
            <a:r>
              <a:rPr lang="en-US" altLang="zh-CN" sz="900">
                <a:latin typeface="Arial" pitchFamily="34" charset="0"/>
              </a:rPr>
              <a:t>55% reduced desktop management time – IT can more efficiently manage virtual desktops including patching, upgrading and rolling out new images</a:t>
            </a:r>
          </a:p>
          <a:p>
            <a:pPr>
              <a:lnSpc>
                <a:spcPct val="80000"/>
              </a:lnSpc>
            </a:pPr>
            <a:r>
              <a:rPr lang="en-US" altLang="zh-CN" sz="900">
                <a:latin typeface="Arial" pitchFamily="34" charset="0"/>
              </a:rPr>
              <a:t>Ability to provision users in minutes – new users can be quickly provisioned (given a new desktop) based on a standardized, parent desktop image reducing the burden on IT</a:t>
            </a:r>
          </a:p>
          <a:p>
            <a:pPr>
              <a:lnSpc>
                <a:spcPct val="80000"/>
              </a:lnSpc>
            </a:pPr>
            <a:r>
              <a:rPr lang="en-US" altLang="zh-CN" sz="900">
                <a:latin typeface="Arial" pitchFamily="34" charset="0"/>
              </a:rPr>
              <a:t>Patch or update from a single image – IT can patch and update desktop images centrally and does so by working with fewer parent images</a:t>
            </a:r>
          </a:p>
          <a:p>
            <a:pPr marL="823560" lvl="1" indent="-316754">
              <a:lnSpc>
                <a:spcPct val="80000"/>
              </a:lnSpc>
            </a:pPr>
            <a:endParaRPr lang="en-US" altLang="zh-CN" sz="900">
              <a:latin typeface="Arial" pitchFamily="34" charset="0"/>
            </a:endParaRPr>
          </a:p>
          <a:p>
            <a:pPr>
              <a:lnSpc>
                <a:spcPct val="80000"/>
              </a:lnSpc>
            </a:pPr>
            <a:r>
              <a:rPr lang="en-US" altLang="zh-CN" sz="900" b="1">
                <a:latin typeface="Arial" pitchFamily="34" charset="0"/>
              </a:rPr>
              <a:t>Increased productivity</a:t>
            </a:r>
            <a:r>
              <a:rPr lang="en-US" altLang="zh-CN" sz="900">
                <a:latin typeface="Arial" pitchFamily="34" charset="0"/>
              </a:rPr>
              <a:t> – benefits realized by end users that result in improved bottom line</a:t>
            </a:r>
          </a:p>
          <a:p>
            <a:pPr>
              <a:lnSpc>
                <a:spcPct val="80000"/>
              </a:lnSpc>
            </a:pPr>
            <a:r>
              <a:rPr lang="en-US" altLang="zh-CN" sz="900">
                <a:latin typeface="Arial" pitchFamily="34" charset="0"/>
              </a:rPr>
              <a:t>68% reduced end-user downtime – virtual desktops benefit from robust high availability features in the platform meaning applications and data are always available</a:t>
            </a:r>
          </a:p>
          <a:p>
            <a:pPr>
              <a:lnSpc>
                <a:spcPct val="80000"/>
              </a:lnSpc>
            </a:pPr>
            <a:r>
              <a:rPr lang="en-US" altLang="zh-CN" sz="900">
                <a:latin typeface="Arial" pitchFamily="34" charset="0"/>
              </a:rPr>
              <a:t>Automated desktop and data backup – not only does this mean that desktops and data are always available but end-users don</a:t>
            </a:r>
            <a:r>
              <a:rPr lang="ja-JP" altLang="en-US" sz="900">
                <a:latin typeface="Arial" pitchFamily="34" charset="0"/>
              </a:rPr>
              <a:t>’</a:t>
            </a:r>
            <a:r>
              <a:rPr lang="en-US" altLang="ja-JP" sz="900">
                <a:latin typeface="Arial" pitchFamily="34" charset="0"/>
              </a:rPr>
              <a:t>t have to worry about doing this manually</a:t>
            </a:r>
          </a:p>
          <a:p>
            <a:pPr>
              <a:lnSpc>
                <a:spcPct val="80000"/>
              </a:lnSpc>
            </a:pPr>
            <a:r>
              <a:rPr lang="en-US" altLang="zh-CN" sz="900">
                <a:latin typeface="Arial" pitchFamily="34" charset="0"/>
              </a:rPr>
              <a:t>If an end device should fail users are back on line quickly since their applications and data are all stored in the data center</a:t>
            </a:r>
          </a:p>
          <a:p>
            <a:pPr>
              <a:lnSpc>
                <a:spcPct val="80000"/>
              </a:lnSpc>
            </a:pPr>
            <a:endParaRPr lang="en-US" altLang="zh-CN" sz="900">
              <a:latin typeface="Arial" pitchFamily="34" charset="0"/>
            </a:endParaRPr>
          </a:p>
          <a:p>
            <a:pPr>
              <a:lnSpc>
                <a:spcPct val="80000"/>
              </a:lnSpc>
            </a:pPr>
            <a:r>
              <a:rPr lang="en-US" altLang="zh-CN" sz="900" b="1">
                <a:latin typeface="Arial" pitchFamily="34" charset="0"/>
              </a:rPr>
              <a:t>CAPEX savings</a:t>
            </a:r>
            <a:r>
              <a:rPr lang="en-US" altLang="zh-CN" sz="900">
                <a:latin typeface="Arial" pitchFamily="34" charset="0"/>
              </a:rPr>
              <a:t> - reduction to costs associated with hardware and infrastructure</a:t>
            </a:r>
          </a:p>
          <a:p>
            <a:pPr>
              <a:lnSpc>
                <a:spcPct val="80000"/>
              </a:lnSpc>
            </a:pPr>
            <a:r>
              <a:rPr lang="en-US" altLang="zh-CN" sz="900">
                <a:latin typeface="Arial" pitchFamily="34" charset="0"/>
              </a:rPr>
              <a:t>Lower cost storage options – our partners such as NetApp have new low cost storage options</a:t>
            </a:r>
          </a:p>
          <a:p>
            <a:pPr>
              <a:lnSpc>
                <a:spcPct val="80000"/>
              </a:lnSpc>
            </a:pPr>
            <a:r>
              <a:rPr lang="en-US" altLang="zh-CN" sz="900">
                <a:latin typeface="Arial" pitchFamily="34" charset="0"/>
              </a:rPr>
              <a:t>Concurrent User Pricing - you only need to buy licenses for those users who are active.  </a:t>
            </a:r>
          </a:p>
          <a:p>
            <a:pPr>
              <a:lnSpc>
                <a:spcPct val="80000"/>
              </a:lnSpc>
            </a:pPr>
            <a:r>
              <a:rPr lang="en-US" altLang="zh-CN" sz="900">
                <a:latin typeface="Arial" pitchFamily="34" charset="0"/>
              </a:rPr>
              <a:t>Think of a call center with 1000 users and 2 shifts.  With this scenario you only have to buy 500 licenses of View </a:t>
            </a:r>
          </a:p>
          <a:p>
            <a:pPr>
              <a:lnSpc>
                <a:spcPct val="80000"/>
              </a:lnSpc>
            </a:pPr>
            <a:r>
              <a:rPr lang="en-US" altLang="zh-CN" sz="900">
                <a:latin typeface="Arial" pitchFamily="34" charset="0"/>
              </a:rPr>
              <a:t>Delayed Hardware Refresh – with desktops running in the datacenter existing end devices (laptops &amp; PCs) can reused and extended beyond the traditional lifespan</a:t>
            </a:r>
          </a:p>
          <a:p>
            <a:pPr>
              <a:lnSpc>
                <a:spcPct val="80000"/>
              </a:lnSpc>
            </a:pPr>
            <a:endParaRPr lang="en-US" altLang="zh-CN" sz="900">
              <a:latin typeface="Arial" pitchFamily="34" charset="0"/>
            </a:endParaRPr>
          </a:p>
          <a:p>
            <a:pPr marL="823560" lvl="1" indent="-316754">
              <a:lnSpc>
                <a:spcPct val="80000"/>
              </a:lnSpc>
            </a:pPr>
            <a:r>
              <a:rPr lang="en-US" altLang="zh-CN" sz="900">
                <a:latin typeface="Arial" pitchFamily="34" charset="0"/>
              </a:rPr>
              <a:t>See the IDC paper for more details: http://www.vmware.com/files/pdf/resources/IDC_Quantifying-Business-Value-VMware-View.pdf</a:t>
            </a:r>
          </a:p>
          <a:p>
            <a:pPr>
              <a:lnSpc>
                <a:spcPct val="80000"/>
              </a:lnSpc>
            </a:pPr>
            <a:endParaRPr lang="zh-CN" altLang="en-US" sz="900">
              <a:latin typeface="Arial" pitchFamily="34" charset="0"/>
            </a:endParaRPr>
          </a:p>
          <a:p>
            <a:pPr>
              <a:lnSpc>
                <a:spcPct val="80000"/>
              </a:lnSpc>
            </a:pPr>
            <a:endParaRPr lang="zh-CN" altLang="en-US" sz="900">
              <a:latin typeface="Arial" pitchFamily="34" charset="0"/>
            </a:endParaRPr>
          </a:p>
        </p:txBody>
      </p:sp>
      <p:sp>
        <p:nvSpPr>
          <p:cNvPr id="1105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703">
              <a:defRPr sz="1600">
                <a:solidFill>
                  <a:srgbClr val="000000"/>
                </a:solidFill>
                <a:latin typeface="Arial" pitchFamily="34" charset="0"/>
                <a:ea typeface="ＭＳ Ｐゴシック" pitchFamily="34" charset="-128"/>
                <a:sym typeface="Arial" pitchFamily="34" charset="0"/>
              </a:defRPr>
            </a:lvl1pPr>
            <a:lvl2pPr marL="823560" indent="-316754" defTabSz="939703">
              <a:defRPr sz="1600">
                <a:solidFill>
                  <a:srgbClr val="000000"/>
                </a:solidFill>
                <a:latin typeface="Arial" pitchFamily="34" charset="0"/>
                <a:ea typeface="ＭＳ Ｐゴシック" pitchFamily="34" charset="-128"/>
                <a:sym typeface="Arial" pitchFamily="34" charset="0"/>
              </a:defRPr>
            </a:lvl2pPr>
            <a:lvl3pPr marL="1267016" indent="-253403" defTabSz="939703">
              <a:defRPr sz="1600">
                <a:solidFill>
                  <a:srgbClr val="000000"/>
                </a:solidFill>
                <a:latin typeface="Arial" pitchFamily="34" charset="0"/>
                <a:ea typeface="ＭＳ Ｐゴシック" pitchFamily="34" charset="-128"/>
                <a:sym typeface="Arial" pitchFamily="34" charset="0"/>
              </a:defRPr>
            </a:lvl3pPr>
            <a:lvl4pPr marL="1773822" indent="-253403" defTabSz="939703">
              <a:defRPr sz="1600">
                <a:solidFill>
                  <a:srgbClr val="000000"/>
                </a:solidFill>
                <a:latin typeface="Arial" pitchFamily="34" charset="0"/>
                <a:ea typeface="ＭＳ Ｐゴシック" pitchFamily="34" charset="-128"/>
                <a:sym typeface="Arial" pitchFamily="34" charset="0"/>
              </a:defRPr>
            </a:lvl4pPr>
            <a:lvl5pPr marL="2280628" indent="-253403" defTabSz="939703">
              <a:defRPr sz="1600">
                <a:solidFill>
                  <a:srgbClr val="000000"/>
                </a:solidFill>
                <a:latin typeface="Arial" pitchFamily="34" charset="0"/>
                <a:ea typeface="ＭＳ Ｐゴシック" pitchFamily="34" charset="-128"/>
                <a:sym typeface="Arial" pitchFamily="34" charset="0"/>
              </a:defRPr>
            </a:lvl5pPr>
            <a:lvl6pPr marL="2787434" indent="-253403" defTabSz="939703" eaLnBrk="0" fontAlgn="base" hangingPunct="0">
              <a:spcBef>
                <a:spcPct val="0"/>
              </a:spcBef>
              <a:spcAft>
                <a:spcPts val="665"/>
              </a:spcAft>
              <a:buSzPct val="110000"/>
              <a:buFont typeface="Arial" pitchFamily="34" charset="0"/>
              <a:buChar char="•"/>
              <a:defRPr sz="1600">
                <a:solidFill>
                  <a:srgbClr val="000000"/>
                </a:solidFill>
                <a:latin typeface="Arial" pitchFamily="34" charset="0"/>
                <a:ea typeface="ＭＳ Ｐゴシック" pitchFamily="34" charset="-128"/>
                <a:sym typeface="Arial" pitchFamily="34" charset="0"/>
              </a:defRPr>
            </a:lvl6pPr>
            <a:lvl7pPr marL="3294240" indent="-253403" defTabSz="939703" eaLnBrk="0" fontAlgn="base" hangingPunct="0">
              <a:spcBef>
                <a:spcPct val="0"/>
              </a:spcBef>
              <a:spcAft>
                <a:spcPts val="665"/>
              </a:spcAft>
              <a:buSzPct val="110000"/>
              <a:buFont typeface="Arial" pitchFamily="34" charset="0"/>
              <a:buChar char="•"/>
              <a:defRPr sz="1600">
                <a:solidFill>
                  <a:srgbClr val="000000"/>
                </a:solidFill>
                <a:latin typeface="Arial" pitchFamily="34" charset="0"/>
                <a:ea typeface="ＭＳ Ｐゴシック" pitchFamily="34" charset="-128"/>
                <a:sym typeface="Arial" pitchFamily="34" charset="0"/>
              </a:defRPr>
            </a:lvl7pPr>
            <a:lvl8pPr marL="3801047" indent="-253403" defTabSz="939703" eaLnBrk="0" fontAlgn="base" hangingPunct="0">
              <a:spcBef>
                <a:spcPct val="0"/>
              </a:spcBef>
              <a:spcAft>
                <a:spcPts val="665"/>
              </a:spcAft>
              <a:buSzPct val="110000"/>
              <a:buFont typeface="Arial" pitchFamily="34" charset="0"/>
              <a:buChar char="•"/>
              <a:defRPr sz="1600">
                <a:solidFill>
                  <a:srgbClr val="000000"/>
                </a:solidFill>
                <a:latin typeface="Arial" pitchFamily="34" charset="0"/>
                <a:ea typeface="ＭＳ Ｐゴシック" pitchFamily="34" charset="-128"/>
                <a:sym typeface="Arial" pitchFamily="34" charset="0"/>
              </a:defRPr>
            </a:lvl8pPr>
            <a:lvl9pPr marL="4307853" indent="-253403" defTabSz="939703" eaLnBrk="0" fontAlgn="base" hangingPunct="0">
              <a:spcBef>
                <a:spcPct val="0"/>
              </a:spcBef>
              <a:spcAft>
                <a:spcPts val="665"/>
              </a:spcAft>
              <a:buSzPct val="110000"/>
              <a:buFont typeface="Arial" pitchFamily="34" charset="0"/>
              <a:buChar char="•"/>
              <a:defRPr sz="1600">
                <a:solidFill>
                  <a:srgbClr val="000000"/>
                </a:solidFill>
                <a:latin typeface="Arial" pitchFamily="34" charset="0"/>
                <a:ea typeface="ＭＳ Ｐゴシック" pitchFamily="34" charset="-128"/>
                <a:sym typeface="Arial" pitchFamily="34" charset="0"/>
              </a:defRPr>
            </a:lvl9pPr>
          </a:lstStyle>
          <a:p>
            <a:endParaRPr lang="zh-CN" altLang="en-US" sz="1200">
              <a:solidFill>
                <a:schemeClr val="tx1"/>
              </a:solidFill>
            </a:endParaRPr>
          </a:p>
        </p:txBody>
      </p:sp>
      <p:sp>
        <p:nvSpPr>
          <p:cNvPr id="110596" name="Slide Image Placeholder 6"/>
          <p:cNvSpPr>
            <a:spLocks noGrp="1" noRot="1" noChangeAspect="1" noTextEdit="1"/>
          </p:cNvSpPr>
          <p:nvPr>
            <p:ph type="sldImg"/>
          </p:nvPr>
        </p:nvSpPr>
        <p:spPr>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02371" indent="-202371">
              <a:buFontTx/>
              <a:buChar char="•"/>
            </a:pPr>
            <a:r>
              <a:rPr lang="en-US" altLang="zh-CN" smtClean="0">
                <a:latin typeface="Arial" pitchFamily="34" charset="0"/>
              </a:rPr>
              <a:t>What we</a:t>
            </a:r>
            <a:r>
              <a:rPr lang="ja-JP" altLang="en-US" smtClean="0">
                <a:latin typeface="Arial" pitchFamily="34" charset="0"/>
              </a:rPr>
              <a:t>’</a:t>
            </a:r>
            <a:r>
              <a:rPr lang="en-US" altLang="ja-JP" smtClean="0">
                <a:latin typeface="Arial" pitchFamily="34" charset="0"/>
              </a:rPr>
              <a:t>re seeing as we talk to customers is that for every 1 dollar they spend on hardware (CapEx) they</a:t>
            </a:r>
            <a:r>
              <a:rPr lang="ja-JP" altLang="en-US" smtClean="0">
                <a:latin typeface="Arial" pitchFamily="34" charset="0"/>
              </a:rPr>
              <a:t>’</a:t>
            </a:r>
            <a:r>
              <a:rPr lang="en-US" altLang="ja-JP" smtClean="0">
                <a:latin typeface="Arial" pitchFamily="34" charset="0"/>
              </a:rPr>
              <a:t>re spending an additional 3 dollars to support that hardware (OpEx)</a:t>
            </a:r>
          </a:p>
          <a:p>
            <a:pPr marL="202371" indent="-202371">
              <a:buFontTx/>
              <a:buChar char="•"/>
            </a:pPr>
            <a:r>
              <a:rPr lang="en-US" altLang="zh-CN" smtClean="0">
                <a:latin typeface="Arial" pitchFamily="34" charset="0"/>
              </a:rPr>
              <a:t>A recent IDC study in 2009 sponsored by VMware supports this fact and you can download it on the vmware.com site from the TCO tab on the View page</a:t>
            </a:r>
          </a:p>
          <a:p>
            <a:pPr marL="823560" lvl="1" indent="-316754">
              <a:buFontTx/>
              <a:buChar char="•"/>
            </a:pPr>
            <a:r>
              <a:rPr lang="en-US" altLang="zh-CN" smtClean="0">
                <a:latin typeface="Arial" pitchFamily="34" charset="0"/>
              </a:rPr>
              <a:t>http://www.vmware.com/files/pdf/resources/IDC_Quantifying-Business-Value-VMware-View.pdf</a:t>
            </a:r>
          </a:p>
          <a:p>
            <a:pPr marL="202371" indent="-202371">
              <a:buFontTx/>
              <a:buChar char="•"/>
            </a:pPr>
            <a:r>
              <a:rPr lang="en-US" altLang="zh-CN" smtClean="0">
                <a:latin typeface="Arial" pitchFamily="34" charset="0"/>
              </a:rPr>
              <a:t>What do you think this ratio is in your environment?</a:t>
            </a:r>
          </a:p>
          <a:p>
            <a:pPr marL="202371" indent="-202371">
              <a:buFontTx/>
              <a:buChar char="•"/>
            </a:pPr>
            <a:r>
              <a:rPr lang="en-US" altLang="zh-CN" smtClean="0">
                <a:latin typeface="Arial" pitchFamily="34" charset="0"/>
              </a:rPr>
              <a:t>That 3 to 1 ratio is a significant hit on IT budgets and as desktops get more complex and end-users get more sophisticated the management becomes more difficult and OpEx continues to increase.</a:t>
            </a:r>
          </a:p>
          <a:p>
            <a:pPr marL="823560" lvl="1" indent="-316754">
              <a:buFontTx/>
              <a:buChar char="•"/>
            </a:pPr>
            <a:r>
              <a:rPr lang="en-US" altLang="zh-CN" i="1" smtClean="0">
                <a:latin typeface="Arial" pitchFamily="34" charset="0"/>
              </a:rPr>
              <a:t>Support costs include (but are not limited to) patch deployment, software deployment and upgrades, asset management, and inventory. </a:t>
            </a:r>
          </a:p>
          <a:p>
            <a:pPr marL="202371" indent="-202371">
              <a:buFontTx/>
              <a:buChar char="•"/>
            </a:pPr>
            <a:r>
              <a:rPr lang="en-US" altLang="zh-CN" smtClean="0">
                <a:latin typeface="Arial" pitchFamily="34" charset="0"/>
              </a:rPr>
              <a:t>Organizations are spending all of this money to support the desktop and in many cases the needs of the end user aren</a:t>
            </a:r>
            <a:r>
              <a:rPr lang="ja-JP" altLang="en-US" smtClean="0">
                <a:latin typeface="Arial" pitchFamily="34" charset="0"/>
              </a:rPr>
              <a:t>’</a:t>
            </a:r>
            <a:r>
              <a:rPr lang="en-US" altLang="ja-JP" smtClean="0">
                <a:latin typeface="Arial" pitchFamily="34" charset="0"/>
              </a:rPr>
              <a:t>t being fully addressed</a:t>
            </a:r>
          </a:p>
          <a:p>
            <a:pPr marL="202371" indent="-202371">
              <a:buFontTx/>
              <a:buChar char="•"/>
            </a:pPr>
            <a:r>
              <a:rPr lang="en-US" altLang="zh-CN" smtClean="0">
                <a:latin typeface="Arial" pitchFamily="34" charset="0"/>
              </a:rPr>
              <a:t>You may ask the customer if the needs of both IT and end-users are being met with their current support model.</a:t>
            </a:r>
          </a:p>
          <a:p>
            <a:pPr marL="202371" indent="-202371">
              <a:buFontTx/>
              <a:buChar char="•"/>
            </a:pPr>
            <a:endParaRPr lang="zh-CN" altLang="en-US" smtClean="0">
              <a:latin typeface="Arial" pitchFamily="34" charset="0"/>
            </a:endParaRPr>
          </a:p>
        </p:txBody>
      </p:sp>
      <p:sp>
        <p:nvSpPr>
          <p:cNvPr id="1116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703">
              <a:defRPr sz="1600">
                <a:solidFill>
                  <a:srgbClr val="000000"/>
                </a:solidFill>
                <a:latin typeface="Arial" pitchFamily="34" charset="0"/>
                <a:ea typeface="ＭＳ Ｐゴシック" pitchFamily="34" charset="-128"/>
                <a:sym typeface="Arial" pitchFamily="34" charset="0"/>
              </a:defRPr>
            </a:lvl1pPr>
            <a:lvl2pPr marL="823560" indent="-316754" defTabSz="939703">
              <a:defRPr sz="1600">
                <a:solidFill>
                  <a:srgbClr val="000000"/>
                </a:solidFill>
                <a:latin typeface="Arial" pitchFamily="34" charset="0"/>
                <a:ea typeface="ＭＳ Ｐゴシック" pitchFamily="34" charset="-128"/>
                <a:sym typeface="Arial" pitchFamily="34" charset="0"/>
              </a:defRPr>
            </a:lvl2pPr>
            <a:lvl3pPr marL="1267016" indent="-253403" defTabSz="939703">
              <a:defRPr sz="1600">
                <a:solidFill>
                  <a:srgbClr val="000000"/>
                </a:solidFill>
                <a:latin typeface="Arial" pitchFamily="34" charset="0"/>
                <a:ea typeface="ＭＳ Ｐゴシック" pitchFamily="34" charset="-128"/>
                <a:sym typeface="Arial" pitchFamily="34" charset="0"/>
              </a:defRPr>
            </a:lvl3pPr>
            <a:lvl4pPr marL="1773822" indent="-253403" defTabSz="939703">
              <a:defRPr sz="1600">
                <a:solidFill>
                  <a:srgbClr val="000000"/>
                </a:solidFill>
                <a:latin typeface="Arial" pitchFamily="34" charset="0"/>
                <a:ea typeface="ＭＳ Ｐゴシック" pitchFamily="34" charset="-128"/>
                <a:sym typeface="Arial" pitchFamily="34" charset="0"/>
              </a:defRPr>
            </a:lvl4pPr>
            <a:lvl5pPr marL="2280628" indent="-253403" defTabSz="939703">
              <a:defRPr sz="1600">
                <a:solidFill>
                  <a:srgbClr val="000000"/>
                </a:solidFill>
                <a:latin typeface="Arial" pitchFamily="34" charset="0"/>
                <a:ea typeface="ＭＳ Ｐゴシック" pitchFamily="34" charset="-128"/>
                <a:sym typeface="Arial" pitchFamily="34" charset="0"/>
              </a:defRPr>
            </a:lvl5pPr>
            <a:lvl6pPr marL="2787434" indent="-253403" defTabSz="939703" eaLnBrk="0" fontAlgn="base" hangingPunct="0">
              <a:spcBef>
                <a:spcPct val="0"/>
              </a:spcBef>
              <a:spcAft>
                <a:spcPts val="665"/>
              </a:spcAft>
              <a:buSzPct val="110000"/>
              <a:buFont typeface="Arial" pitchFamily="34" charset="0"/>
              <a:buChar char="•"/>
              <a:defRPr sz="1600">
                <a:solidFill>
                  <a:srgbClr val="000000"/>
                </a:solidFill>
                <a:latin typeface="Arial" pitchFamily="34" charset="0"/>
                <a:ea typeface="ＭＳ Ｐゴシック" pitchFamily="34" charset="-128"/>
                <a:sym typeface="Arial" pitchFamily="34" charset="0"/>
              </a:defRPr>
            </a:lvl6pPr>
            <a:lvl7pPr marL="3294240" indent="-253403" defTabSz="939703" eaLnBrk="0" fontAlgn="base" hangingPunct="0">
              <a:spcBef>
                <a:spcPct val="0"/>
              </a:spcBef>
              <a:spcAft>
                <a:spcPts val="665"/>
              </a:spcAft>
              <a:buSzPct val="110000"/>
              <a:buFont typeface="Arial" pitchFamily="34" charset="0"/>
              <a:buChar char="•"/>
              <a:defRPr sz="1600">
                <a:solidFill>
                  <a:srgbClr val="000000"/>
                </a:solidFill>
                <a:latin typeface="Arial" pitchFamily="34" charset="0"/>
                <a:ea typeface="ＭＳ Ｐゴシック" pitchFamily="34" charset="-128"/>
                <a:sym typeface="Arial" pitchFamily="34" charset="0"/>
              </a:defRPr>
            </a:lvl7pPr>
            <a:lvl8pPr marL="3801047" indent="-253403" defTabSz="939703" eaLnBrk="0" fontAlgn="base" hangingPunct="0">
              <a:spcBef>
                <a:spcPct val="0"/>
              </a:spcBef>
              <a:spcAft>
                <a:spcPts val="665"/>
              </a:spcAft>
              <a:buSzPct val="110000"/>
              <a:buFont typeface="Arial" pitchFamily="34" charset="0"/>
              <a:buChar char="•"/>
              <a:defRPr sz="1600">
                <a:solidFill>
                  <a:srgbClr val="000000"/>
                </a:solidFill>
                <a:latin typeface="Arial" pitchFamily="34" charset="0"/>
                <a:ea typeface="ＭＳ Ｐゴシック" pitchFamily="34" charset="-128"/>
                <a:sym typeface="Arial" pitchFamily="34" charset="0"/>
              </a:defRPr>
            </a:lvl8pPr>
            <a:lvl9pPr marL="4307853" indent="-253403" defTabSz="939703" eaLnBrk="0" fontAlgn="base" hangingPunct="0">
              <a:spcBef>
                <a:spcPct val="0"/>
              </a:spcBef>
              <a:spcAft>
                <a:spcPts val="665"/>
              </a:spcAft>
              <a:buSzPct val="110000"/>
              <a:buFont typeface="Arial" pitchFamily="34" charset="0"/>
              <a:buChar char="•"/>
              <a:defRPr sz="1600">
                <a:solidFill>
                  <a:srgbClr val="000000"/>
                </a:solidFill>
                <a:latin typeface="Arial" pitchFamily="34" charset="0"/>
                <a:ea typeface="ＭＳ Ｐゴシック" pitchFamily="34" charset="-128"/>
                <a:sym typeface="Arial" pitchFamily="34" charset="0"/>
              </a:defRPr>
            </a:lvl9pPr>
          </a:lstStyle>
          <a:p>
            <a:endParaRPr lang="zh-CN" altLang="en-US" sz="1200">
              <a:solidFill>
                <a:schemeClr val="tx1"/>
              </a:solidFill>
            </a:endParaRPr>
          </a:p>
        </p:txBody>
      </p:sp>
      <p:sp>
        <p:nvSpPr>
          <p:cNvPr id="111620" name="Slide Image Placeholder 6"/>
          <p:cNvSpPr>
            <a:spLocks noGrp="1" noRot="1" noChangeAspect="1" noTextEdit="1"/>
          </p:cNvSpPr>
          <p:nvPr>
            <p:ph type="sldImg"/>
          </p:nvPr>
        </p:nvSpPr>
        <p:spPr>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
        <p:nvSpPr>
          <p:cNvPr id="79876"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AE45B6E5-F709-4F2D-9293-F4A94FD1C6CE}" type="slidenum">
              <a:rPr lang="fr-FR" smtClean="0"/>
              <a:pPr eaLnBrk="1" hangingPunct="1">
                <a:defRPr/>
              </a:pPr>
              <a:t>45</a:t>
            </a:fld>
            <a:endParaRPr 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741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Go to Market lissé pour un prix unique de 20 à 199 VMs</a:t>
            </a:r>
          </a:p>
        </p:txBody>
      </p:sp>
      <p:sp>
        <p:nvSpPr>
          <p:cNvPr id="1741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3D1C5F-EF12-444F-BF51-69932CE93A3A}" type="slidenum">
              <a:rPr lang="fr-FR">
                <a:cs typeface="Arial" charset="0"/>
              </a:rPr>
              <a:pPr fontAlgn="base">
                <a:spcBef>
                  <a:spcPct val="0"/>
                </a:spcBef>
                <a:spcAft>
                  <a:spcPct val="0"/>
                </a:spcAft>
              </a:pPr>
              <a:t>54</a:t>
            </a:fld>
            <a:endParaRPr lang="fr-FR">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smtClean="0"/>
              <a:t>A lire hors comité</a:t>
            </a:r>
          </a:p>
          <a:p>
            <a:pPr eaLnBrk="1" hangingPunct="1">
              <a:spcBef>
                <a:spcPct val="0"/>
              </a:spcBef>
            </a:pPr>
            <a:endParaRPr lang="fr-FR" smtClean="0"/>
          </a:p>
        </p:txBody>
      </p:sp>
      <p:sp>
        <p:nvSpPr>
          <p:cNvPr id="43012" name="Espace réservé du numéro de diapositive 3"/>
          <p:cNvSpPr txBox="1">
            <a:spLocks noGrp="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algn="r" eaLnBrk="1" hangingPunct="1">
              <a:spcBef>
                <a:spcPct val="50000"/>
              </a:spcBef>
            </a:pPr>
            <a:fld id="{3861CD4E-723D-42B1-B94C-A865D7DBEF24}" type="slidenum">
              <a:rPr lang="fr-FR" sz="1200"/>
              <a:pPr algn="r" eaLnBrk="1" hangingPunct="1">
                <a:spcBef>
                  <a:spcPct val="50000"/>
                </a:spcBef>
              </a:pPr>
              <a:t>56</a:t>
            </a:fld>
            <a:endParaRPr lang="fr-F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
        <p:nvSpPr>
          <p:cNvPr id="409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57B25BDB-135A-4D28-8F42-241CD39D730F}" type="slidenum">
              <a:rPr lang="fr-FR" smtClean="0"/>
              <a:pPr eaLnBrk="1" hangingPunct="1"/>
              <a:t>5</a:t>
            </a:fld>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
        <p:nvSpPr>
          <p:cNvPr id="4198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fld id="{C56773D6-5E22-446F-92E6-B85DFBD15540}" type="slidenum">
              <a:rPr lang="fr-FR" smtClean="0"/>
              <a:pPr eaLnBrk="1" hangingPunct="1"/>
              <a:t>6</a:t>
            </a:fld>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collaborateurs accordent de plus en plus d’importance aux outils informatiques,</a:t>
            </a:r>
            <a:r>
              <a:rPr lang="fr-FR" baseline="0" dirty="0" smtClean="0"/>
              <a:t> ils deviennent un critère de satisfaction dans leur travail, et même un critère de sélection de leur futur employeur.</a:t>
            </a:r>
          </a:p>
          <a:p>
            <a:r>
              <a:rPr lang="fr-FR" baseline="0" dirty="0" smtClean="0"/>
              <a:t>Ils ont la sensation qu’ils ont accès à de meilleures technologies dans leur vie personnelle que dans leur environnement de travail.</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07A84F08-5252-4764-95F5-42F06511A00C}"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70795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collaborateurs accordent de plus en plus d’importance aux outils informatiques,</a:t>
            </a:r>
            <a:r>
              <a:rPr lang="fr-FR" baseline="0" dirty="0" smtClean="0"/>
              <a:t> ils deviennent un critère de satisfaction dans leur travail, et même un critère de sélection de leur futur employeur.</a:t>
            </a:r>
          </a:p>
          <a:p>
            <a:r>
              <a:rPr lang="fr-FR" baseline="0" dirty="0" smtClean="0"/>
              <a:t>Ils ont la sensation qu’ils ont accès à de meilleures technologies dans leur vie personnelle que dans leur environnement de travail.</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07A84F08-5252-4764-95F5-42F06511A00C}"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70795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collaborateurs accordent de plus en plus d’importance aux outils informatiques,</a:t>
            </a:r>
            <a:r>
              <a:rPr lang="fr-FR" baseline="0" dirty="0" smtClean="0"/>
              <a:t> ils deviennent un critère de satisfaction dans leur travail, et même un critère de sélection de leur futur employeur.</a:t>
            </a:r>
          </a:p>
          <a:p>
            <a:r>
              <a:rPr lang="fr-FR" baseline="0" dirty="0" smtClean="0"/>
              <a:t>Ils ont la sensation qu’ils ont accès à de meilleures technologies dans leur vie personnelle que dans leur environnement de travail.</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07A84F08-5252-4764-95F5-42F06511A00C}"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70795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Employés mobiles (diapo optionnelle) </a:t>
            </a:r>
          </a:p>
          <a:p>
            <a:r>
              <a:rPr lang="fr-FR" sz="1200"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Les employés deviennent de plus en plus mobiles et leur nombre augmente rapidement.  Dans le monde, en 2013, un tiers des employés, soit environ 1,2 milliard de personnes, sera mobile.  Cette évolution ne se limite pas à certaines industries ou à certains rôles, c'est une tendance générale. 84 % des entreprises indiquent avoir des employés mobiles.  </a:t>
            </a:r>
          </a:p>
          <a:p>
            <a:r>
              <a:rPr lang="fr-FR" sz="1200"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Notre culture accepte de plus en plus l'attitude d'être connecté en permanence, ce qui change la définition de la mobilité.  Cette mobilité ne fait pas nécessairement partie de la description du poste, elle peut être due à la préférence des employés. 3 employés sur 5 affirment ne pas avoir besoin d'être à leur bureau pour être efficaces. Aux États-Unis, le télétravail représentera 43 % des employés sur les 5 prochaines années.  </a:t>
            </a:r>
          </a:p>
          <a:p>
            <a:r>
              <a:rPr lang="fr-FR" sz="1200"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Comme la frontière entre la vie professionnelle et la vie personnelle s'estompe de plus en plus, les employés souhaitent pouvoir être connectés et opérationnels à n'importe quel moment, n'importe où. Les emplacements les plus souvent utilisés pour travailler sont : au domicile, à l'hôtel et dans la voiture. De plus en plus de personnes indiquent avoir travaillé au cours du dernier mois de leur domicile.  </a:t>
            </a:r>
          </a:p>
          <a:p>
            <a:r>
              <a:rPr lang="fr-FR" sz="1200"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Comment l'informatique peut-elle donner les moyens aux employés pour qu'ils soient efficaces et productifs en tout lieu, à toute heure ?</a:t>
            </a:r>
          </a:p>
          <a:p>
            <a:r>
              <a:rPr lang="fr-FR" sz="1200"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Diapo Statistiques et Sources </a:t>
            </a:r>
          </a:p>
          <a:p>
            <a:r>
              <a:rPr lang="fr-FR" sz="1200" kern="1200" dirty="0" smtClean="0">
                <a:solidFill>
                  <a:schemeClr val="tx1"/>
                </a:solidFill>
                <a:latin typeface="+mn-lt"/>
                <a:ea typeface="+mn-ea"/>
                <a:cs typeface="+mn-cs"/>
              </a:rPr>
              <a:t>Dans le monde, le nombre d'employés mobiles croîtra jusqu'à près de 1,2 milliard de personnes en 2013, ce qui représentera un tiers du nombre d'employés dans le monde. (IDC, Février  2010)</a:t>
            </a:r>
          </a:p>
          <a:p>
            <a:r>
              <a:rPr lang="fr-FR" sz="1200" kern="1200" dirty="0" smtClean="0">
                <a:solidFill>
                  <a:schemeClr val="tx1"/>
                </a:solidFill>
                <a:latin typeface="+mn-lt"/>
                <a:ea typeface="+mn-ea"/>
                <a:cs typeface="+mn-cs"/>
              </a:rPr>
              <a:t>84 % des entreprises ont des employés mobiles (Gartner, 2010)</a:t>
            </a:r>
          </a:p>
          <a:p>
            <a:r>
              <a:rPr lang="fr-FR" sz="1200" kern="1200" dirty="0" smtClean="0">
                <a:solidFill>
                  <a:schemeClr val="tx1"/>
                </a:solidFill>
                <a:latin typeface="+mn-lt"/>
                <a:ea typeface="+mn-ea"/>
                <a:cs typeface="+mn-cs"/>
              </a:rPr>
              <a:t>3 employés sur 5 pensent qu'ils n'ont pas besoin d'être au bureau pour être efficaces. Cisco, décembre  2010</a:t>
            </a:r>
          </a:p>
          <a:p>
            <a:r>
              <a:rPr lang="fr-FR" sz="1200" kern="1200" dirty="0" smtClean="0">
                <a:solidFill>
                  <a:schemeClr val="tx1"/>
                </a:solidFill>
                <a:latin typeface="+mn-lt"/>
                <a:ea typeface="+mn-ea"/>
                <a:cs typeface="+mn-cs"/>
              </a:rPr>
              <a:t>Aux États-Unis, le pourcentage des employés qui travaillent à distance augmentera, et passera à 43 % des employés en 2016.  (</a:t>
            </a:r>
            <a:r>
              <a:rPr lang="fr-FR" sz="1200" kern="1200" dirty="0" err="1" smtClean="0">
                <a:solidFill>
                  <a:schemeClr val="tx1"/>
                </a:solidFill>
                <a:latin typeface="+mn-lt"/>
                <a:ea typeface="+mn-ea"/>
                <a:cs typeface="+mn-cs"/>
              </a:rPr>
              <a:t>Forrester</a:t>
            </a:r>
            <a:r>
              <a:rPr lang="fr-FR" sz="1200" kern="1200" dirty="0" smtClean="0">
                <a:solidFill>
                  <a:schemeClr val="tx1"/>
                </a:solidFill>
                <a:latin typeface="+mn-lt"/>
                <a:ea typeface="+mn-ea"/>
                <a:cs typeface="+mn-cs"/>
              </a:rPr>
              <a:t>, décembre 2009) </a:t>
            </a:r>
          </a:p>
          <a:p>
            <a:r>
              <a:rPr lang="fr-FR" sz="1200" kern="1200" dirty="0" smtClean="0">
                <a:solidFill>
                  <a:schemeClr val="tx1"/>
                </a:solidFill>
                <a:latin typeface="+mn-lt"/>
                <a:ea typeface="+mn-ea"/>
                <a:cs typeface="+mn-cs"/>
              </a:rPr>
              <a:t>87 % des employés américains ont travaillé depuis leur domicile au cours du dernier mois. Les employés ont travaillé à leur bureau (51 %), dans leur voiture (37 %) et à l'hôtel (26 %) (</a:t>
            </a:r>
            <a:r>
              <a:rPr lang="fr-FR" sz="1200" kern="1200" dirty="0" err="1" smtClean="0">
                <a:solidFill>
                  <a:schemeClr val="tx1"/>
                </a:solidFill>
                <a:latin typeface="+mn-lt"/>
                <a:ea typeface="+mn-ea"/>
                <a:cs typeface="+mn-cs"/>
              </a:rPr>
              <a:t>Dieringer</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Research</a:t>
            </a:r>
            <a:r>
              <a:rPr lang="fr-FR" sz="1200" kern="1200" dirty="0" smtClean="0">
                <a:solidFill>
                  <a:schemeClr val="tx1"/>
                </a:solidFill>
                <a:latin typeface="+mn-lt"/>
                <a:ea typeface="+mn-ea"/>
                <a:cs typeface="+mn-cs"/>
              </a:rPr>
              <a:t> Group, février  2009)</a:t>
            </a:r>
          </a:p>
          <a:p>
            <a:r>
              <a:rPr lang="fr-FR" sz="1200" kern="1200" dirty="0" smtClean="0">
                <a:solidFill>
                  <a:schemeClr val="tx1"/>
                </a:solidFill>
                <a:latin typeface="+mn-lt"/>
                <a:ea typeface="+mn-ea"/>
                <a:cs typeface="+mn-cs"/>
              </a:rPr>
              <a:t> </a:t>
            </a:r>
            <a:endParaRPr lang="fr-FR"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077CDAD-5EC1-4FA0-89E5-74199397C8D9}" type="slidenum">
              <a:rPr lang="en-US" smtClean="0"/>
              <a:pPr/>
              <a:t>14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600" kern="1200" dirty="0" err="1" smtClean="0">
                <a:solidFill>
                  <a:schemeClr val="tx1"/>
                </a:solidFill>
                <a:latin typeface="+mn-lt"/>
                <a:ea typeface="+mn-ea"/>
                <a:cs typeface="+mn-cs"/>
              </a:rPr>
              <a:t>Consumérisation</a:t>
            </a:r>
            <a:r>
              <a:rPr lang="fr-FR" sz="1600" kern="1200" dirty="0" smtClean="0">
                <a:solidFill>
                  <a:schemeClr val="tx1"/>
                </a:solidFill>
                <a:latin typeface="+mn-lt"/>
                <a:ea typeface="+mn-ea"/>
                <a:cs typeface="+mn-cs"/>
              </a:rPr>
              <a:t> de l'informatique (diapo optionnelle) </a:t>
            </a:r>
          </a:p>
          <a:p>
            <a:r>
              <a:rPr lang="fr-FR" sz="1600" kern="1200" dirty="0" smtClean="0">
                <a:solidFill>
                  <a:schemeClr val="tx1"/>
                </a:solidFill>
                <a:latin typeface="+mn-lt"/>
                <a:ea typeface="+mn-ea"/>
                <a:cs typeface="+mn-cs"/>
              </a:rPr>
              <a:t> </a:t>
            </a:r>
          </a:p>
          <a:p>
            <a:r>
              <a:rPr lang="fr-FR" sz="1600" kern="1200" dirty="0" smtClean="0">
                <a:solidFill>
                  <a:schemeClr val="tx1"/>
                </a:solidFill>
                <a:latin typeface="+mn-lt"/>
                <a:ea typeface="+mn-ea"/>
                <a:cs typeface="+mn-cs"/>
              </a:rPr>
              <a:t>La « </a:t>
            </a:r>
            <a:r>
              <a:rPr lang="fr-FR" sz="1600" kern="1200" dirty="0" err="1" smtClean="0">
                <a:solidFill>
                  <a:schemeClr val="tx1"/>
                </a:solidFill>
                <a:latin typeface="+mn-lt"/>
                <a:ea typeface="+mn-ea"/>
                <a:cs typeface="+mn-cs"/>
              </a:rPr>
              <a:t>Consumérisation</a:t>
            </a:r>
            <a:r>
              <a:rPr lang="fr-FR" sz="1600" kern="1200" dirty="0" smtClean="0">
                <a:solidFill>
                  <a:schemeClr val="tx1"/>
                </a:solidFill>
                <a:latin typeface="+mn-lt"/>
                <a:ea typeface="+mn-ea"/>
                <a:cs typeface="+mn-cs"/>
              </a:rPr>
              <a:t> de l'informatique » fait référence à l'influence grandissante des équipements grand public et des réseaux sociaux sur les attentes des employés envers l'informatique qu'ils utilisent dans l'entreprise. En termes simples, les employés souhaitent utiliser leurs propres équipements pour travailler. Ils veulent donc accéder au réseau de l'entreprise et exploiter les applications de l'entreprise sur leurs propres appareils.  </a:t>
            </a:r>
          </a:p>
          <a:p>
            <a:r>
              <a:rPr lang="fr-FR" sz="1600" kern="1200" dirty="0" smtClean="0">
                <a:solidFill>
                  <a:schemeClr val="tx1"/>
                </a:solidFill>
                <a:latin typeface="+mn-lt"/>
                <a:ea typeface="+mn-ea"/>
                <a:cs typeface="+mn-cs"/>
              </a:rPr>
              <a:t> </a:t>
            </a:r>
          </a:p>
          <a:p>
            <a:r>
              <a:rPr lang="fr-FR" sz="1600" kern="1200" dirty="0" smtClean="0">
                <a:solidFill>
                  <a:schemeClr val="tx1"/>
                </a:solidFill>
                <a:latin typeface="+mn-lt"/>
                <a:ea typeface="+mn-ea"/>
                <a:cs typeface="+mn-cs"/>
              </a:rPr>
              <a:t>95 % des employés indiquent qu'ils utilisent leurs propres appareils pour travailler et en moyenne, ils utilisent 4 appareils grand public pour accéder tout au long de la journée à Facebook, </a:t>
            </a:r>
            <a:r>
              <a:rPr lang="fr-FR" sz="1600" kern="1200" dirty="0" err="1" smtClean="0">
                <a:solidFill>
                  <a:schemeClr val="tx1"/>
                </a:solidFill>
                <a:latin typeface="+mn-lt"/>
                <a:ea typeface="+mn-ea"/>
                <a:cs typeface="+mn-cs"/>
              </a:rPr>
              <a:t>Twitter</a:t>
            </a:r>
            <a:r>
              <a:rPr lang="fr-FR" sz="1600" kern="1200" dirty="0" smtClean="0">
                <a:solidFill>
                  <a:schemeClr val="tx1"/>
                </a:solidFill>
                <a:latin typeface="+mn-lt"/>
                <a:ea typeface="+mn-ea"/>
                <a:cs typeface="+mn-cs"/>
              </a:rPr>
              <a:t>, des applications tierces et des sites de réseaux sociaux.  Cela met la pression sur le département informatique qui doit garantir l'intégrité des données et assurer leur sécurité.  </a:t>
            </a:r>
          </a:p>
          <a:p>
            <a:r>
              <a:rPr lang="fr-FR" sz="1600" kern="1200" dirty="0" smtClean="0">
                <a:solidFill>
                  <a:schemeClr val="tx1"/>
                </a:solidFill>
                <a:latin typeface="+mn-lt"/>
                <a:ea typeface="+mn-ea"/>
                <a:cs typeface="+mn-cs"/>
              </a:rPr>
              <a:t> </a:t>
            </a:r>
          </a:p>
          <a:p>
            <a:r>
              <a:rPr lang="fr-FR" sz="1600" kern="1200" dirty="0" smtClean="0">
                <a:solidFill>
                  <a:schemeClr val="tx1"/>
                </a:solidFill>
                <a:latin typeface="+mn-lt"/>
                <a:ea typeface="+mn-ea"/>
                <a:cs typeface="+mn-cs"/>
              </a:rPr>
              <a:t>La protection des informations devient vite un travail à temps plein quand on constate que les entreprises sont responsables du respect de la vie privée, de la fiabilité et de la conformité de 85% de l'univers numérique, notamment depuis que les employés souhaitent accéder aux applications à partir de n'importe quel appareil.   En effet, beaucoup d'employés apportent leurs appareils grand public au travail et accèdent à des applications tierces. Les entreprises doivent donc s'adapter à cette tendance. Ainsi, 65 % des entreprises du classement Fortune 100 déploient ou testent des ardoises et des tablettes, et 65 % de toutes les entreprises déploient des logiciels sociaux.  Cela complique singulièrement l'informatique.  Comment l'informatique peut-elle fournir aux employés un accès de n'importe où aux applications favorites tout en assurant la sécurité et l'intégrité des données ?</a:t>
            </a:r>
          </a:p>
          <a:p>
            <a:r>
              <a:rPr lang="fr-FR" sz="1600" kern="1200" dirty="0" smtClean="0">
                <a:solidFill>
                  <a:schemeClr val="tx1"/>
                </a:solidFill>
                <a:latin typeface="+mn-lt"/>
                <a:ea typeface="+mn-ea"/>
                <a:cs typeface="+mn-cs"/>
              </a:rPr>
              <a:t> </a:t>
            </a:r>
          </a:p>
          <a:p>
            <a:r>
              <a:rPr lang="fr-FR" sz="1600" kern="1200" dirty="0" smtClean="0">
                <a:solidFill>
                  <a:schemeClr val="tx1"/>
                </a:solidFill>
                <a:latin typeface="+mn-lt"/>
                <a:ea typeface="+mn-ea"/>
                <a:cs typeface="+mn-cs"/>
              </a:rPr>
              <a:t>Diapo Statistiques et Sources </a:t>
            </a:r>
          </a:p>
          <a:p>
            <a:pPr marL="228600" indent="-228600">
              <a:buFont typeface="Arial" pitchFamily="34" charset="0"/>
              <a:buChar char="•"/>
            </a:pPr>
            <a:r>
              <a:rPr lang="fr-FR" sz="1600" kern="1200" dirty="0" smtClean="0">
                <a:solidFill>
                  <a:schemeClr val="tx1"/>
                </a:solidFill>
                <a:latin typeface="+mn-lt"/>
                <a:ea typeface="+mn-ea"/>
                <a:cs typeface="+mn-cs"/>
              </a:rPr>
              <a:t>95 % des employés indiquent qu'ils utilisent au moins un de leurs propres appareils pour travailler. (IDC, juin 2010)</a:t>
            </a:r>
          </a:p>
          <a:p>
            <a:pPr marL="228600" indent="-228600">
              <a:buFont typeface="Arial" pitchFamily="34" charset="0"/>
              <a:buChar char="•"/>
            </a:pPr>
            <a:r>
              <a:rPr lang="fr-FR" sz="1600" kern="1200" dirty="0" smtClean="0">
                <a:solidFill>
                  <a:schemeClr val="tx1"/>
                </a:solidFill>
                <a:latin typeface="+mn-lt"/>
                <a:ea typeface="+mn-ea"/>
                <a:cs typeface="+mn-cs"/>
              </a:rPr>
              <a:t>Les employés utilisent en moyenne 4 appareils grand public et plusieurs applications tierces, comme des sites de réseaux sociaux, au cours de la journée. (IDC, juin 2010)</a:t>
            </a:r>
          </a:p>
          <a:p>
            <a:pPr marL="228600" indent="-228600">
              <a:buFont typeface="Arial" pitchFamily="34" charset="0"/>
              <a:buChar char="•"/>
            </a:pPr>
            <a:r>
              <a:rPr lang="fr-FR" sz="1600" kern="1200" dirty="0" smtClean="0">
                <a:solidFill>
                  <a:schemeClr val="tx1"/>
                </a:solidFill>
                <a:latin typeface="+mn-lt"/>
                <a:ea typeface="+mn-ea"/>
                <a:cs typeface="+mn-cs"/>
              </a:rPr>
              <a:t>70 % de l'univers numérique est créé par des personnes mais les entreprises sont responsables de la sécurité, du respect de la vie privée, de la fiabilité et de conformité de 85 % de l'univers numérique. (IDC, mars 2008) </a:t>
            </a:r>
          </a:p>
          <a:p>
            <a:pPr marL="228600" indent="-228600">
              <a:buFont typeface="Arial" pitchFamily="34" charset="0"/>
              <a:buChar char="•"/>
            </a:pPr>
            <a:r>
              <a:rPr lang="fr-FR" sz="1600" kern="1200" dirty="0" smtClean="0">
                <a:solidFill>
                  <a:schemeClr val="tx1"/>
                </a:solidFill>
                <a:latin typeface="+mn-lt"/>
                <a:ea typeface="+mn-ea"/>
                <a:cs typeface="+mn-cs"/>
              </a:rPr>
              <a:t>Plus de 65 % des entreprises Fortune 100 déploient déjà ou testent des ardoises et des tablettes. (Gartner, octobre 2010)</a:t>
            </a:r>
          </a:p>
          <a:p>
            <a:pPr marL="228600" indent="-228600">
              <a:buFont typeface="Arial" pitchFamily="34" charset="0"/>
              <a:buChar char="•"/>
            </a:pPr>
            <a:r>
              <a:rPr lang="fr-FR" sz="1600" kern="1200" dirty="0" smtClean="0">
                <a:solidFill>
                  <a:schemeClr val="tx1"/>
                </a:solidFill>
                <a:latin typeface="+mn-lt"/>
                <a:ea typeface="+mn-ea"/>
                <a:cs typeface="+mn-cs"/>
              </a:rPr>
              <a:t>65 % des entreprises interrogées ont déployé au moins un logiciel social.  (</a:t>
            </a:r>
            <a:r>
              <a:rPr lang="fr-FR" sz="1600" kern="1200" dirty="0" err="1" smtClean="0">
                <a:solidFill>
                  <a:schemeClr val="tx1"/>
                </a:solidFill>
                <a:latin typeface="+mn-lt"/>
                <a:ea typeface="+mn-ea"/>
                <a:cs typeface="+mn-cs"/>
              </a:rPr>
              <a:t>Forrester</a:t>
            </a:r>
            <a:r>
              <a:rPr lang="fr-FR" sz="1600" kern="1200" dirty="0" smtClean="0">
                <a:solidFill>
                  <a:schemeClr val="tx1"/>
                </a:solidFill>
                <a:latin typeface="+mn-lt"/>
                <a:ea typeface="+mn-ea"/>
                <a:cs typeface="+mn-cs"/>
              </a:rPr>
              <a:t>, 2010)</a:t>
            </a:r>
          </a:p>
          <a:p>
            <a:r>
              <a:rPr lang="fr-FR" sz="1600" kern="1200" dirty="0" smtClean="0">
                <a:solidFill>
                  <a:schemeClr val="tx1"/>
                </a:solidFill>
                <a:latin typeface="+mn-lt"/>
                <a:ea typeface="+mn-ea"/>
                <a:cs typeface="+mn-cs"/>
              </a:rPr>
              <a:t> </a:t>
            </a:r>
            <a:endParaRPr lang="fr-FR" sz="16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077CDAD-5EC1-4FA0-89E5-74199397C8D9}"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b="1" noProof="0" dirty="0" smtClean="0"/>
              <a:t>Explication : </a:t>
            </a:r>
            <a:r>
              <a:rPr lang="fr-FR" noProof="0" dirty="0" smtClean="0"/>
              <a:t>Importance du slide concerne</a:t>
            </a:r>
            <a:r>
              <a:rPr lang="fr-FR" baseline="0" noProof="0" dirty="0" smtClean="0"/>
              <a:t> la constitution dynamique d’un poste en fonction des briques de référence. En fait, cela permet de distinguer clairement 3 unités auparavant intimement liées : </a:t>
            </a:r>
          </a:p>
          <a:p>
            <a:r>
              <a:rPr lang="fr-FR" baseline="0" noProof="0" dirty="0" smtClean="0"/>
              <a:t>	- unité d’UTILISATION : liée au périphérique d’usage maintenant entièrement libre pour l’utilisateur</a:t>
            </a:r>
          </a:p>
          <a:p>
            <a:r>
              <a:rPr lang="fr-FR" baseline="0" noProof="0" dirty="0" smtClean="0"/>
              <a:t>	- unité de CONFIGURATION : maintenant centralisée et optimisée avec la puissance du 1</a:t>
            </a:r>
          </a:p>
          <a:p>
            <a:r>
              <a:rPr lang="fr-FR" baseline="0" noProof="0" dirty="0" smtClean="0"/>
              <a:t>	- unité d’EXECUTION : maintenant sous le contrôle de l’administrateur pour le choix des briques à assembler mais aussi pour le choix d’une exécution côté serveur (sécurité, contrôle de la performance mais mode connecté et paiement de la puissance) ou client (pas de paiement de la puissance, performance dépendant du poste et du réseau ainsi que mode déconnecté possible).</a:t>
            </a:r>
            <a:endParaRPr lang="fr-FR" noProof="0" dirty="0" smtClean="0"/>
          </a:p>
          <a:p>
            <a:endParaRPr lang="fr-FR" noProof="0" dirty="0" smtClean="0"/>
          </a:p>
          <a:p>
            <a:r>
              <a:rPr lang="fr-FR" b="1" noProof="0" dirty="0" smtClean="0"/>
              <a:t>Discours :</a:t>
            </a:r>
            <a:r>
              <a:rPr lang="fr-FR" b="0" noProof="0" dirty="0" smtClean="0"/>
              <a:t> Une fois les différents composants</a:t>
            </a:r>
            <a:r>
              <a:rPr lang="fr-FR" b="0" baseline="0" noProof="0" dirty="0" smtClean="0"/>
              <a:t> </a:t>
            </a:r>
            <a:r>
              <a:rPr lang="fr-FR" b="0" baseline="0" noProof="0" dirty="0" err="1" smtClean="0"/>
              <a:t>recentralisées</a:t>
            </a:r>
            <a:r>
              <a:rPr lang="fr-FR" b="0" baseline="0" noProof="0" dirty="0" smtClean="0"/>
              <a:t> et la gestion de ceux-ci optimisés, il est maintenant possible d’utiliser les différentes technologies de virtualisation pour réassembler un poste à la demande. L’assemblage de ce poste à la demande se fait sans contrainte en utilisant les différents modules unitaires souhaités. Mon poste est ainsi optimisé indépendamment du périphérique de connexion en fonction des contraintes de sécurité, de performance, … Nous verrons qu’avec XenDesktop 4, c’est plus de 6 technologies mises en œuvre de façon dynamique pour assembler le meilleur poste pour chaque utilisateur en fonction de son périphérique, sa connexion, son contexte de sécurité… Une seule solution, une seule architecture, un seul référentiel de composants et un seul jeu de licences pour 6 technologies de virtualisation et un maximum de flexibilité. </a:t>
            </a:r>
            <a:endParaRPr lang="fr-FR" b="0" noProof="0" dirty="0" smtClean="0"/>
          </a:p>
          <a:p>
            <a:endParaRPr lang="en-US" dirty="0"/>
          </a:p>
        </p:txBody>
      </p:sp>
      <p:sp>
        <p:nvSpPr>
          <p:cNvPr id="4" name="Slide Number Placeholder 3"/>
          <p:cNvSpPr>
            <a:spLocks noGrp="1"/>
          </p:cNvSpPr>
          <p:nvPr>
            <p:ph type="sldNum" sz="quarter" idx="10"/>
          </p:nvPr>
        </p:nvSpPr>
        <p:spPr/>
        <p:txBody>
          <a:bodyPr/>
          <a:lstStyle/>
          <a:p>
            <a:fld id="{D38E2F76-F435-451C-B79A-7FFD92A2892B}" type="slidenum">
              <a:rPr lang="en-US" smtClean="0"/>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Image 11" descr="Doig_L.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 y="71438"/>
            <a:ext cx="201771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12" descr="Logo APXFY11VAnne2.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2225" y="5397500"/>
            <a:ext cx="2143125"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à coins arrondis 5"/>
          <p:cNvSpPr/>
          <p:nvPr userDrawn="1"/>
        </p:nvSpPr>
        <p:spPr bwMode="auto">
          <a:xfrm>
            <a:off x="1875004" y="357166"/>
            <a:ext cx="2571768" cy="785818"/>
          </a:xfrm>
          <a:prstGeom prst="roundRect">
            <a:avLst/>
          </a:prstGeom>
          <a:ln>
            <a:headEnd type="none" w="med" len="med"/>
            <a:tailEnd type="none" w="med" len="med"/>
          </a:ln>
          <a:effectLst>
            <a:innerShdw blurRad="63500" dist="50800" dir="27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lIns="18000" tIns="10800" rIns="18000" bIns="10800"/>
          <a:lstStyle/>
          <a:p>
            <a:pPr>
              <a:spcBef>
                <a:spcPct val="50000"/>
              </a:spcBef>
              <a:defRPr/>
            </a:pPr>
            <a:endParaRPr lang="fr-FR">
              <a:solidFill>
                <a:schemeClr val="tx1"/>
              </a:solidFill>
            </a:endParaRPr>
          </a:p>
        </p:txBody>
      </p:sp>
      <p:sp>
        <p:nvSpPr>
          <p:cNvPr id="7" name="Rectangle 17"/>
          <p:cNvSpPr/>
          <p:nvPr userDrawn="1"/>
        </p:nvSpPr>
        <p:spPr>
          <a:xfrm>
            <a:off x="1989999" y="363660"/>
            <a:ext cx="2231701" cy="70788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defRPr/>
            </a:pPr>
            <a:r>
              <a:rPr lang="fr-FR"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Services</a:t>
            </a:r>
          </a:p>
        </p:txBody>
      </p:sp>
      <p:sp>
        <p:nvSpPr>
          <p:cNvPr id="8" name="Rectangle à coins arrondis 13"/>
          <p:cNvSpPr/>
          <p:nvPr userDrawn="1"/>
        </p:nvSpPr>
        <p:spPr bwMode="auto">
          <a:xfrm>
            <a:off x="5304027" y="1050029"/>
            <a:ext cx="3689365" cy="785818"/>
          </a:xfrm>
          <a:prstGeom prst="roundRect">
            <a:avLst/>
          </a:prstGeom>
          <a:ln>
            <a:headEnd type="none" w="med" len="med"/>
            <a:tailEnd type="none" w="med" len="med"/>
          </a:ln>
          <a:effectLst>
            <a:innerShdw blurRad="63500" dist="50800" dir="27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lIns="18000" tIns="10800" rIns="18000" bIns="10800"/>
          <a:lstStyle/>
          <a:p>
            <a:pPr>
              <a:spcBef>
                <a:spcPct val="50000"/>
              </a:spcBef>
              <a:defRPr/>
            </a:pPr>
            <a:endParaRPr lang="fr-FR">
              <a:solidFill>
                <a:schemeClr val="tx1"/>
              </a:solidFill>
            </a:endParaRPr>
          </a:p>
        </p:txBody>
      </p:sp>
      <p:sp>
        <p:nvSpPr>
          <p:cNvPr id="9" name="Rectangle 18"/>
          <p:cNvSpPr/>
          <p:nvPr userDrawn="1"/>
        </p:nvSpPr>
        <p:spPr>
          <a:xfrm>
            <a:off x="5534116" y="1056523"/>
            <a:ext cx="3341812" cy="70788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defRPr/>
            </a:pPr>
            <a:r>
              <a:rPr lang="fr-FR" sz="4000" b="1" spc="50" dirty="0">
                <a:ln w="11430"/>
                <a:solidFill>
                  <a:schemeClr val="accent5">
                    <a:lumMod val="75000"/>
                  </a:schemeClr>
                </a:solidFill>
                <a:effectLst>
                  <a:outerShdw blurRad="76200" dist="50800" dir="5400000" algn="tl" rotWithShape="0">
                    <a:srgbClr val="000000">
                      <a:alpha val="65000"/>
                    </a:srgbClr>
                  </a:outerShdw>
                </a:effectLst>
              </a:rPr>
              <a:t>Technologies</a:t>
            </a:r>
          </a:p>
        </p:txBody>
      </p:sp>
      <p:sp>
        <p:nvSpPr>
          <p:cNvPr id="10" name="Rectangle 20"/>
          <p:cNvSpPr/>
          <p:nvPr userDrawn="1"/>
        </p:nvSpPr>
        <p:spPr>
          <a:xfrm rot="20275984">
            <a:off x="4406113" y="547187"/>
            <a:ext cx="941283" cy="1107996"/>
          </a:xfrm>
          <a:prstGeom prst="rect">
            <a:avLst/>
          </a:prstGeom>
          <a:gradFill flip="none" rotWithShape="1">
            <a:gsLst>
              <a:gs pos="29000">
                <a:srgbClr val="2C8CD4"/>
              </a:gs>
              <a:gs pos="76000">
                <a:schemeClr val="accent6"/>
              </a:gs>
            </a:gsLst>
            <a:lin ang="2700000" scaled="1"/>
            <a:tileRect/>
          </a:gradFill>
          <a:effectLst>
            <a:outerShdw blurRad="114300" dir="12660000" sy="23000" kx="1200000" algn="br" rotWithShape="0">
              <a:prstClr val="black">
                <a:alpha val="32000"/>
              </a:prstClr>
            </a:outerShdw>
          </a:effectLst>
        </p:spPr>
        <p:txBody>
          <a:bodyPr tIns="0" rIns="144000" bIns="0">
            <a:spAutoFit/>
          </a:bodyPr>
          <a:lstStyle/>
          <a:p>
            <a:pPr algn="ctr">
              <a:spcBef>
                <a:spcPct val="50000"/>
              </a:spcBef>
              <a:defRPr/>
            </a:pPr>
            <a:r>
              <a:rPr lang="fr-FR" sz="7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Lucida Calligraphy" pitchFamily="66" charset="0"/>
              </a:rPr>
              <a:t>&amp;</a:t>
            </a:r>
          </a:p>
        </p:txBody>
      </p:sp>
      <p:sp>
        <p:nvSpPr>
          <p:cNvPr id="34860" name="Rectangle 44"/>
          <p:cNvSpPr>
            <a:spLocks noGrp="1" noChangeArrowheads="1"/>
          </p:cNvSpPr>
          <p:nvPr>
            <p:ph type="ctrTitle" sz="quarter"/>
          </p:nvPr>
        </p:nvSpPr>
        <p:spPr>
          <a:xfrm>
            <a:off x="2357422" y="2330456"/>
            <a:ext cx="6572264" cy="2098676"/>
          </a:xfrm>
        </p:spPr>
        <p:txBody>
          <a:bodyPr/>
          <a:lstStyle>
            <a:lvl1pPr algn="ctr">
              <a:defRPr sz="2800">
                <a:effectLst/>
              </a:defRPr>
            </a:lvl1pPr>
          </a:lstStyle>
          <a:p>
            <a:r>
              <a:rPr lang="fr-FR" smtClean="0"/>
              <a:t>Cliquez pour modifier le style du titre</a:t>
            </a:r>
            <a:endParaRPr lang="fr-FR" dirty="0"/>
          </a:p>
        </p:txBody>
      </p:sp>
      <p:sp>
        <p:nvSpPr>
          <p:cNvPr id="34861" name="Rectangle 45"/>
          <p:cNvSpPr>
            <a:spLocks noGrp="1" noChangeArrowheads="1"/>
          </p:cNvSpPr>
          <p:nvPr>
            <p:ph type="subTitle" sz="quarter" idx="1"/>
          </p:nvPr>
        </p:nvSpPr>
        <p:spPr>
          <a:xfrm>
            <a:off x="2357422" y="4783859"/>
            <a:ext cx="6572264" cy="409575"/>
          </a:xfrm>
        </p:spPr>
        <p:txBody>
          <a:bodyPr/>
          <a:lstStyle>
            <a:lvl1pPr marL="0" indent="0" algn="ctr">
              <a:buFont typeface="Wingdings" pitchFamily="2" charset="2"/>
              <a:buNone/>
              <a:defRPr sz="1800"/>
            </a:lvl1pPr>
          </a:lstStyle>
          <a:p>
            <a:r>
              <a:rPr lang="fr-FR" smtClean="0"/>
              <a:t>Cliquez pour modifier le style des sous-titres du masque</a:t>
            </a:r>
            <a:endParaRPr lang="fr-FR" dirty="0"/>
          </a:p>
        </p:txBody>
      </p:sp>
    </p:spTree>
    <p:extLst>
      <p:ext uri="{BB962C8B-B14F-4D97-AF65-F5344CB8AC3E}">
        <p14:creationId xmlns:p14="http://schemas.microsoft.com/office/powerpoint/2010/main" val="2006689203"/>
      </p:ext>
    </p:extLst>
  </p:cSld>
  <p:clrMapOvr>
    <a:masterClrMapping/>
  </p:clrMapOvr>
  <p:transition spd="slow">
    <p:zoom/>
  </p:transition>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re seul">
    <p:spTree>
      <p:nvGrpSpPr>
        <p:cNvPr id="1" name=""/>
        <p:cNvGrpSpPr/>
        <p:nvPr/>
      </p:nvGrpSpPr>
      <p:grpSpPr>
        <a:xfrm>
          <a:off x="0" y="0"/>
          <a:ext cx="0" cy="0"/>
          <a:chOff x="0" y="0"/>
          <a:chExt cx="0" cy="0"/>
        </a:xfrm>
      </p:grpSpPr>
      <p:sp>
        <p:nvSpPr>
          <p:cNvPr id="6" name="Title 19"/>
          <p:cNvSpPr>
            <a:spLocks noGrp="1"/>
          </p:cNvSpPr>
          <p:nvPr>
            <p:ph type="title"/>
          </p:nvPr>
        </p:nvSpPr>
        <p:spPr>
          <a:xfrm>
            <a:off x="582511" y="467966"/>
            <a:ext cx="8021943" cy="593487"/>
          </a:xfrm>
        </p:spPr>
        <p:txBody>
          <a:bodyPr>
            <a:noAutofit/>
          </a:bodyPr>
          <a:lstStyle>
            <a:lvl1pPr>
              <a:defRPr>
                <a:solidFill>
                  <a:srgbClr val="00B0F0">
                    <a:alpha val="98824"/>
                  </a:srgbClr>
                </a:solidFill>
              </a:defRPr>
            </a:lvl1pPr>
          </a:lstStyle>
          <a:p>
            <a:r>
              <a:rPr lang="fr-FR" dirty="0" smtClean="0"/>
              <a:t>Modifiez le style du titre</a:t>
            </a:r>
            <a:endParaRPr lang="en-US" dirty="0"/>
          </a:p>
        </p:txBody>
      </p:sp>
      <p:sp>
        <p:nvSpPr>
          <p:cNvPr id="7" name="Content Placeholder 2"/>
          <p:cNvSpPr>
            <a:spLocks noGrp="1"/>
          </p:cNvSpPr>
          <p:nvPr>
            <p:ph sz="quarter" idx="19" hasCustomPrompt="1"/>
          </p:nvPr>
        </p:nvSpPr>
        <p:spPr>
          <a:xfrm>
            <a:off x="576816" y="1124745"/>
            <a:ext cx="8027632" cy="480053"/>
          </a:xfrm>
        </p:spPr>
        <p:txBody>
          <a:bodyPr>
            <a:noAutofit/>
          </a:bodyPr>
          <a:lstStyle>
            <a:lvl1pPr marL="0" indent="0">
              <a:buNone/>
              <a:defRPr sz="2400"/>
            </a:lvl1pPr>
          </a:lstStyle>
          <a:p>
            <a:pPr lvl="0"/>
            <a:r>
              <a:rPr lang="en-US" dirty="0" smtClean="0"/>
              <a:t>[Subtitle]</a:t>
            </a:r>
            <a:endParaRPr lang="en-US" dirty="0"/>
          </a:p>
        </p:txBody>
      </p:sp>
    </p:spTree>
    <p:extLst>
      <p:ext uri="{BB962C8B-B14F-4D97-AF65-F5344CB8AC3E}">
        <p14:creationId xmlns:p14="http://schemas.microsoft.com/office/powerpoint/2010/main" val="199198592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re seul">
    <p:spTree>
      <p:nvGrpSpPr>
        <p:cNvPr id="1" name=""/>
        <p:cNvGrpSpPr/>
        <p:nvPr/>
      </p:nvGrpSpPr>
      <p:grpSpPr>
        <a:xfrm>
          <a:off x="0" y="0"/>
          <a:ext cx="0" cy="0"/>
          <a:chOff x="0" y="0"/>
          <a:chExt cx="0" cy="0"/>
        </a:xfrm>
      </p:grpSpPr>
      <p:sp>
        <p:nvSpPr>
          <p:cNvPr id="6" name="Title 19"/>
          <p:cNvSpPr>
            <a:spLocks noGrp="1"/>
          </p:cNvSpPr>
          <p:nvPr>
            <p:ph type="title"/>
          </p:nvPr>
        </p:nvSpPr>
        <p:spPr>
          <a:xfrm>
            <a:off x="582511" y="467966"/>
            <a:ext cx="8021943" cy="593487"/>
          </a:xfrm>
        </p:spPr>
        <p:txBody>
          <a:bodyPr>
            <a:noAutofit/>
          </a:bodyPr>
          <a:lstStyle>
            <a:lvl1pPr>
              <a:defRPr>
                <a:solidFill>
                  <a:srgbClr val="00B0F0">
                    <a:alpha val="98824"/>
                  </a:srgbClr>
                </a:solidFill>
              </a:defRPr>
            </a:lvl1pPr>
          </a:lstStyle>
          <a:p>
            <a:r>
              <a:rPr lang="fr-FR" dirty="0" smtClean="0"/>
              <a:t>Modifiez le style du titre</a:t>
            </a:r>
            <a:endParaRPr lang="en-US" dirty="0"/>
          </a:p>
        </p:txBody>
      </p:sp>
      <p:sp>
        <p:nvSpPr>
          <p:cNvPr id="7" name="Content Placeholder 2"/>
          <p:cNvSpPr>
            <a:spLocks noGrp="1"/>
          </p:cNvSpPr>
          <p:nvPr>
            <p:ph sz="quarter" idx="19" hasCustomPrompt="1"/>
          </p:nvPr>
        </p:nvSpPr>
        <p:spPr>
          <a:xfrm>
            <a:off x="576816" y="1124745"/>
            <a:ext cx="8027632" cy="480053"/>
          </a:xfrm>
        </p:spPr>
        <p:txBody>
          <a:bodyPr>
            <a:noAutofit/>
          </a:bodyPr>
          <a:lstStyle>
            <a:lvl1pPr marL="0" indent="0">
              <a:buNone/>
              <a:defRPr sz="2400"/>
            </a:lvl1pPr>
          </a:lstStyle>
          <a:p>
            <a:pPr lvl="0"/>
            <a:r>
              <a:rPr lang="en-US" dirty="0" smtClean="0"/>
              <a:t>[Subtitle]</a:t>
            </a:r>
            <a:endParaRPr lang="en-US" dirty="0"/>
          </a:p>
        </p:txBody>
      </p:sp>
    </p:spTree>
    <p:extLst>
      <p:ext uri="{BB962C8B-B14F-4D97-AF65-F5344CB8AC3E}">
        <p14:creationId xmlns:p14="http://schemas.microsoft.com/office/powerpoint/2010/main" val="199198592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re seul">
    <p:spTree>
      <p:nvGrpSpPr>
        <p:cNvPr id="1" name=""/>
        <p:cNvGrpSpPr/>
        <p:nvPr/>
      </p:nvGrpSpPr>
      <p:grpSpPr>
        <a:xfrm>
          <a:off x="0" y="0"/>
          <a:ext cx="0" cy="0"/>
          <a:chOff x="0" y="0"/>
          <a:chExt cx="0" cy="0"/>
        </a:xfrm>
      </p:grpSpPr>
      <p:sp>
        <p:nvSpPr>
          <p:cNvPr id="6" name="Title 19"/>
          <p:cNvSpPr>
            <a:spLocks noGrp="1"/>
          </p:cNvSpPr>
          <p:nvPr>
            <p:ph type="title"/>
          </p:nvPr>
        </p:nvSpPr>
        <p:spPr>
          <a:xfrm>
            <a:off x="582511" y="467966"/>
            <a:ext cx="8021943" cy="593487"/>
          </a:xfrm>
        </p:spPr>
        <p:txBody>
          <a:bodyPr>
            <a:noAutofit/>
          </a:bodyPr>
          <a:lstStyle>
            <a:lvl1pPr>
              <a:defRPr>
                <a:solidFill>
                  <a:srgbClr val="00B0F0">
                    <a:alpha val="98824"/>
                  </a:srgbClr>
                </a:solidFill>
              </a:defRPr>
            </a:lvl1pPr>
          </a:lstStyle>
          <a:p>
            <a:r>
              <a:rPr lang="fr-FR" dirty="0" smtClean="0"/>
              <a:t>Modifiez le style du titre</a:t>
            </a:r>
            <a:endParaRPr lang="en-US" dirty="0"/>
          </a:p>
        </p:txBody>
      </p:sp>
      <p:sp>
        <p:nvSpPr>
          <p:cNvPr id="7" name="Content Placeholder 2"/>
          <p:cNvSpPr>
            <a:spLocks noGrp="1"/>
          </p:cNvSpPr>
          <p:nvPr>
            <p:ph sz="quarter" idx="19" hasCustomPrompt="1"/>
          </p:nvPr>
        </p:nvSpPr>
        <p:spPr>
          <a:xfrm>
            <a:off x="576816" y="1124745"/>
            <a:ext cx="8027632" cy="480053"/>
          </a:xfrm>
        </p:spPr>
        <p:txBody>
          <a:bodyPr>
            <a:noAutofit/>
          </a:bodyPr>
          <a:lstStyle>
            <a:lvl1pPr marL="0" indent="0">
              <a:buNone/>
              <a:defRPr sz="2400"/>
            </a:lvl1pPr>
          </a:lstStyle>
          <a:p>
            <a:pPr lvl="0"/>
            <a:r>
              <a:rPr lang="en-US" dirty="0" smtClean="0"/>
              <a:t>[Subtitle]</a:t>
            </a:r>
            <a:endParaRPr lang="en-US" dirty="0"/>
          </a:p>
        </p:txBody>
      </p:sp>
    </p:spTree>
    <p:extLst>
      <p:ext uri="{BB962C8B-B14F-4D97-AF65-F5344CB8AC3E}">
        <p14:creationId xmlns:p14="http://schemas.microsoft.com/office/powerpoint/2010/main" val="199198592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457120" indent="-457120" algn="l" defTabSz="1218987" rtl="0" eaLnBrk="1" latinLnBrk="0" hangingPunct="1">
              <a:spcBef>
                <a:spcPct val="20000"/>
              </a:spcBef>
              <a:spcAft>
                <a:spcPts val="2400"/>
              </a:spcAft>
              <a:buFont typeface="Arial" pitchFamily="34" charset="0"/>
              <a:buChar char="•"/>
              <a:defRPr lang="en-US" sz="3700" kern="1200" dirty="0" smtClean="0">
                <a:solidFill>
                  <a:schemeClr val="tx1"/>
                </a:solidFill>
                <a:latin typeface="+mj-lt"/>
                <a:ea typeface="+mn-ea"/>
                <a:cs typeface="+mn-cs"/>
              </a:defRPr>
            </a:lvl1pPr>
            <a:lvl2pPr marL="457120" indent="-457120" algn="l" defTabSz="1218987" rtl="0" eaLnBrk="1" latinLnBrk="0" hangingPunct="1">
              <a:spcBef>
                <a:spcPct val="20000"/>
              </a:spcBef>
              <a:spcAft>
                <a:spcPts val="2400"/>
              </a:spcAft>
              <a:buFont typeface="Arial" pitchFamily="34" charset="0"/>
              <a:buChar char="•"/>
              <a:defRPr lang="en-US" sz="3700" kern="1200" dirty="0" smtClean="0">
                <a:solidFill>
                  <a:schemeClr val="tx1"/>
                </a:solidFill>
                <a:latin typeface="+mj-lt"/>
                <a:ea typeface="+mn-ea"/>
                <a:cs typeface="+mn-cs"/>
              </a:defRPr>
            </a:lvl2pPr>
            <a:lvl3pPr marL="457120" indent="-457120" algn="l" defTabSz="1218987" rtl="0" eaLnBrk="1" latinLnBrk="0" hangingPunct="1">
              <a:spcBef>
                <a:spcPct val="20000"/>
              </a:spcBef>
              <a:spcAft>
                <a:spcPts val="2400"/>
              </a:spcAft>
              <a:buFont typeface="Arial" pitchFamily="34" charset="0"/>
              <a:buChar char="•"/>
              <a:defRPr lang="en-US" sz="3700" kern="1200" dirty="0" smtClean="0">
                <a:solidFill>
                  <a:schemeClr val="tx1"/>
                </a:solidFill>
                <a:latin typeface="+mj-lt"/>
                <a:ea typeface="+mn-ea"/>
                <a:cs typeface="+mn-cs"/>
              </a:defRPr>
            </a:lvl3pPr>
            <a:lvl4pPr marL="457120" indent="-457120" algn="l" defTabSz="1218987" rtl="0" eaLnBrk="1" latinLnBrk="0" hangingPunct="1">
              <a:spcBef>
                <a:spcPct val="20000"/>
              </a:spcBef>
              <a:spcAft>
                <a:spcPts val="2400"/>
              </a:spcAft>
              <a:buFont typeface="Arial" pitchFamily="34" charset="0"/>
              <a:buChar char="•"/>
              <a:defRPr lang="en-US" sz="3700" kern="1200" dirty="0" smtClean="0">
                <a:solidFill>
                  <a:schemeClr val="tx1"/>
                </a:solidFill>
                <a:latin typeface="+mj-lt"/>
                <a:ea typeface="+mn-ea"/>
                <a:cs typeface="+mn-cs"/>
              </a:defRPr>
            </a:lvl4pPr>
            <a:lvl5pPr marL="457120" indent="-457120" algn="l" defTabSz="1218987" rtl="0" eaLnBrk="1" latinLnBrk="0" hangingPunct="1">
              <a:spcBef>
                <a:spcPct val="20000"/>
              </a:spcBef>
              <a:spcAft>
                <a:spcPts val="2400"/>
              </a:spcAft>
              <a:buFont typeface="Arial" pitchFamily="34" charset="0"/>
              <a:buChar char="•"/>
              <a:defRPr lang="en-GB" sz="3700" kern="1200" dirty="0">
                <a:solidFill>
                  <a:schemeClr val="tx1"/>
                </a:solidFill>
                <a:latin typeface="+mj-lt"/>
                <a:ea typeface="+mn-ea"/>
                <a:cs typeface="+mn-cs"/>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dirty="0"/>
          </a:p>
        </p:txBody>
      </p:sp>
      <p:sp>
        <p:nvSpPr>
          <p:cNvPr id="9" name="Title 19"/>
          <p:cNvSpPr>
            <a:spLocks noGrp="1"/>
          </p:cNvSpPr>
          <p:nvPr>
            <p:ph type="title"/>
          </p:nvPr>
        </p:nvSpPr>
        <p:spPr>
          <a:xfrm>
            <a:off x="582511" y="467966"/>
            <a:ext cx="8021943" cy="593487"/>
          </a:xfrm>
        </p:spPr>
        <p:txBody>
          <a:bodyPr>
            <a:noAutofit/>
          </a:bodyPr>
          <a:lstStyle>
            <a:lvl1pPr>
              <a:defRPr>
                <a:solidFill>
                  <a:srgbClr val="00B0F0">
                    <a:alpha val="98824"/>
                  </a:srgbClr>
                </a:solidFill>
              </a:defRPr>
            </a:lvl1pPr>
          </a:lstStyle>
          <a:p>
            <a:r>
              <a:rPr lang="fr-FR" dirty="0" smtClean="0"/>
              <a:t>Modifiez le style du titre</a:t>
            </a:r>
            <a:endParaRPr lang="en-US" dirty="0"/>
          </a:p>
        </p:txBody>
      </p:sp>
      <p:sp>
        <p:nvSpPr>
          <p:cNvPr id="10" name="Content Placeholder 2"/>
          <p:cNvSpPr>
            <a:spLocks noGrp="1"/>
          </p:cNvSpPr>
          <p:nvPr>
            <p:ph sz="quarter" idx="19" hasCustomPrompt="1"/>
          </p:nvPr>
        </p:nvSpPr>
        <p:spPr>
          <a:xfrm>
            <a:off x="576816" y="980729"/>
            <a:ext cx="8027632" cy="263149"/>
          </a:xfrm>
        </p:spPr>
        <p:txBody>
          <a:bodyPr/>
          <a:lstStyle>
            <a:lvl1pPr marL="0" indent="0">
              <a:buNone/>
              <a:defRPr sz="1900"/>
            </a:lvl1pPr>
          </a:lstStyle>
          <a:p>
            <a:pPr lvl="0"/>
            <a:r>
              <a:rPr lang="en-US" dirty="0" smtClean="0"/>
              <a:t>[Subtitle]</a:t>
            </a:r>
            <a:endParaRPr lang="en-US" dirty="0"/>
          </a:p>
        </p:txBody>
      </p:sp>
    </p:spTree>
    <p:extLst>
      <p:ext uri="{BB962C8B-B14F-4D97-AF65-F5344CB8AC3E}">
        <p14:creationId xmlns:p14="http://schemas.microsoft.com/office/powerpoint/2010/main" val="267637993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par>
                                <p:cTn id="14" presetID="10" presetClass="entr" presetSubtype="0" fill="hold" grpId="0" nodeType="withEffect">
                                  <p:stCondLst>
                                    <p:cond delay="40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10" presetClass="entr" presetSubtype="0" fill="hold" nodeType="withEffect">
                  <p:stCondLst>
                    <p:cond delay="4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457120" indent="-457120" algn="l" defTabSz="1218987" rtl="0" eaLnBrk="1" latinLnBrk="0" hangingPunct="1">
              <a:spcBef>
                <a:spcPct val="20000"/>
              </a:spcBef>
              <a:spcAft>
                <a:spcPts val="2400"/>
              </a:spcAft>
              <a:buFont typeface="Arial" pitchFamily="34" charset="0"/>
              <a:buChar char="•"/>
              <a:defRPr lang="en-US" sz="3700" kern="1200" dirty="0" smtClean="0">
                <a:solidFill>
                  <a:schemeClr val="tx1"/>
                </a:solidFill>
                <a:latin typeface="+mj-lt"/>
                <a:ea typeface="+mn-ea"/>
                <a:cs typeface="+mn-cs"/>
              </a:defRPr>
            </a:lvl1pPr>
            <a:lvl2pPr marL="457120" indent="-457120" algn="l" defTabSz="1218987" rtl="0" eaLnBrk="1" latinLnBrk="0" hangingPunct="1">
              <a:spcBef>
                <a:spcPct val="20000"/>
              </a:spcBef>
              <a:spcAft>
                <a:spcPts val="2400"/>
              </a:spcAft>
              <a:buFont typeface="Arial" pitchFamily="34" charset="0"/>
              <a:buChar char="•"/>
              <a:defRPr lang="en-US" sz="3700" kern="1200" dirty="0" smtClean="0">
                <a:solidFill>
                  <a:schemeClr val="tx1"/>
                </a:solidFill>
                <a:latin typeface="+mj-lt"/>
                <a:ea typeface="+mn-ea"/>
                <a:cs typeface="+mn-cs"/>
              </a:defRPr>
            </a:lvl2pPr>
            <a:lvl3pPr marL="457120" indent="-457120" algn="l" defTabSz="1218987" rtl="0" eaLnBrk="1" latinLnBrk="0" hangingPunct="1">
              <a:spcBef>
                <a:spcPct val="20000"/>
              </a:spcBef>
              <a:spcAft>
                <a:spcPts val="2400"/>
              </a:spcAft>
              <a:buFont typeface="Arial" pitchFamily="34" charset="0"/>
              <a:buChar char="•"/>
              <a:defRPr lang="en-US" sz="3700" kern="1200" dirty="0" smtClean="0">
                <a:solidFill>
                  <a:schemeClr val="tx1"/>
                </a:solidFill>
                <a:latin typeface="+mj-lt"/>
                <a:ea typeface="+mn-ea"/>
                <a:cs typeface="+mn-cs"/>
              </a:defRPr>
            </a:lvl3pPr>
            <a:lvl4pPr marL="457120" indent="-457120" algn="l" defTabSz="1218987" rtl="0" eaLnBrk="1" latinLnBrk="0" hangingPunct="1">
              <a:spcBef>
                <a:spcPct val="20000"/>
              </a:spcBef>
              <a:spcAft>
                <a:spcPts val="2400"/>
              </a:spcAft>
              <a:buFont typeface="Arial" pitchFamily="34" charset="0"/>
              <a:buChar char="•"/>
              <a:defRPr lang="en-US" sz="3700" kern="1200" dirty="0" smtClean="0">
                <a:solidFill>
                  <a:schemeClr val="tx1"/>
                </a:solidFill>
                <a:latin typeface="+mj-lt"/>
                <a:ea typeface="+mn-ea"/>
                <a:cs typeface="+mn-cs"/>
              </a:defRPr>
            </a:lvl4pPr>
            <a:lvl5pPr marL="457120" indent="-457120" algn="l" defTabSz="1218987" rtl="0" eaLnBrk="1" latinLnBrk="0" hangingPunct="1">
              <a:spcBef>
                <a:spcPct val="20000"/>
              </a:spcBef>
              <a:spcAft>
                <a:spcPts val="2400"/>
              </a:spcAft>
              <a:buFont typeface="Arial" pitchFamily="34" charset="0"/>
              <a:buChar char="•"/>
              <a:defRPr lang="en-GB" sz="3700" kern="1200" dirty="0">
                <a:solidFill>
                  <a:schemeClr val="tx1"/>
                </a:solidFill>
                <a:latin typeface="+mj-lt"/>
                <a:ea typeface="+mn-ea"/>
                <a:cs typeface="+mn-cs"/>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dirty="0"/>
          </a:p>
        </p:txBody>
      </p:sp>
      <p:sp>
        <p:nvSpPr>
          <p:cNvPr id="9" name="Title 19"/>
          <p:cNvSpPr>
            <a:spLocks noGrp="1"/>
          </p:cNvSpPr>
          <p:nvPr>
            <p:ph type="title"/>
          </p:nvPr>
        </p:nvSpPr>
        <p:spPr>
          <a:xfrm>
            <a:off x="582511" y="467966"/>
            <a:ext cx="8021943" cy="593487"/>
          </a:xfrm>
        </p:spPr>
        <p:txBody>
          <a:bodyPr>
            <a:noAutofit/>
          </a:bodyPr>
          <a:lstStyle>
            <a:lvl1pPr>
              <a:defRPr>
                <a:solidFill>
                  <a:srgbClr val="00B0F0">
                    <a:alpha val="98824"/>
                  </a:srgbClr>
                </a:solidFill>
              </a:defRPr>
            </a:lvl1pPr>
          </a:lstStyle>
          <a:p>
            <a:r>
              <a:rPr lang="fr-FR" dirty="0" smtClean="0"/>
              <a:t>Modifiez le style du titre</a:t>
            </a:r>
            <a:endParaRPr lang="en-US" dirty="0"/>
          </a:p>
        </p:txBody>
      </p:sp>
      <p:sp>
        <p:nvSpPr>
          <p:cNvPr id="10" name="Content Placeholder 2"/>
          <p:cNvSpPr>
            <a:spLocks noGrp="1"/>
          </p:cNvSpPr>
          <p:nvPr>
            <p:ph sz="quarter" idx="19" hasCustomPrompt="1"/>
          </p:nvPr>
        </p:nvSpPr>
        <p:spPr>
          <a:xfrm>
            <a:off x="576816" y="980729"/>
            <a:ext cx="8027632" cy="263149"/>
          </a:xfrm>
        </p:spPr>
        <p:txBody>
          <a:bodyPr/>
          <a:lstStyle>
            <a:lvl1pPr marL="0" indent="0">
              <a:buNone/>
              <a:defRPr sz="1900"/>
            </a:lvl1pPr>
          </a:lstStyle>
          <a:p>
            <a:pPr lvl="0"/>
            <a:r>
              <a:rPr lang="en-US" dirty="0" smtClean="0"/>
              <a:t>[Subtitle]</a:t>
            </a:r>
            <a:endParaRPr lang="en-US" dirty="0"/>
          </a:p>
        </p:txBody>
      </p:sp>
    </p:spTree>
    <p:extLst>
      <p:ext uri="{BB962C8B-B14F-4D97-AF65-F5344CB8AC3E}">
        <p14:creationId xmlns:p14="http://schemas.microsoft.com/office/powerpoint/2010/main" val="267637993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par>
                                <p:cTn id="14" presetID="10" presetClass="entr" presetSubtype="0" fill="hold" grpId="0" nodeType="withEffect">
                                  <p:stCondLst>
                                    <p:cond delay="40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10" presetClass="entr" presetSubtype="0" fill="hold" nodeType="withEffect">
                  <p:stCondLst>
                    <p:cond delay="4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Color 2 Layout">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3042420"/>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62456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ulle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05557" y="1573927"/>
            <a:ext cx="8552510" cy="4654296"/>
          </a:xfrm>
          <a:prstGeom prst="rect">
            <a:avLst/>
          </a:prstGeom>
        </p:spPr>
        <p:txBody>
          <a:bodyPr>
            <a:noAutofit/>
          </a:bodyPr>
          <a:lstStyle>
            <a:lvl1pPr marL="228600" indent="-228600">
              <a:spcBef>
                <a:spcPts val="1600"/>
              </a:spcBef>
              <a:spcAft>
                <a:spcPts val="0"/>
              </a:spcAft>
              <a:buClr>
                <a:srgbClr val="626262"/>
              </a:buClr>
              <a:buSzPct val="100000"/>
              <a:buFont typeface="Arial" pitchFamily="34" charset="0"/>
              <a:buChar char="•"/>
              <a:defRPr sz="3200" b="0" baseline="0">
                <a:solidFill>
                  <a:srgbClr val="626262"/>
                </a:solidFill>
                <a:latin typeface="Arial" pitchFamily="34" charset="0"/>
              </a:defRPr>
            </a:lvl1pPr>
            <a:lvl2pPr marL="398463" indent="-171450">
              <a:spcBef>
                <a:spcPts val="200"/>
              </a:spcBef>
              <a:buClr>
                <a:srgbClr val="626262"/>
              </a:buClr>
              <a:buSzPct val="100000"/>
              <a:buFont typeface="Arial" pitchFamily="34" charset="0"/>
              <a:buChar char="•"/>
              <a:defRPr sz="2400" b="0" baseline="0">
                <a:solidFill>
                  <a:srgbClr val="626262"/>
                </a:solidFill>
                <a:latin typeface="Arial" pitchFamily="34" charset="0"/>
              </a:defRPr>
            </a:lvl2pPr>
            <a:lvl3pPr marL="569913" indent="-171450">
              <a:buClr>
                <a:schemeClr val="bg1">
                  <a:lumMod val="50000"/>
                </a:schemeClr>
              </a:buClr>
              <a:buSzPct val="115000"/>
              <a:buFont typeface="Arial" pitchFamily="34" charset="0"/>
              <a:buChar char="•"/>
              <a:tabLst>
                <a:tab pos="914400" algn="l"/>
              </a:tabLst>
              <a:defRPr sz="2000" b="0">
                <a:solidFill>
                  <a:srgbClr val="4D4F53"/>
                </a:solidFill>
                <a:latin typeface="Calibri" pitchFamily="34" charset="0"/>
              </a:defRPr>
            </a:lvl3pPr>
            <a:lvl4pPr marL="742950" indent="-173038">
              <a:buClr>
                <a:schemeClr val="bg1">
                  <a:lumMod val="50000"/>
                </a:schemeClr>
              </a:buClr>
              <a:buSzPct val="115000"/>
              <a:buFont typeface="Arial" pitchFamily="34" charset="0"/>
              <a:buChar char="•"/>
              <a:defRPr sz="1600" b="0">
                <a:solidFill>
                  <a:srgbClr val="4D4F53"/>
                </a:solidFill>
                <a:latin typeface="Calibri" pitchFamily="34" charset="0"/>
              </a:defRPr>
            </a:lvl4pPr>
            <a:lvl5pPr marL="914400" indent="-171450">
              <a:buClr>
                <a:schemeClr val="bg1">
                  <a:lumMod val="50000"/>
                </a:schemeClr>
              </a:buClr>
              <a:buSzPct val="115000"/>
              <a:buFont typeface="Arial" pitchFamily="34" charset="0"/>
              <a:buChar char="•"/>
              <a:defRPr sz="1600" b="0">
                <a:solidFill>
                  <a:srgbClr val="4D4F53"/>
                </a:solidFill>
                <a:latin typeface="Calibri" pitchFamily="34" charset="0"/>
              </a:defRPr>
            </a:lvl5pPr>
          </a:lstStyle>
          <a:p>
            <a:pPr lvl="0"/>
            <a:r>
              <a:rPr lang="en-US" dirty="0" smtClean="0"/>
              <a:t>Click to edit master style</a:t>
            </a:r>
          </a:p>
          <a:p>
            <a:pPr lvl="1"/>
            <a:r>
              <a:rPr lang="en-US" dirty="0" smtClean="0"/>
              <a:t>Click to edit master style</a:t>
            </a:r>
          </a:p>
          <a:p>
            <a:pPr lvl="0"/>
            <a:r>
              <a:rPr lang="en-US" dirty="0" smtClean="0"/>
              <a:t>Click to edit master style</a:t>
            </a:r>
          </a:p>
          <a:p>
            <a:pPr lvl="1"/>
            <a:r>
              <a:rPr lang="en-US" dirty="0" smtClean="0"/>
              <a:t>Click to edit master style</a:t>
            </a:r>
          </a:p>
          <a:p>
            <a:pPr lvl="1"/>
            <a:endParaRPr lang="en-US" dirty="0" smtClean="0"/>
          </a:p>
        </p:txBody>
      </p:sp>
      <p:sp>
        <p:nvSpPr>
          <p:cNvPr id="8" name="Footer Placeholder 6"/>
          <p:cNvSpPr>
            <a:spLocks noGrp="1"/>
          </p:cNvSpPr>
          <p:nvPr>
            <p:ph type="ftr" sz="quarter" idx="3"/>
          </p:nvPr>
        </p:nvSpPr>
        <p:spPr>
          <a:xfrm>
            <a:off x="3130755" y="6356351"/>
            <a:ext cx="2902781" cy="365125"/>
          </a:xfrm>
          <a:prstGeom prst="rect">
            <a:avLst/>
          </a:prstGeom>
        </p:spPr>
        <p:txBody>
          <a:bodyPr vert="horz" lIns="91440" tIns="45720" rIns="91440" bIns="45720" rtlCol="0" anchor="ctr"/>
          <a:lstStyle>
            <a:lvl1pPr algn="ctr">
              <a:defRPr sz="1000">
                <a:solidFill>
                  <a:schemeClr val="tx1">
                    <a:tint val="75000"/>
                  </a:schemeClr>
                </a:solidFill>
                <a:latin typeface="Arial" pitchFamily="34" charset="0"/>
              </a:defRPr>
            </a:lvl1pPr>
          </a:lstStyle>
          <a:p>
            <a:r>
              <a:rPr lang="en-US" dirty="0" smtClean="0"/>
              <a:t>Citrix Confidential - Do Not Distribute</a:t>
            </a:r>
            <a:endParaRPr lang="en-US" dirty="0"/>
          </a:p>
        </p:txBody>
      </p:sp>
      <p:sp>
        <p:nvSpPr>
          <p:cNvPr id="9" name="Title 1"/>
          <p:cNvSpPr>
            <a:spLocks noGrp="1"/>
          </p:cNvSpPr>
          <p:nvPr>
            <p:ph type="title"/>
          </p:nvPr>
        </p:nvSpPr>
        <p:spPr>
          <a:xfrm>
            <a:off x="288750" y="618909"/>
            <a:ext cx="8552510" cy="506413"/>
          </a:xfrm>
        </p:spPr>
        <p:txBody>
          <a:bodyPr>
            <a:noAutofit/>
          </a:bodyPr>
          <a:lstStyle>
            <a:lvl1pPr>
              <a:defRPr sz="3600" b="0">
                <a:solidFill>
                  <a:schemeClr val="tx1"/>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21663281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ank Color Layout 4">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21597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313" y="1341438"/>
            <a:ext cx="8643937" cy="5183906"/>
          </a:xfrm>
        </p:spPr>
        <p:txBody>
          <a:bodyPr>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Titre 3"/>
          <p:cNvSpPr>
            <a:spLocks noGrp="1"/>
          </p:cNvSpPr>
          <p:nvPr>
            <p:ph type="title"/>
          </p:nvPr>
        </p:nvSpPr>
        <p:spPr>
          <a:xfrm>
            <a:off x="214313" y="0"/>
            <a:ext cx="7238007" cy="928688"/>
          </a:xfrm>
        </p:spPr>
        <p:txBody>
          <a:bodyPr>
            <a:normAutofit/>
          </a:bodyPr>
          <a:lstStyle/>
          <a:p>
            <a:r>
              <a:rPr lang="fr-FR" smtClean="0"/>
              <a:t>Modifiez le style du titre</a:t>
            </a:r>
            <a:endParaRPr lang="fr-FR"/>
          </a:p>
        </p:txBody>
      </p:sp>
    </p:spTree>
    <p:extLst>
      <p:ext uri="{BB962C8B-B14F-4D97-AF65-F5344CB8AC3E}">
        <p14:creationId xmlns:p14="http://schemas.microsoft.com/office/powerpoint/2010/main" val="2433374479"/>
      </p:ext>
    </p:extLst>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14348" y="3995751"/>
            <a:ext cx="7772400" cy="1362075"/>
          </a:xfrm>
        </p:spPr>
        <p:txBody>
          <a:bodyPr anchor="t"/>
          <a:lstStyle>
            <a:lvl1pPr algn="l">
              <a:defRPr sz="2800" b="1" cap="none" baseline="0">
                <a:solidFill>
                  <a:schemeClr val="accent1">
                    <a:lumMod val="25000"/>
                  </a:schemeClr>
                </a:solidFill>
                <a:effectLst/>
              </a:defRPr>
            </a:lvl1pPr>
          </a:lstStyle>
          <a:p>
            <a:r>
              <a:rPr lang="fr-FR" smtClean="0"/>
              <a:t>Cliquez pour modifier le style du titre</a:t>
            </a:r>
            <a:endParaRPr lang="fr-FR" dirty="0"/>
          </a:p>
        </p:txBody>
      </p:sp>
    </p:spTree>
    <p:extLst>
      <p:ext uri="{BB962C8B-B14F-4D97-AF65-F5344CB8AC3E}">
        <p14:creationId xmlns:p14="http://schemas.microsoft.com/office/powerpoint/2010/main" val="98332289"/>
      </p:ext>
    </p:extLst>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214283" y="1341438"/>
            <a:ext cx="4000528" cy="4751387"/>
          </a:xfrm>
        </p:spPr>
        <p:txBody>
          <a:bodyPr/>
          <a:lstStyle>
            <a:lvl1pPr>
              <a:defRPr sz="1800"/>
            </a:lvl1pPr>
            <a:lvl2pPr marL="452438" indent="-184150">
              <a:defRPr sz="1600"/>
            </a:lvl2pPr>
            <a:lvl3pPr marL="622300" indent="-177800">
              <a:defRPr sz="1400"/>
            </a:lvl3pPr>
            <a:lvl4pPr marL="806450" indent="-177800">
              <a:defRPr sz="1200"/>
            </a:lvl4pPr>
            <a:lvl5pPr marL="992188" indent="-179388">
              <a:defRPr sz="12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p:cNvSpPr>
            <a:spLocks noGrp="1"/>
          </p:cNvSpPr>
          <p:nvPr>
            <p:ph sz="half" idx="2"/>
          </p:nvPr>
        </p:nvSpPr>
        <p:spPr>
          <a:xfrm>
            <a:off x="4429124" y="1341438"/>
            <a:ext cx="4000529" cy="4751387"/>
          </a:xfrm>
        </p:spPr>
        <p:txBody>
          <a:bodyPr/>
          <a:lstStyle>
            <a:lvl1pPr>
              <a:defRPr sz="1800"/>
            </a:lvl1pPr>
            <a:lvl2pPr marL="452438" indent="-184150">
              <a:defRPr sz="1600"/>
            </a:lvl2pPr>
            <a:lvl3pPr marL="622300" indent="-177800">
              <a:defRPr sz="1400"/>
            </a:lvl3pPr>
            <a:lvl4pPr marL="806450" indent="-177800">
              <a:defRPr sz="1200"/>
            </a:lvl4pPr>
            <a:lvl5pPr marL="992188" indent="-179388">
              <a:defRPr sz="12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1916484262"/>
      </p:ext>
    </p:extLst>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214282" y="-24"/>
            <a:ext cx="8929750" cy="857256"/>
          </a:xfrm>
        </p:spPr>
        <p:txBody>
          <a:bodyPr/>
          <a:lstStyle>
            <a:lvl1pPr>
              <a:defRPr/>
            </a:lvl1pPr>
          </a:lstStyle>
          <a:p>
            <a:r>
              <a:rPr lang="fr-FR" smtClean="0"/>
              <a:t>Cliquez pour modifier le style du titre</a:t>
            </a:r>
            <a:endParaRPr lang="fr-FR" dirty="0"/>
          </a:p>
        </p:txBody>
      </p:sp>
      <p:sp>
        <p:nvSpPr>
          <p:cNvPr id="3" name="Espace réservé du texte 2"/>
          <p:cNvSpPr>
            <a:spLocks noGrp="1"/>
          </p:cNvSpPr>
          <p:nvPr>
            <p:ph type="body" idx="1"/>
          </p:nvPr>
        </p:nvSpPr>
        <p:spPr>
          <a:xfrm>
            <a:off x="214282" y="1217602"/>
            <a:ext cx="4071864" cy="639762"/>
          </a:xfrm>
        </p:spPr>
        <p:txBody>
          <a:bodyPr anchor="ctr"/>
          <a:lstStyle>
            <a:lvl1pPr marL="0" indent="0">
              <a:buNone/>
              <a:defRPr sz="1800" b="1" cap="small" baseline="0">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214282" y="1874845"/>
            <a:ext cx="4071864" cy="4125923"/>
          </a:xfrm>
        </p:spPr>
        <p:txBody>
          <a:bodyPr/>
          <a:lstStyle>
            <a:lvl1pPr>
              <a:defRPr sz="1600"/>
            </a:lvl1pPr>
            <a:lvl2pPr marL="452438" indent="-184150">
              <a:defRPr sz="1400"/>
            </a:lvl2pPr>
            <a:lvl3pPr marL="622300" indent="-177800">
              <a:defRPr sz="1200"/>
            </a:lvl3pPr>
            <a:lvl4pPr marL="806450" indent="-177800">
              <a:defRPr sz="1100"/>
            </a:lvl4pPr>
            <a:lvl5pPr marL="992188" indent="-179388">
              <a:defRPr sz="11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u texte 4"/>
          <p:cNvSpPr>
            <a:spLocks noGrp="1"/>
          </p:cNvSpPr>
          <p:nvPr>
            <p:ph type="body" sz="quarter" idx="3"/>
          </p:nvPr>
        </p:nvSpPr>
        <p:spPr>
          <a:xfrm>
            <a:off x="4427627" y="1217602"/>
            <a:ext cx="4073463" cy="639762"/>
          </a:xfrm>
        </p:spPr>
        <p:txBody>
          <a:bodyPr anchor="ctr"/>
          <a:lstStyle>
            <a:lvl1pPr marL="0" indent="0">
              <a:buNone/>
              <a:defRPr sz="1800" b="1" cap="small" baseline="0">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427627" y="1874845"/>
            <a:ext cx="4073463" cy="4125923"/>
          </a:xfrm>
        </p:spPr>
        <p:txBody>
          <a:bodyPr/>
          <a:lstStyle>
            <a:lvl1pPr>
              <a:defRPr sz="1600"/>
            </a:lvl1pPr>
            <a:lvl2pPr marL="452438" indent="-184150">
              <a:tabLst/>
              <a:defRPr sz="1400"/>
            </a:lvl2pPr>
            <a:lvl3pPr marL="622300" indent="-177800">
              <a:defRPr sz="1200"/>
            </a:lvl3pPr>
            <a:lvl4pPr marL="806450" indent="-177800">
              <a:tabLst/>
              <a:defRPr sz="1100"/>
            </a:lvl4pPr>
            <a:lvl5pPr marL="992188" indent="-179388">
              <a:defRPr sz="11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711661190"/>
      </p:ext>
    </p:extLst>
  </p:cSld>
  <p:clrMapOvr>
    <a:masterClrMapping/>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extLst>
      <p:ext uri="{BB962C8B-B14F-4D97-AF65-F5344CB8AC3E}">
        <p14:creationId xmlns:p14="http://schemas.microsoft.com/office/powerpoint/2010/main" val="1768302136"/>
      </p:ext>
    </p:extLst>
  </p:cSld>
  <p:clrMapOvr>
    <a:masterClrMapping/>
  </p:clrMapOvr>
  <p:transition spd="slow">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5283141"/>
      </p:ext>
    </p:extLst>
  </p:cSld>
  <p:clrMapOvr>
    <a:masterClrMapping/>
  </p:clrMapOvr>
  <p:transition spd="slow">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86600" y="1142985"/>
            <a:ext cx="1843118" cy="4786346"/>
          </a:xfrm>
        </p:spPr>
        <p:txBody>
          <a:bodyPr vert="eaVert"/>
          <a:lstStyle>
            <a:lvl1pPr>
              <a:defRPr sz="2800"/>
            </a:lvl1pPr>
          </a:lstStyle>
          <a:p>
            <a:r>
              <a:rPr lang="fr-FR" smtClean="0"/>
              <a:t>Cliquez pour modifier le style du titre</a:t>
            </a:r>
            <a:endParaRPr lang="fr-FR" dirty="0"/>
          </a:p>
        </p:txBody>
      </p:sp>
      <p:sp>
        <p:nvSpPr>
          <p:cNvPr id="3" name="Espace réservé du texte vertical 2"/>
          <p:cNvSpPr>
            <a:spLocks noGrp="1"/>
          </p:cNvSpPr>
          <p:nvPr>
            <p:ph type="body" orient="vert" idx="1"/>
          </p:nvPr>
        </p:nvSpPr>
        <p:spPr>
          <a:xfrm>
            <a:off x="214282" y="1142985"/>
            <a:ext cx="6719918" cy="4786346"/>
          </a:xfrm>
        </p:spPr>
        <p:txBody>
          <a:bodyPr vert="eaVert"/>
          <a:lstStyle>
            <a:lvl1pPr>
              <a:defRPr sz="2000"/>
            </a:lvl1pPr>
            <a:lvl2pPr>
              <a:defRPr sz="1800"/>
            </a:lvl2pPr>
            <a:lvl3pPr>
              <a:defRPr sz="1600"/>
            </a:lvl3pPr>
            <a:lvl4pPr>
              <a:defRPr sz="1400"/>
            </a:lvl4pPr>
            <a:lvl5pPr>
              <a:defRPr sz="12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097798618"/>
      </p:ext>
    </p:extLst>
  </p:cSld>
  <p:clrMapOvr>
    <a:masterClrMapping/>
  </p:clrMapOvr>
  <p:transition spd="slow">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04775"/>
            <a:ext cx="5105400" cy="9144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990600" y="1123950"/>
            <a:ext cx="7924800" cy="5353050"/>
          </a:xfrm>
          <a:prstGeom prst="rect">
            <a:avLst/>
          </a:prstGeom>
        </p:spPr>
        <p:txBody>
          <a:bodyPr>
            <a:normAutofit/>
          </a:bodyPr>
          <a:lstStyle>
            <a:lvl1pPr>
              <a:buClr>
                <a:schemeClr val="accent2">
                  <a:lumMod val="75000"/>
                </a:schemeClr>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xfrm>
            <a:off x="8305800" y="6597650"/>
            <a:ext cx="685800" cy="228600"/>
          </a:xfrm>
          <a:prstGeom prst="rect">
            <a:avLst/>
          </a:prstGeom>
        </p:spPr>
        <p:txBody>
          <a:bodyPr/>
          <a:lstStyle>
            <a:lvl1pPr>
              <a:defRPr/>
            </a:lvl1pPr>
          </a:lstStyle>
          <a:p>
            <a:pPr>
              <a:defRPr/>
            </a:pPr>
            <a:fld id="{2DE01CEC-E04C-4FF6-8112-64AA40B943D3}" type="slidenum">
              <a:rPr lang="en-US"/>
              <a:pPr>
                <a:defRPr/>
              </a:pPr>
              <a:t>‹N°›</a:t>
            </a:fld>
            <a:endParaRPr lang="en-US" dirty="0"/>
          </a:p>
        </p:txBody>
      </p:sp>
    </p:spTree>
    <p:extLst>
      <p:ext uri="{BB962C8B-B14F-4D97-AF65-F5344CB8AC3E}">
        <p14:creationId xmlns:p14="http://schemas.microsoft.com/office/powerpoint/2010/main" val="19881148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33" name="Rectangle 13"/>
          <p:cNvSpPr>
            <a:spLocks noGrp="1" noChangeArrowheads="1"/>
          </p:cNvSpPr>
          <p:nvPr>
            <p:ph type="title"/>
          </p:nvPr>
        </p:nvSpPr>
        <p:spPr bwMode="auto">
          <a:xfrm>
            <a:off x="214313" y="0"/>
            <a:ext cx="8929687" cy="9286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dirty="0" smtClean="0"/>
              <a:t>Cliquez pour modifier le style du titre</a:t>
            </a:r>
          </a:p>
        </p:txBody>
      </p:sp>
      <p:sp>
        <p:nvSpPr>
          <p:cNvPr id="30734" name="Rectangle 14"/>
          <p:cNvSpPr>
            <a:spLocks noGrp="1" noChangeArrowheads="1"/>
          </p:cNvSpPr>
          <p:nvPr>
            <p:ph type="body" idx="1"/>
          </p:nvPr>
        </p:nvSpPr>
        <p:spPr bwMode="auto">
          <a:xfrm>
            <a:off x="214313" y="1341438"/>
            <a:ext cx="8643937" cy="4659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a:p>
            <a:pPr lvl="5"/>
            <a:r>
              <a:rPr lang="fr-FR" dirty="0" smtClean="0"/>
              <a:t>.</a:t>
            </a:r>
          </a:p>
          <a:p>
            <a:pPr lvl="6"/>
            <a:r>
              <a:rPr lang="fr-FR" dirty="0" smtClean="0"/>
              <a:t>.</a:t>
            </a:r>
          </a:p>
        </p:txBody>
      </p:sp>
      <p:sp>
        <p:nvSpPr>
          <p:cNvPr id="17" name="Rectangle 76"/>
          <p:cNvSpPr txBox="1">
            <a:spLocks noChangeArrowheads="1"/>
          </p:cNvSpPr>
          <p:nvPr/>
        </p:nvSpPr>
        <p:spPr bwMode="auto">
          <a:xfrm>
            <a:off x="8215313" y="6530975"/>
            <a:ext cx="692150" cy="184150"/>
          </a:xfrm>
          <a:prstGeom prst="rect">
            <a:avLst/>
          </a:prstGeom>
          <a:noFill/>
          <a:ln w="9525">
            <a:noFill/>
            <a:miter lim="800000"/>
            <a:headEnd/>
            <a:tailEnd/>
          </a:ln>
          <a:effectLst/>
        </p:spPr>
        <p:txBody>
          <a:bodyPr wrap="none" lIns="18000" tIns="0" rIns="18000" bIns="0" anchor="ctr">
            <a:spAutoFit/>
          </a:bodyPr>
          <a:lstStyle>
            <a:lvl1pPr algn="r">
              <a:defRPr sz="1200">
                <a:latin typeface="+mn-lt"/>
              </a:defRPr>
            </a:lvl1pPr>
          </a:lstStyle>
          <a:p>
            <a:pPr fontAlgn="auto">
              <a:spcBef>
                <a:spcPts val="0"/>
              </a:spcBef>
              <a:spcAft>
                <a:spcPts val="0"/>
              </a:spcAft>
              <a:defRPr/>
            </a:pPr>
            <a:r>
              <a:rPr lang="fr-FR" dirty="0" smtClean="0"/>
              <a:t>Page </a:t>
            </a:r>
            <a:fld id="{018C01A9-F6E0-4658-82FA-44E47657A35D}" type="slidenum">
              <a:rPr lang="fr-FR" smtClean="0"/>
              <a:pPr fontAlgn="auto">
                <a:spcBef>
                  <a:spcPts val="0"/>
                </a:spcBef>
                <a:spcAft>
                  <a:spcPts val="0"/>
                </a:spcAft>
                <a:defRPr/>
              </a:pPr>
              <a:t>‹N°›</a:t>
            </a:fld>
            <a:endParaRPr lang="fr-FR" dirty="0"/>
          </a:p>
        </p:txBody>
      </p:sp>
      <p:pic>
        <p:nvPicPr>
          <p:cNvPr id="1029"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871538"/>
            <a:ext cx="7500938"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Image 7" descr="Logo APXFY11VAnne2.pn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7489825" y="65088"/>
            <a:ext cx="16065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5"/>
          <p:cNvSpPr>
            <a:spLocks noChangeArrowheads="1"/>
          </p:cNvSpPr>
          <p:nvPr userDrawn="1"/>
        </p:nvSpPr>
        <p:spPr bwMode="auto">
          <a:xfrm>
            <a:off x="212725" y="6467475"/>
            <a:ext cx="175996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200" dirty="0">
                <a:solidFill>
                  <a:srgbClr val="123A58"/>
                </a:solidFill>
                <a:sym typeface="Symbol" pitchFamily="18" charset="2"/>
              </a:rPr>
              <a:t>  </a:t>
            </a:r>
            <a:r>
              <a:rPr lang="fr-FR" sz="1200" dirty="0">
                <a:solidFill>
                  <a:srgbClr val="123A58"/>
                </a:solidFill>
              </a:rPr>
              <a:t>APX </a:t>
            </a:r>
            <a:r>
              <a:rPr lang="fr-FR" sz="1200" dirty="0" smtClean="0">
                <a:solidFill>
                  <a:srgbClr val="123A58"/>
                </a:solidFill>
              </a:rPr>
              <a:t>2012  </a:t>
            </a:r>
            <a:r>
              <a:rPr lang="fr-FR" sz="1200" dirty="0">
                <a:solidFill>
                  <a:srgbClr val="123A58"/>
                </a:solidFill>
              </a:rPr>
              <a:t>-  Interne</a:t>
            </a:r>
          </a:p>
        </p:txBody>
      </p:sp>
    </p:spTree>
  </p:cSld>
  <p:clrMap bg1="lt1" tx1="dk1" bg2="lt2" tx2="dk2" accent1="accent1" accent2="accent2" accent3="accent3" accent4="accent4" accent5="accent5" accent6="accent6" hlink="hlink" folHlink="folHlink"/>
  <p:sldLayoutIdLst>
    <p:sldLayoutId id="2147483776" r:id="rId1"/>
    <p:sldLayoutId id="2147483769" r:id="rId2"/>
    <p:sldLayoutId id="2147483770" r:id="rId3"/>
    <p:sldLayoutId id="2147483771" r:id="rId4"/>
    <p:sldLayoutId id="2147483772" r:id="rId5"/>
    <p:sldLayoutId id="2147483773" r:id="rId6"/>
    <p:sldLayoutId id="2147483774" r:id="rId7"/>
    <p:sldLayoutId id="2147483775"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 id="2147483786" r:id="rId18"/>
  </p:sldLayoutIdLst>
  <p:transition spd="slow">
    <p:zoom/>
  </p:transition>
  <p:timing>
    <p:tnLst>
      <p:par>
        <p:cTn id="1" dur="indefinite" restart="never" nodeType="tmRoot"/>
      </p:par>
    </p:tnLst>
  </p:timing>
  <p:txStyles>
    <p:titleStyle>
      <a:lvl1pPr algn="l" rtl="0" eaLnBrk="0" fontAlgn="base" hangingPunct="0">
        <a:spcBef>
          <a:spcPct val="0"/>
        </a:spcBef>
        <a:spcAft>
          <a:spcPct val="0"/>
        </a:spcAft>
        <a:defRPr sz="2800">
          <a:solidFill>
            <a:schemeClr val="tx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a:solidFill>
            <a:schemeClr val="tx1"/>
          </a:solidFill>
          <a:effectLst>
            <a:outerShdw blurRad="38100" dist="38100" dir="2700000" algn="tl">
              <a:srgbClr val="C0C0C0"/>
            </a:outerShdw>
          </a:effectLst>
          <a:latin typeface="Trebuchet MS" pitchFamily="34" charset="0"/>
        </a:defRPr>
      </a:lvl2pPr>
      <a:lvl3pPr algn="l" rtl="0" eaLnBrk="0" fontAlgn="base" hangingPunct="0">
        <a:spcBef>
          <a:spcPct val="0"/>
        </a:spcBef>
        <a:spcAft>
          <a:spcPct val="0"/>
        </a:spcAft>
        <a:defRPr sz="2800">
          <a:solidFill>
            <a:schemeClr val="tx1"/>
          </a:solidFill>
          <a:effectLst>
            <a:outerShdw blurRad="38100" dist="38100" dir="2700000" algn="tl">
              <a:srgbClr val="C0C0C0"/>
            </a:outerShdw>
          </a:effectLst>
          <a:latin typeface="Trebuchet MS" pitchFamily="34" charset="0"/>
        </a:defRPr>
      </a:lvl3pPr>
      <a:lvl4pPr algn="l" rtl="0" eaLnBrk="0" fontAlgn="base" hangingPunct="0">
        <a:spcBef>
          <a:spcPct val="0"/>
        </a:spcBef>
        <a:spcAft>
          <a:spcPct val="0"/>
        </a:spcAft>
        <a:defRPr sz="2800">
          <a:solidFill>
            <a:schemeClr val="tx1"/>
          </a:solidFill>
          <a:effectLst>
            <a:outerShdw blurRad="38100" dist="38100" dir="2700000" algn="tl">
              <a:srgbClr val="C0C0C0"/>
            </a:outerShdw>
          </a:effectLst>
          <a:latin typeface="Trebuchet MS" pitchFamily="34" charset="0"/>
        </a:defRPr>
      </a:lvl4pPr>
      <a:lvl5pPr algn="l" rtl="0" eaLnBrk="0" fontAlgn="base" hangingPunct="0">
        <a:spcBef>
          <a:spcPct val="0"/>
        </a:spcBef>
        <a:spcAft>
          <a:spcPct val="0"/>
        </a:spcAft>
        <a:defRPr sz="2800">
          <a:solidFill>
            <a:schemeClr val="tx1"/>
          </a:solidFill>
          <a:effectLst>
            <a:outerShdw blurRad="38100" dist="38100" dir="2700000" algn="tl">
              <a:srgbClr val="C0C0C0"/>
            </a:outerShdw>
          </a:effectLst>
          <a:latin typeface="Trebuchet MS" pitchFamily="34" charset="0"/>
        </a:defRPr>
      </a:lvl5pPr>
      <a:lvl6pPr marL="457200" algn="ctr" rtl="0" eaLnBrk="1" fontAlgn="base" hangingPunct="1">
        <a:spcBef>
          <a:spcPct val="0"/>
        </a:spcBef>
        <a:spcAft>
          <a:spcPct val="0"/>
        </a:spcAft>
        <a:defRPr sz="3200">
          <a:solidFill>
            <a:schemeClr val="tx1"/>
          </a:solidFill>
          <a:effectLst>
            <a:outerShdw blurRad="38100" dist="38100" dir="2700000" algn="tl">
              <a:srgbClr val="C0C0C0"/>
            </a:outerShdw>
          </a:effectLst>
          <a:latin typeface="Trebuchet MS" pitchFamily="34" charset="0"/>
        </a:defRPr>
      </a:lvl6pPr>
      <a:lvl7pPr marL="914400" algn="ctr" rtl="0" eaLnBrk="1" fontAlgn="base" hangingPunct="1">
        <a:spcBef>
          <a:spcPct val="0"/>
        </a:spcBef>
        <a:spcAft>
          <a:spcPct val="0"/>
        </a:spcAft>
        <a:defRPr sz="3200">
          <a:solidFill>
            <a:schemeClr val="tx1"/>
          </a:solidFill>
          <a:effectLst>
            <a:outerShdw blurRad="38100" dist="38100" dir="2700000" algn="tl">
              <a:srgbClr val="C0C0C0"/>
            </a:outerShdw>
          </a:effectLst>
          <a:latin typeface="Trebuchet MS" pitchFamily="34" charset="0"/>
        </a:defRPr>
      </a:lvl7pPr>
      <a:lvl8pPr marL="1371600" algn="ctr" rtl="0" eaLnBrk="1" fontAlgn="base" hangingPunct="1">
        <a:spcBef>
          <a:spcPct val="0"/>
        </a:spcBef>
        <a:spcAft>
          <a:spcPct val="0"/>
        </a:spcAft>
        <a:defRPr sz="3200">
          <a:solidFill>
            <a:schemeClr val="tx1"/>
          </a:solidFill>
          <a:effectLst>
            <a:outerShdw blurRad="38100" dist="38100" dir="2700000" algn="tl">
              <a:srgbClr val="C0C0C0"/>
            </a:outerShdw>
          </a:effectLst>
          <a:latin typeface="Trebuchet MS" pitchFamily="34" charset="0"/>
        </a:defRPr>
      </a:lvl8pPr>
      <a:lvl9pPr marL="1828800" algn="ctr" rtl="0" eaLnBrk="1" fontAlgn="base" hangingPunct="1">
        <a:spcBef>
          <a:spcPct val="0"/>
        </a:spcBef>
        <a:spcAft>
          <a:spcPct val="0"/>
        </a:spcAft>
        <a:defRPr sz="3200">
          <a:solidFill>
            <a:schemeClr val="tx1"/>
          </a:solidFill>
          <a:effectLst>
            <a:outerShdw blurRad="38100" dist="38100" dir="2700000" algn="tl">
              <a:srgbClr val="C0C0C0"/>
            </a:outerShdw>
          </a:effectLst>
          <a:latin typeface="Trebuchet MS" pitchFamily="34" charset="0"/>
        </a:defRPr>
      </a:lvl9pPr>
    </p:titleStyle>
    <p:bodyStyle>
      <a:lvl1pPr marL="263525" indent="-263525" algn="l" rtl="0" eaLnBrk="0" fontAlgn="base" hangingPunct="0">
        <a:spcBef>
          <a:spcPct val="20000"/>
        </a:spcBef>
        <a:spcAft>
          <a:spcPct val="0"/>
        </a:spcAft>
        <a:buClr>
          <a:srgbClr val="00B050"/>
        </a:buClr>
        <a:buSzPct val="125000"/>
        <a:buFont typeface="Wingdings" pitchFamily="2" charset="2"/>
        <a:buChar char="§"/>
        <a:defRPr sz="2000">
          <a:solidFill>
            <a:schemeClr val="tx1"/>
          </a:solidFill>
          <a:latin typeface="+mn-lt"/>
          <a:ea typeface="+mn-ea"/>
          <a:cs typeface="+mn-cs"/>
        </a:defRPr>
      </a:lvl1pPr>
      <a:lvl2pPr marL="533400" indent="-265113" algn="l" rtl="0" eaLnBrk="0" fontAlgn="base" hangingPunct="0">
        <a:spcBef>
          <a:spcPct val="20000"/>
        </a:spcBef>
        <a:spcAft>
          <a:spcPct val="0"/>
        </a:spcAft>
        <a:buClr>
          <a:srgbClr val="376092"/>
        </a:buClr>
        <a:buSzPct val="125000"/>
        <a:buFont typeface="Wingdings" pitchFamily="2" charset="2"/>
        <a:buChar char="§"/>
        <a:defRPr>
          <a:solidFill>
            <a:schemeClr val="tx1"/>
          </a:solidFill>
          <a:latin typeface="+mn-lt"/>
        </a:defRPr>
      </a:lvl2pPr>
      <a:lvl3pPr marL="719138" indent="-177800" algn="l" rtl="0" eaLnBrk="0" fontAlgn="base" hangingPunct="0">
        <a:spcBef>
          <a:spcPct val="20000"/>
        </a:spcBef>
        <a:spcAft>
          <a:spcPct val="0"/>
        </a:spcAft>
        <a:buClr>
          <a:srgbClr val="86D220"/>
        </a:buClr>
        <a:buSzPct val="125000"/>
        <a:buFont typeface="Wingdings" pitchFamily="2" charset="2"/>
        <a:buChar char="§"/>
        <a:defRPr sz="1600">
          <a:solidFill>
            <a:schemeClr val="tx1"/>
          </a:solidFill>
          <a:latin typeface="+mn-lt"/>
        </a:defRPr>
      </a:lvl3pPr>
      <a:lvl4pPr marL="989013" indent="-177800" algn="l" defTabSz="989013" rtl="0" eaLnBrk="0" fontAlgn="base" hangingPunct="0">
        <a:spcBef>
          <a:spcPct val="20000"/>
        </a:spcBef>
        <a:spcAft>
          <a:spcPct val="0"/>
        </a:spcAft>
        <a:buClr>
          <a:srgbClr val="376092"/>
        </a:buClr>
        <a:buSzPct val="125000"/>
        <a:buFont typeface="Wingdings" pitchFamily="2" charset="2"/>
        <a:buChar char="§"/>
        <a:defRPr sz="1400">
          <a:solidFill>
            <a:schemeClr val="tx1"/>
          </a:solidFill>
          <a:latin typeface="+mn-lt"/>
        </a:defRPr>
      </a:lvl4pPr>
      <a:lvl5pPr marL="1262063" indent="-179388" algn="l" rtl="0" eaLnBrk="0" fontAlgn="base" hangingPunct="0">
        <a:spcBef>
          <a:spcPct val="20000"/>
        </a:spcBef>
        <a:spcAft>
          <a:spcPct val="0"/>
        </a:spcAft>
        <a:buClr>
          <a:srgbClr val="376092"/>
        </a:buClr>
        <a:buSzPct val="125000"/>
        <a:buChar char="•"/>
        <a:defRPr sz="1200">
          <a:solidFill>
            <a:schemeClr val="tx1"/>
          </a:solidFill>
          <a:latin typeface="+mn-lt"/>
        </a:defRPr>
      </a:lvl5pPr>
      <a:lvl6pPr marL="1343025" indent="-179388" algn="l" rtl="0" eaLnBrk="1" fontAlgn="base" hangingPunct="1">
        <a:spcBef>
          <a:spcPct val="20000"/>
        </a:spcBef>
        <a:spcAft>
          <a:spcPct val="0"/>
        </a:spcAft>
        <a:buClr>
          <a:srgbClr val="376092"/>
        </a:buClr>
        <a:buSzPct val="125000"/>
        <a:buChar char="•"/>
        <a:defRPr lang="fr-FR" sz="1050" dirty="0" smtClean="0">
          <a:solidFill>
            <a:schemeClr val="tx1"/>
          </a:solidFill>
          <a:latin typeface="+mn-lt"/>
        </a:defRPr>
      </a:lvl6pPr>
      <a:lvl7pPr marL="1433513" indent="-179388" algn="l" rtl="0" eaLnBrk="1" fontAlgn="base" hangingPunct="1">
        <a:spcBef>
          <a:spcPct val="20000"/>
        </a:spcBef>
        <a:spcAft>
          <a:spcPct val="0"/>
        </a:spcAft>
        <a:buClr>
          <a:srgbClr val="376092"/>
        </a:buClr>
        <a:buSzPct val="125000"/>
        <a:buChar char="•"/>
        <a:defRPr lang="fr-FR" sz="800" dirty="0" smtClean="0">
          <a:solidFill>
            <a:schemeClr val="tx1"/>
          </a:solidFill>
          <a:latin typeface="+mn-lt"/>
        </a:defRPr>
      </a:lvl7pPr>
      <a:lvl8pPr marL="3074988" indent="-179388" algn="l" rtl="0" eaLnBrk="1" fontAlgn="base" hangingPunct="1">
        <a:spcBef>
          <a:spcPct val="20000"/>
        </a:spcBef>
        <a:spcAft>
          <a:spcPct val="0"/>
        </a:spcAft>
        <a:buClr>
          <a:srgbClr val="376092"/>
        </a:buClr>
        <a:buSzPct val="125000"/>
        <a:buChar char="•"/>
        <a:defRPr sz="1400">
          <a:solidFill>
            <a:schemeClr val="tx1"/>
          </a:solidFill>
          <a:latin typeface="+mn-lt"/>
        </a:defRPr>
      </a:lvl8pPr>
      <a:lvl9pPr marL="3532188" indent="-179388" algn="l" rtl="0" eaLnBrk="1" fontAlgn="base" hangingPunct="1">
        <a:spcBef>
          <a:spcPct val="20000"/>
        </a:spcBef>
        <a:spcAft>
          <a:spcPct val="0"/>
        </a:spcAft>
        <a:buClr>
          <a:srgbClr val="376092"/>
        </a:buClr>
        <a:buSzPct val="125000"/>
        <a:buChar char="•"/>
        <a:defRPr sz="14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jpeg"/><Relationship Id="rId17" Type="http://schemas.openxmlformats.org/officeDocument/2006/relationships/comments" Target="../comments/comment3.xml"/><Relationship Id="rId2" Type="http://schemas.openxmlformats.org/officeDocument/2006/relationships/image" Target="../media/image40.png"/><Relationship Id="rId16" Type="http://schemas.openxmlformats.org/officeDocument/2006/relationships/image" Target="../media/image54.png"/><Relationship Id="rId1" Type="http://schemas.openxmlformats.org/officeDocument/2006/relationships/slideLayout" Target="../slideLayouts/slideLayout9.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27.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tif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9.xml"/><Relationship Id="rId4" Type="http://schemas.openxmlformats.org/officeDocument/2006/relationships/comments" Target="../comments/commen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69.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hyperlink" Target="http://www.desktone.com/products/desktop_cloud_platform/" TargetMode="External"/><Relationship Id="rId2" Type="http://schemas.openxmlformats.org/officeDocument/2006/relationships/hyperlink" Target="http://www.turnkeydesk.com/" TargetMode="Externa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png"/><Relationship Id="rId18" Type="http://schemas.openxmlformats.org/officeDocument/2006/relationships/image" Target="../media/image90.jpeg"/><Relationship Id="rId26" Type="http://schemas.openxmlformats.org/officeDocument/2006/relationships/image" Target="../media/image98.jpeg"/><Relationship Id="rId39" Type="http://schemas.openxmlformats.org/officeDocument/2006/relationships/comments" Target="../comments/comment6.xml"/><Relationship Id="rId3" Type="http://schemas.openxmlformats.org/officeDocument/2006/relationships/image" Target="../media/image75.png"/><Relationship Id="rId21" Type="http://schemas.openxmlformats.org/officeDocument/2006/relationships/image" Target="../media/image93.png"/><Relationship Id="rId34" Type="http://schemas.openxmlformats.org/officeDocument/2006/relationships/image" Target="../media/image106.png"/><Relationship Id="rId7" Type="http://schemas.openxmlformats.org/officeDocument/2006/relationships/image" Target="../media/image79.png"/><Relationship Id="rId12" Type="http://schemas.openxmlformats.org/officeDocument/2006/relationships/image" Target="../media/image84.png"/><Relationship Id="rId17" Type="http://schemas.openxmlformats.org/officeDocument/2006/relationships/image" Target="../media/image89.png"/><Relationship Id="rId25" Type="http://schemas.openxmlformats.org/officeDocument/2006/relationships/image" Target="../media/image97.jpeg"/><Relationship Id="rId33" Type="http://schemas.openxmlformats.org/officeDocument/2006/relationships/image" Target="../media/image105.png"/><Relationship Id="rId38" Type="http://schemas.openxmlformats.org/officeDocument/2006/relationships/image" Target="../media/image110.png"/><Relationship Id="rId2" Type="http://schemas.openxmlformats.org/officeDocument/2006/relationships/image" Target="../media/image74.png"/><Relationship Id="rId16" Type="http://schemas.openxmlformats.org/officeDocument/2006/relationships/image" Target="../media/image88.png"/><Relationship Id="rId20" Type="http://schemas.openxmlformats.org/officeDocument/2006/relationships/image" Target="../media/image92.png"/><Relationship Id="rId29" Type="http://schemas.openxmlformats.org/officeDocument/2006/relationships/image" Target="../media/image101.png"/><Relationship Id="rId1" Type="http://schemas.openxmlformats.org/officeDocument/2006/relationships/slideLayout" Target="../slideLayouts/slideLayout9.xml"/><Relationship Id="rId6" Type="http://schemas.openxmlformats.org/officeDocument/2006/relationships/image" Target="../media/image78.png"/><Relationship Id="rId11" Type="http://schemas.openxmlformats.org/officeDocument/2006/relationships/image" Target="../media/image83.png"/><Relationship Id="rId24" Type="http://schemas.openxmlformats.org/officeDocument/2006/relationships/image" Target="../media/image96.png"/><Relationship Id="rId32" Type="http://schemas.openxmlformats.org/officeDocument/2006/relationships/image" Target="../media/image104.png"/><Relationship Id="rId37" Type="http://schemas.openxmlformats.org/officeDocument/2006/relationships/image" Target="../media/image109.png"/><Relationship Id="rId5" Type="http://schemas.openxmlformats.org/officeDocument/2006/relationships/image" Target="../media/image77.png"/><Relationship Id="rId15" Type="http://schemas.openxmlformats.org/officeDocument/2006/relationships/image" Target="../media/image87.png"/><Relationship Id="rId23" Type="http://schemas.openxmlformats.org/officeDocument/2006/relationships/image" Target="../media/image95.jpeg"/><Relationship Id="rId28" Type="http://schemas.openxmlformats.org/officeDocument/2006/relationships/image" Target="../media/image100.jpeg"/><Relationship Id="rId36" Type="http://schemas.openxmlformats.org/officeDocument/2006/relationships/image" Target="../media/image108.png"/><Relationship Id="rId10" Type="http://schemas.openxmlformats.org/officeDocument/2006/relationships/image" Target="../media/image82.png"/><Relationship Id="rId19" Type="http://schemas.openxmlformats.org/officeDocument/2006/relationships/image" Target="../media/image91.jpeg"/><Relationship Id="rId31" Type="http://schemas.openxmlformats.org/officeDocument/2006/relationships/image" Target="../media/image103.png"/><Relationship Id="rId4" Type="http://schemas.openxmlformats.org/officeDocument/2006/relationships/image" Target="../media/image76.png"/><Relationship Id="rId9" Type="http://schemas.openxmlformats.org/officeDocument/2006/relationships/image" Target="../media/image81.png"/><Relationship Id="rId14" Type="http://schemas.openxmlformats.org/officeDocument/2006/relationships/image" Target="../media/image86.png"/><Relationship Id="rId22" Type="http://schemas.openxmlformats.org/officeDocument/2006/relationships/image" Target="../media/image94.png"/><Relationship Id="rId27" Type="http://schemas.openxmlformats.org/officeDocument/2006/relationships/image" Target="../media/image99.jpeg"/><Relationship Id="rId30" Type="http://schemas.openxmlformats.org/officeDocument/2006/relationships/image" Target="../media/image102.png"/><Relationship Id="rId35" Type="http://schemas.openxmlformats.org/officeDocument/2006/relationships/image" Target="../media/image107.png"/></Relationships>
</file>

<file path=ppt/slides/_rels/slide43.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122.emf"/><Relationship Id="rId18" Type="http://schemas.openxmlformats.org/officeDocument/2006/relationships/image" Target="../media/image127.png"/><Relationship Id="rId3" Type="http://schemas.openxmlformats.org/officeDocument/2006/relationships/image" Target="../media/image112.png"/><Relationship Id="rId21" Type="http://schemas.openxmlformats.org/officeDocument/2006/relationships/comments" Target="../comments/comment7.xml"/><Relationship Id="rId7" Type="http://schemas.openxmlformats.org/officeDocument/2006/relationships/image" Target="../media/image116.png"/><Relationship Id="rId12" Type="http://schemas.openxmlformats.org/officeDocument/2006/relationships/image" Target="../media/image121.png"/><Relationship Id="rId17" Type="http://schemas.openxmlformats.org/officeDocument/2006/relationships/image" Target="../media/image126.png"/><Relationship Id="rId2" Type="http://schemas.openxmlformats.org/officeDocument/2006/relationships/image" Target="../media/image111.png"/><Relationship Id="rId16" Type="http://schemas.openxmlformats.org/officeDocument/2006/relationships/image" Target="../media/image125.png"/><Relationship Id="rId20" Type="http://schemas.openxmlformats.org/officeDocument/2006/relationships/image" Target="../media/image129.png"/><Relationship Id="rId1" Type="http://schemas.openxmlformats.org/officeDocument/2006/relationships/slideLayout" Target="../slideLayouts/slideLayout9.xml"/><Relationship Id="rId6" Type="http://schemas.openxmlformats.org/officeDocument/2006/relationships/image" Target="../media/image115.png"/><Relationship Id="rId11" Type="http://schemas.openxmlformats.org/officeDocument/2006/relationships/image" Target="../media/image120.png"/><Relationship Id="rId5" Type="http://schemas.openxmlformats.org/officeDocument/2006/relationships/image" Target="../media/image114.jpeg"/><Relationship Id="rId15" Type="http://schemas.openxmlformats.org/officeDocument/2006/relationships/image" Target="../media/image124.png"/><Relationship Id="rId10" Type="http://schemas.openxmlformats.org/officeDocument/2006/relationships/image" Target="../media/image119.png"/><Relationship Id="rId19" Type="http://schemas.openxmlformats.org/officeDocument/2006/relationships/image" Target="../media/image128.png"/><Relationship Id="rId4" Type="http://schemas.openxmlformats.org/officeDocument/2006/relationships/image" Target="../media/image113.png"/><Relationship Id="rId9" Type="http://schemas.openxmlformats.org/officeDocument/2006/relationships/image" Target="../media/image118.png"/><Relationship Id="rId14" Type="http://schemas.openxmlformats.org/officeDocument/2006/relationships/image" Target="../media/image12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135.png"/><Relationship Id="rId3" Type="http://schemas.openxmlformats.org/officeDocument/2006/relationships/image" Target="../media/image130.png"/><Relationship Id="rId7" Type="http://schemas.openxmlformats.org/officeDocument/2006/relationships/image" Target="../media/image13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image" Target="../media/image13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40.png"/><Relationship Id="rId4" Type="http://schemas.openxmlformats.org/officeDocument/2006/relationships/image" Target="../media/image142.png"/></Relationships>
</file>

<file path=ppt/slides/_rels/slide55.xml.rels><?xml version="1.0" encoding="UTF-8" standalone="yes"?>
<Relationships xmlns="http://schemas.openxmlformats.org/package/2006/relationships"><Relationship Id="rId2" Type="http://schemas.openxmlformats.org/officeDocument/2006/relationships/image" Target="../media/image13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ous-titre 2"/>
          <p:cNvSpPr>
            <a:spLocks noGrp="1"/>
          </p:cNvSpPr>
          <p:nvPr>
            <p:ph type="subTitle" sz="quarter" idx="1"/>
          </p:nvPr>
        </p:nvSpPr>
        <p:spPr>
          <a:xfrm>
            <a:off x="2571750" y="6237288"/>
            <a:ext cx="6572250" cy="409575"/>
          </a:xfrm>
        </p:spPr>
        <p:txBody>
          <a:bodyPr/>
          <a:lstStyle/>
          <a:p>
            <a:pPr eaLnBrk="1" hangingPunct="1"/>
            <a:r>
              <a:rPr lang="fr-FR" sz="2000" smtClean="0"/>
              <a:t>Toulouse, 28/06/2012  - Interne</a:t>
            </a:r>
          </a:p>
        </p:txBody>
      </p:sp>
      <p:sp>
        <p:nvSpPr>
          <p:cNvPr id="4099" name="Rectangle 10"/>
          <p:cNvSpPr txBox="1">
            <a:spLocks noChangeArrowheads="1"/>
          </p:cNvSpPr>
          <p:nvPr/>
        </p:nvSpPr>
        <p:spPr bwMode="auto">
          <a:xfrm>
            <a:off x="2555776" y="3284538"/>
            <a:ext cx="6264695"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algn="ctr" eaLnBrk="1" hangingPunct="1">
              <a:lnSpc>
                <a:spcPct val="80000"/>
              </a:lnSpc>
              <a:buClr>
                <a:schemeClr val="bg1"/>
              </a:buClr>
              <a:buSzPct val="100000"/>
              <a:buFont typeface="Wingdings" pitchFamily="2" charset="2"/>
              <a:buNone/>
            </a:pPr>
            <a:r>
              <a:rPr lang="fr-FR" sz="2800" b="1" dirty="0">
                <a:solidFill>
                  <a:srgbClr val="0070C0"/>
                </a:solidFill>
                <a:cs typeface="Arial" pitchFamily="34" charset="0"/>
              </a:rPr>
              <a:t>Virtualisation du Poste de Travail</a:t>
            </a:r>
          </a:p>
          <a:p>
            <a:pPr algn="ctr" eaLnBrk="1" hangingPunct="1">
              <a:lnSpc>
                <a:spcPct val="80000"/>
              </a:lnSpc>
              <a:buClr>
                <a:schemeClr val="bg1"/>
              </a:buClr>
              <a:buSzPct val="100000"/>
              <a:buFont typeface="Wingdings" pitchFamily="2" charset="2"/>
              <a:buNone/>
            </a:pPr>
            <a:endParaRPr lang="fr-FR" sz="2800" b="1" dirty="0">
              <a:solidFill>
                <a:srgbClr val="0070C0"/>
              </a:solidFill>
              <a:cs typeface="Arial" pitchFamily="34" charset="0"/>
            </a:endParaRPr>
          </a:p>
          <a:p>
            <a:pPr algn="ctr" eaLnBrk="1" hangingPunct="1">
              <a:lnSpc>
                <a:spcPct val="80000"/>
              </a:lnSpc>
              <a:buClr>
                <a:schemeClr val="bg1"/>
              </a:buClr>
              <a:buSzPct val="100000"/>
              <a:buFont typeface="Wingdings" pitchFamily="2" charset="2"/>
              <a:buNone/>
            </a:pPr>
            <a:r>
              <a:rPr lang="fr-FR" sz="2800" b="1" dirty="0">
                <a:solidFill>
                  <a:srgbClr val="0070C0"/>
                </a:solidFill>
                <a:cs typeface="Arial" pitchFamily="34" charset="0"/>
              </a:rPr>
              <a:t>Etat de </a:t>
            </a:r>
            <a:r>
              <a:rPr lang="fr-FR" sz="2800" b="1" dirty="0" smtClean="0">
                <a:solidFill>
                  <a:srgbClr val="0070C0"/>
                </a:solidFill>
                <a:cs typeface="Arial" pitchFamily="34" charset="0"/>
              </a:rPr>
              <a:t>l’ART</a:t>
            </a:r>
          </a:p>
          <a:p>
            <a:pPr algn="ctr" eaLnBrk="1" hangingPunct="1">
              <a:lnSpc>
                <a:spcPct val="80000"/>
              </a:lnSpc>
              <a:buClr>
                <a:schemeClr val="bg1"/>
              </a:buClr>
              <a:buSzPct val="100000"/>
              <a:buFont typeface="Wingdings" pitchFamily="2" charset="2"/>
              <a:buNone/>
            </a:pPr>
            <a:endParaRPr lang="fr-FR" sz="2800" b="1" dirty="0">
              <a:solidFill>
                <a:srgbClr val="0070C0"/>
              </a:solidFill>
              <a:cs typeface="Arial" pitchFamily="34" charset="0"/>
            </a:endParaRPr>
          </a:p>
          <a:p>
            <a:pPr algn="ctr" eaLnBrk="1" hangingPunct="1">
              <a:lnSpc>
                <a:spcPct val="80000"/>
              </a:lnSpc>
              <a:buClr>
                <a:schemeClr val="bg1"/>
              </a:buClr>
              <a:buSzPct val="100000"/>
              <a:buFont typeface="Wingdings" pitchFamily="2" charset="2"/>
              <a:buNone/>
            </a:pPr>
            <a:endParaRPr lang="fr-FR" sz="2800" b="1" dirty="0" smtClean="0">
              <a:solidFill>
                <a:srgbClr val="0070C0"/>
              </a:solidFill>
              <a:cs typeface="Arial" pitchFamily="34" charset="0"/>
            </a:endParaRPr>
          </a:p>
          <a:p>
            <a:pPr algn="ctr" eaLnBrk="1" hangingPunct="1">
              <a:lnSpc>
                <a:spcPct val="80000"/>
              </a:lnSpc>
              <a:buClr>
                <a:schemeClr val="bg1"/>
              </a:buClr>
              <a:buSzPct val="100000"/>
              <a:buFont typeface="Wingdings" pitchFamily="2" charset="2"/>
              <a:buNone/>
            </a:pPr>
            <a:r>
              <a:rPr lang="fr-FR" sz="2000" dirty="0" smtClean="0">
                <a:cs typeface="Arial" pitchFamily="34" charset="0"/>
              </a:rPr>
              <a:t>Grégory Guibert (Ingénieur commercial)</a:t>
            </a:r>
          </a:p>
          <a:p>
            <a:pPr algn="ctr" eaLnBrk="1" hangingPunct="1">
              <a:lnSpc>
                <a:spcPct val="80000"/>
              </a:lnSpc>
              <a:buClr>
                <a:schemeClr val="bg1"/>
              </a:buClr>
              <a:buSzPct val="100000"/>
              <a:buFont typeface="Wingdings" pitchFamily="2" charset="2"/>
              <a:buNone/>
            </a:pPr>
            <a:r>
              <a:rPr lang="fr-FR" sz="2000" dirty="0" smtClean="0">
                <a:cs typeface="Arial" pitchFamily="34" charset="0"/>
              </a:rPr>
              <a:t>Gwénaël KERMORVANT (Expert Virtualisation)</a:t>
            </a:r>
            <a:endParaRPr lang="fr-FR" sz="2000" dirty="0">
              <a:cs typeface="Arial" pitchFamily="34" charset="0"/>
            </a:endParaRPr>
          </a:p>
        </p:txBody>
      </p:sp>
    </p:spTree>
  </p:cSld>
  <p:clrMapOvr>
    <a:masterClrMapping/>
  </p:clrMapOvr>
  <p:transition spd="slow">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F</a:t>
            </a:r>
            <a:r>
              <a:rPr lang="fr-FR" dirty="0" smtClean="0"/>
              <a:t>in de la standardisation</a:t>
            </a:r>
            <a:endParaRPr lang="fr-FR" dirty="0"/>
          </a:p>
        </p:txBody>
      </p:sp>
      <p:pic>
        <p:nvPicPr>
          <p:cNvPr id="5" name="Image 4" descr="dilbert 1.jpg"/>
          <p:cNvPicPr>
            <a:picLocks noChangeAspect="1"/>
          </p:cNvPicPr>
          <p:nvPr/>
        </p:nvPicPr>
        <p:blipFill>
          <a:blip r:embed="rId2" cstate="print"/>
          <a:stretch>
            <a:fillRect/>
          </a:stretch>
        </p:blipFill>
        <p:spPr>
          <a:xfrm>
            <a:off x="179512" y="1973501"/>
            <a:ext cx="8712967" cy="3471723"/>
          </a:xfrm>
          <a:prstGeom prst="rect">
            <a:avLst/>
          </a:prstGeom>
        </p:spPr>
      </p:pic>
    </p:spTree>
    <p:extLst>
      <p:ext uri="{BB962C8B-B14F-4D97-AF65-F5344CB8AC3E}">
        <p14:creationId xmlns:p14="http://schemas.microsoft.com/office/powerpoint/2010/main" val="88072626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2"/>
          <p:cNvSpPr txBox="1">
            <a:spLocks/>
          </p:cNvSpPr>
          <p:nvPr/>
        </p:nvSpPr>
        <p:spPr>
          <a:xfrm>
            <a:off x="457786" y="1760330"/>
            <a:ext cx="8382000" cy="2976331"/>
          </a:xfrm>
          <a:prstGeom prst="rect">
            <a:avLst/>
          </a:prstGeom>
        </p:spPr>
        <p:txBody>
          <a:bodyPr lIns="121899" tIns="60949" rIns="121899" bIns="60949"/>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fr-FR" sz="21300" dirty="0">
                <a:solidFill>
                  <a:srgbClr val="00B0F0"/>
                </a:solidFill>
                <a:latin typeface="Segoe UI Light" pitchFamily="34" charset="0"/>
                <a:cs typeface="Segoe UI Light" pitchFamily="34" charset="0"/>
              </a:rPr>
              <a:t>42</a:t>
            </a:r>
            <a:r>
              <a:rPr lang="fr-FR" sz="10700" dirty="0">
                <a:solidFill>
                  <a:srgbClr val="00B0F0"/>
                </a:solidFill>
                <a:latin typeface="Segoe UI Light" pitchFamily="34" charset="0"/>
                <a:cs typeface="Segoe UI Light" pitchFamily="34" charset="0"/>
              </a:rPr>
              <a:t>%</a:t>
            </a:r>
          </a:p>
        </p:txBody>
      </p:sp>
      <p:sp>
        <p:nvSpPr>
          <p:cNvPr id="5" name="Espace réservé du texte 3"/>
          <p:cNvSpPr txBox="1">
            <a:spLocks/>
          </p:cNvSpPr>
          <p:nvPr/>
        </p:nvSpPr>
        <p:spPr>
          <a:xfrm>
            <a:off x="582512" y="4672834"/>
            <a:ext cx="8237967" cy="1440156"/>
          </a:xfrm>
          <a:prstGeom prst="rect">
            <a:avLst/>
          </a:prstGeom>
        </p:spPr>
        <p:txBody>
          <a:bodyPr lIns="121899" tIns="60949" rIns="121899" bIns="60949"/>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fr-FR" dirty="0">
                <a:solidFill>
                  <a:srgbClr val="292929">
                    <a:lumMod val="75000"/>
                    <a:lumOff val="25000"/>
                  </a:srgbClr>
                </a:solidFill>
              </a:rPr>
              <a:t>des employés pensent qu’ils ont de </a:t>
            </a:r>
            <a:r>
              <a:rPr lang="fr-FR" dirty="0">
                <a:solidFill>
                  <a:srgbClr val="00B0F0"/>
                </a:solidFill>
              </a:rPr>
              <a:t>meilleurs</a:t>
            </a:r>
            <a:r>
              <a:rPr lang="fr-FR" dirty="0">
                <a:solidFill>
                  <a:srgbClr val="292929">
                    <a:lumMod val="75000"/>
                    <a:lumOff val="25000"/>
                  </a:srgbClr>
                </a:solidFill>
              </a:rPr>
              <a:t> </a:t>
            </a:r>
            <a:br>
              <a:rPr lang="fr-FR" dirty="0">
                <a:solidFill>
                  <a:srgbClr val="292929">
                    <a:lumMod val="75000"/>
                    <a:lumOff val="25000"/>
                  </a:srgbClr>
                </a:solidFill>
              </a:rPr>
            </a:br>
            <a:r>
              <a:rPr lang="fr-FR" dirty="0">
                <a:solidFill>
                  <a:srgbClr val="292929">
                    <a:lumMod val="75000"/>
                    <a:lumOff val="25000"/>
                  </a:srgbClr>
                </a:solidFill>
              </a:rPr>
              <a:t>outils informatiques à la maison qu’au travail</a:t>
            </a:r>
          </a:p>
        </p:txBody>
      </p:sp>
      <p:sp>
        <p:nvSpPr>
          <p:cNvPr id="6" name="ZoneTexte 5"/>
          <p:cNvSpPr txBox="1"/>
          <p:nvPr/>
        </p:nvSpPr>
        <p:spPr>
          <a:xfrm>
            <a:off x="-36511" y="6557091"/>
            <a:ext cx="2281993" cy="323143"/>
          </a:xfrm>
          <a:prstGeom prst="rect">
            <a:avLst/>
          </a:prstGeom>
          <a:noFill/>
        </p:spPr>
        <p:txBody>
          <a:bodyPr wrap="none" lIns="121899" tIns="60949" rIns="121899" bIns="60949" rtlCol="0">
            <a:spAutoFit/>
          </a:bodyPr>
          <a:lstStyle/>
          <a:p>
            <a:r>
              <a:rPr lang="fr-FR" sz="1300" dirty="0">
                <a:solidFill>
                  <a:srgbClr val="292929">
                    <a:lumMod val="75000"/>
                    <a:lumOff val="25000"/>
                  </a:srgbClr>
                </a:solidFill>
              </a:rPr>
              <a:t>Source : Orange </a:t>
            </a:r>
            <a:r>
              <a:rPr lang="fr-FR" sz="1300" dirty="0" err="1">
                <a:solidFill>
                  <a:srgbClr val="292929">
                    <a:lumMod val="75000"/>
                    <a:lumOff val="25000"/>
                  </a:srgbClr>
                </a:solidFill>
              </a:rPr>
              <a:t>Labs</a:t>
            </a:r>
            <a:r>
              <a:rPr lang="fr-FR" sz="1300" dirty="0">
                <a:solidFill>
                  <a:srgbClr val="292929">
                    <a:lumMod val="75000"/>
                    <a:lumOff val="25000"/>
                  </a:srgbClr>
                </a:solidFill>
              </a:rPr>
              <a:t>, 2010</a:t>
            </a:r>
          </a:p>
        </p:txBody>
      </p:sp>
    </p:spTree>
    <p:extLst>
      <p:ext uri="{BB962C8B-B14F-4D97-AF65-F5344CB8AC3E}">
        <p14:creationId xmlns:p14="http://schemas.microsoft.com/office/powerpoint/2010/main" val="2149962293"/>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2"/>
          <p:cNvSpPr txBox="1">
            <a:spLocks/>
          </p:cNvSpPr>
          <p:nvPr/>
        </p:nvSpPr>
        <p:spPr>
          <a:xfrm>
            <a:off x="457786" y="1760330"/>
            <a:ext cx="8382000" cy="2976331"/>
          </a:xfrm>
          <a:prstGeom prst="rect">
            <a:avLst/>
          </a:prstGeom>
        </p:spPr>
        <p:txBody>
          <a:bodyPr lIns="121899" tIns="60949" rIns="121899" bIns="60949"/>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fr-FR" sz="21300" dirty="0" smtClean="0">
                <a:solidFill>
                  <a:srgbClr val="00B0F0"/>
                </a:solidFill>
                <a:latin typeface="Segoe UI Light" pitchFamily="34" charset="0"/>
                <a:cs typeface="Segoe UI Light" pitchFamily="34" charset="0"/>
              </a:rPr>
              <a:t>95</a:t>
            </a:r>
            <a:r>
              <a:rPr lang="fr-FR" sz="10700" dirty="0" smtClean="0">
                <a:solidFill>
                  <a:srgbClr val="00B0F0"/>
                </a:solidFill>
                <a:latin typeface="Segoe UI Light" pitchFamily="34" charset="0"/>
                <a:cs typeface="Segoe UI Light" pitchFamily="34" charset="0"/>
              </a:rPr>
              <a:t>%</a:t>
            </a:r>
            <a:endParaRPr lang="fr-FR" sz="10700" dirty="0">
              <a:solidFill>
                <a:srgbClr val="00B0F0"/>
              </a:solidFill>
              <a:latin typeface="Segoe UI Light" pitchFamily="34" charset="0"/>
              <a:cs typeface="Segoe UI Light" pitchFamily="34" charset="0"/>
            </a:endParaRPr>
          </a:p>
        </p:txBody>
      </p:sp>
      <p:sp>
        <p:nvSpPr>
          <p:cNvPr id="5" name="Espace réservé du texte 3"/>
          <p:cNvSpPr txBox="1">
            <a:spLocks/>
          </p:cNvSpPr>
          <p:nvPr/>
        </p:nvSpPr>
        <p:spPr>
          <a:xfrm>
            <a:off x="582512" y="4672834"/>
            <a:ext cx="8237967" cy="1440156"/>
          </a:xfrm>
          <a:prstGeom prst="rect">
            <a:avLst/>
          </a:prstGeom>
        </p:spPr>
        <p:txBody>
          <a:bodyPr lIns="121899" tIns="60949" rIns="121899" bIns="60949"/>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fr-FR" dirty="0">
                <a:solidFill>
                  <a:srgbClr val="292929">
                    <a:lumMod val="75000"/>
                    <a:lumOff val="25000"/>
                  </a:srgbClr>
                </a:solidFill>
              </a:rPr>
              <a:t>des employés utilisent au moins </a:t>
            </a:r>
            <a:br>
              <a:rPr lang="fr-FR" dirty="0">
                <a:solidFill>
                  <a:srgbClr val="292929">
                    <a:lumMod val="75000"/>
                    <a:lumOff val="25000"/>
                  </a:srgbClr>
                </a:solidFill>
              </a:rPr>
            </a:br>
            <a:r>
              <a:rPr lang="fr-FR" dirty="0">
                <a:solidFill>
                  <a:srgbClr val="292929">
                    <a:lumMod val="75000"/>
                    <a:lumOff val="25000"/>
                  </a:srgbClr>
                </a:solidFill>
              </a:rPr>
              <a:t>un appareil </a:t>
            </a:r>
            <a:r>
              <a:rPr lang="fr-FR" dirty="0">
                <a:solidFill>
                  <a:srgbClr val="00B0F0"/>
                </a:solidFill>
              </a:rPr>
              <a:t>personnel</a:t>
            </a:r>
            <a:r>
              <a:rPr lang="fr-FR" dirty="0">
                <a:solidFill>
                  <a:srgbClr val="292929">
                    <a:lumMod val="75000"/>
                    <a:lumOff val="25000"/>
                  </a:srgbClr>
                </a:solidFill>
              </a:rPr>
              <a:t> au travail</a:t>
            </a:r>
          </a:p>
        </p:txBody>
      </p:sp>
      <p:sp>
        <p:nvSpPr>
          <p:cNvPr id="7" name="ZoneTexte 5"/>
          <p:cNvSpPr txBox="1"/>
          <p:nvPr/>
        </p:nvSpPr>
        <p:spPr>
          <a:xfrm>
            <a:off x="-36512" y="6557091"/>
            <a:ext cx="1616747" cy="323143"/>
          </a:xfrm>
          <a:prstGeom prst="rect">
            <a:avLst/>
          </a:prstGeom>
          <a:noFill/>
        </p:spPr>
        <p:txBody>
          <a:bodyPr wrap="none" lIns="121899" tIns="60949" rIns="121899" bIns="60949" rtlCol="0">
            <a:spAutoFit/>
          </a:bodyPr>
          <a:lstStyle/>
          <a:p>
            <a:r>
              <a:rPr lang="fr-FR" sz="1300" dirty="0">
                <a:solidFill>
                  <a:srgbClr val="292929"/>
                </a:solidFill>
              </a:rPr>
              <a:t>Source : IDC, 2010</a:t>
            </a:r>
          </a:p>
        </p:txBody>
      </p:sp>
    </p:spTree>
    <p:extLst>
      <p:ext uri="{BB962C8B-B14F-4D97-AF65-F5344CB8AC3E}">
        <p14:creationId xmlns:p14="http://schemas.microsoft.com/office/powerpoint/2010/main" val="3959648959"/>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2"/>
          <p:cNvSpPr txBox="1">
            <a:spLocks/>
          </p:cNvSpPr>
          <p:nvPr/>
        </p:nvSpPr>
        <p:spPr>
          <a:xfrm>
            <a:off x="457786" y="1760330"/>
            <a:ext cx="8382000" cy="2976331"/>
          </a:xfrm>
          <a:prstGeom prst="rect">
            <a:avLst/>
          </a:prstGeom>
        </p:spPr>
        <p:txBody>
          <a:bodyPr lIns="121899" tIns="60949" rIns="121899" bIns="60949"/>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fr-FR" sz="21300" dirty="0">
                <a:solidFill>
                  <a:srgbClr val="00B0F0"/>
                </a:solidFill>
                <a:latin typeface="Segoe UI Light" pitchFamily="34" charset="0"/>
                <a:cs typeface="Segoe UI Light" pitchFamily="34" charset="0"/>
              </a:rPr>
              <a:t>6</a:t>
            </a:r>
            <a:r>
              <a:rPr lang="fr-FR" sz="21300" dirty="0" smtClean="0">
                <a:solidFill>
                  <a:srgbClr val="00B0F0"/>
                </a:solidFill>
                <a:latin typeface="Segoe UI Light" pitchFamily="34" charset="0"/>
                <a:cs typeface="Segoe UI Light" pitchFamily="34" charset="0"/>
              </a:rPr>
              <a:t>5</a:t>
            </a:r>
            <a:r>
              <a:rPr lang="fr-FR" sz="10700" dirty="0" smtClean="0">
                <a:solidFill>
                  <a:srgbClr val="00B0F0"/>
                </a:solidFill>
                <a:latin typeface="Segoe UI Light" pitchFamily="34" charset="0"/>
                <a:cs typeface="Segoe UI Light" pitchFamily="34" charset="0"/>
              </a:rPr>
              <a:t>%</a:t>
            </a:r>
            <a:endParaRPr lang="fr-FR" sz="10700" dirty="0">
              <a:solidFill>
                <a:srgbClr val="00B0F0"/>
              </a:solidFill>
              <a:latin typeface="Segoe UI Light" pitchFamily="34" charset="0"/>
              <a:cs typeface="Segoe UI Light" pitchFamily="34" charset="0"/>
            </a:endParaRPr>
          </a:p>
        </p:txBody>
      </p:sp>
      <p:sp>
        <p:nvSpPr>
          <p:cNvPr id="5" name="Espace réservé du texte 3"/>
          <p:cNvSpPr txBox="1">
            <a:spLocks/>
          </p:cNvSpPr>
          <p:nvPr/>
        </p:nvSpPr>
        <p:spPr>
          <a:xfrm>
            <a:off x="582512" y="4672834"/>
            <a:ext cx="8237967" cy="1440156"/>
          </a:xfrm>
          <a:prstGeom prst="rect">
            <a:avLst/>
          </a:prstGeom>
        </p:spPr>
        <p:txBody>
          <a:bodyPr lIns="121899" tIns="60949" rIns="121899" bIns="60949"/>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fr-FR" dirty="0">
                <a:solidFill>
                  <a:srgbClr val="292929">
                    <a:lumMod val="75000"/>
                    <a:lumOff val="25000"/>
                  </a:srgbClr>
                </a:solidFill>
              </a:rPr>
              <a:t>des entreprises Fortune 100 déploient </a:t>
            </a:r>
            <a:br>
              <a:rPr lang="fr-FR" dirty="0">
                <a:solidFill>
                  <a:srgbClr val="292929">
                    <a:lumMod val="75000"/>
                    <a:lumOff val="25000"/>
                  </a:srgbClr>
                </a:solidFill>
              </a:rPr>
            </a:br>
            <a:r>
              <a:rPr lang="fr-FR" dirty="0">
                <a:solidFill>
                  <a:srgbClr val="292929">
                    <a:lumMod val="75000"/>
                    <a:lumOff val="25000"/>
                  </a:srgbClr>
                </a:solidFill>
              </a:rPr>
              <a:t>ou testent déjà des </a:t>
            </a:r>
            <a:r>
              <a:rPr lang="fr-FR" dirty="0">
                <a:solidFill>
                  <a:srgbClr val="00B0F0"/>
                </a:solidFill>
              </a:rPr>
              <a:t>tablettes</a:t>
            </a:r>
          </a:p>
        </p:txBody>
      </p:sp>
      <p:sp>
        <p:nvSpPr>
          <p:cNvPr id="6" name="ZoneTexte 5"/>
          <p:cNvSpPr txBox="1"/>
          <p:nvPr/>
        </p:nvSpPr>
        <p:spPr>
          <a:xfrm>
            <a:off x="-36512" y="6557091"/>
            <a:ext cx="1921574" cy="323143"/>
          </a:xfrm>
          <a:prstGeom prst="rect">
            <a:avLst/>
          </a:prstGeom>
          <a:noFill/>
        </p:spPr>
        <p:txBody>
          <a:bodyPr wrap="none" lIns="121899" tIns="60949" rIns="121899" bIns="60949" rtlCol="0">
            <a:spAutoFit/>
          </a:bodyPr>
          <a:lstStyle/>
          <a:p>
            <a:r>
              <a:rPr lang="fr-FR" sz="1300" dirty="0">
                <a:solidFill>
                  <a:srgbClr val="292929"/>
                </a:solidFill>
              </a:rPr>
              <a:t>Source : Gartner, 2010</a:t>
            </a:r>
          </a:p>
        </p:txBody>
      </p:sp>
    </p:spTree>
    <p:extLst>
      <p:ext uri="{BB962C8B-B14F-4D97-AF65-F5344CB8AC3E}">
        <p14:creationId xmlns:p14="http://schemas.microsoft.com/office/powerpoint/2010/main" val="610013629"/>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MAGNUM\Projects\Microsoft\Productivity Campaign\Customer pain crutch slides\Design\Mobile distributed Workforce_3.png"/>
          <p:cNvPicPr>
            <a:picLocks noChangeAspect="1" noChangeArrowheads="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3598268" y="2781195"/>
            <a:ext cx="1946672" cy="2861017"/>
          </a:xfrm>
          <a:prstGeom prst="rect">
            <a:avLst/>
          </a:prstGeom>
          <a:noFill/>
        </p:spPr>
      </p:pic>
      <p:sp>
        <p:nvSpPr>
          <p:cNvPr id="16390" name="Title 1"/>
          <p:cNvSpPr>
            <a:spLocks noGrp="1"/>
          </p:cNvSpPr>
          <p:nvPr>
            <p:ph type="title"/>
          </p:nvPr>
        </p:nvSpPr>
        <p:spPr>
          <a:xfrm>
            <a:off x="320636" y="188640"/>
            <a:ext cx="8021943" cy="593487"/>
          </a:xfrm>
        </p:spPr>
        <p:txBody>
          <a:bodyPr/>
          <a:lstStyle/>
          <a:p>
            <a:r>
              <a:rPr lang="da-DK" dirty="0" smtClean="0">
                <a:solidFill>
                  <a:schemeClr val="tx1"/>
                </a:solidFill>
                <a:effectLst>
                  <a:outerShdw blurRad="38100" dist="38100" dir="2700000" algn="tl">
                    <a:srgbClr val="000000">
                      <a:alpha val="43137"/>
                    </a:srgbClr>
                  </a:outerShdw>
                </a:effectLst>
                <a:latin typeface="Trebuchet MS" pitchFamily="34" charset="0"/>
              </a:rPr>
              <a:t>Travail en mobilité</a:t>
            </a:r>
          </a:p>
        </p:txBody>
      </p:sp>
      <p:sp>
        <p:nvSpPr>
          <p:cNvPr id="15" name="TextBox 30"/>
          <p:cNvSpPr txBox="1">
            <a:spLocks noChangeArrowheads="1"/>
          </p:cNvSpPr>
          <p:nvPr/>
        </p:nvSpPr>
        <p:spPr bwMode="auto">
          <a:xfrm>
            <a:off x="1" y="1402305"/>
            <a:ext cx="3190875" cy="618574"/>
          </a:xfrm>
          <a:prstGeom prst="rect">
            <a:avLst/>
          </a:prstGeom>
          <a:noFill/>
          <a:ln w="9525">
            <a:noFill/>
            <a:miter lim="800000"/>
            <a:headEnd/>
            <a:tailEnd/>
          </a:ln>
        </p:spPr>
        <p:txBody>
          <a:bodyPr wrap="square" lIns="118821" tIns="59408" rIns="118821" bIns="59408">
            <a:spAutoFit/>
          </a:bodyPr>
          <a:lstStyle/>
          <a:p>
            <a:pPr algn="ctr" defTabSz="609341">
              <a:lnSpc>
                <a:spcPct val="90000"/>
              </a:lnSpc>
              <a:spcBef>
                <a:spcPct val="0"/>
              </a:spcBef>
              <a:defRPr/>
            </a:pPr>
            <a:endParaRPr lang="en-US" dirty="0">
              <a:solidFill>
                <a:prstClr val="black">
                  <a:alpha val="99000"/>
                </a:prstClr>
              </a:solidFill>
              <a:latin typeface="Segoe UI Light" pitchFamily="34" charset="0"/>
            </a:endParaRPr>
          </a:p>
          <a:p>
            <a:pPr algn="ctr" defTabSz="609341">
              <a:lnSpc>
                <a:spcPct val="90000"/>
              </a:lnSpc>
              <a:spcBef>
                <a:spcPct val="0"/>
              </a:spcBef>
              <a:defRPr/>
            </a:pPr>
            <a:endParaRPr lang="en-US" dirty="0">
              <a:solidFill>
                <a:srgbClr val="EE7816">
                  <a:alpha val="99000"/>
                </a:srgbClr>
              </a:solidFill>
              <a:latin typeface="Segoe UI Light" pitchFamily="34" charset="0"/>
            </a:endParaRPr>
          </a:p>
        </p:txBody>
      </p:sp>
      <p:sp>
        <p:nvSpPr>
          <p:cNvPr id="5" name="Arc 4"/>
          <p:cNvSpPr/>
          <p:nvPr/>
        </p:nvSpPr>
        <p:spPr>
          <a:xfrm rot="13500000">
            <a:off x="3074798" y="2903490"/>
            <a:ext cx="2956303" cy="2217226"/>
          </a:xfrm>
          <a:prstGeom prst="arc">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lIns="76177" tIns="38088" rIns="76177" bIns="38088" rtlCol="0" anchor="ctr"/>
          <a:lstStyle/>
          <a:p>
            <a:pPr algn="ctr"/>
            <a:endParaRPr lang="en-US"/>
          </a:p>
        </p:txBody>
      </p:sp>
      <p:sp>
        <p:nvSpPr>
          <p:cNvPr id="7" name="Arc 6"/>
          <p:cNvSpPr/>
          <p:nvPr/>
        </p:nvSpPr>
        <p:spPr>
          <a:xfrm rot="2700000">
            <a:off x="3114805" y="2903490"/>
            <a:ext cx="2956303" cy="2217226"/>
          </a:xfrm>
          <a:prstGeom prst="arc">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lIns="76177" tIns="38088" rIns="76177" bIns="38088" rtlCol="0" anchor="ctr"/>
          <a:lstStyle/>
          <a:p>
            <a:pPr algn="ctr"/>
            <a:endParaRPr lang="en-US"/>
          </a:p>
        </p:txBody>
      </p:sp>
      <p:cxnSp>
        <p:nvCxnSpPr>
          <p:cNvPr id="8" name="Straight Connector 7"/>
          <p:cNvCxnSpPr/>
          <p:nvPr/>
        </p:nvCxnSpPr>
        <p:spPr>
          <a:xfrm rot="5400000" flipH="1" flipV="1">
            <a:off x="3016251" y="2203675"/>
            <a:ext cx="15113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4614546" y="2203675"/>
            <a:ext cx="15113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flipV="1">
            <a:off x="3155951" y="5663155"/>
            <a:ext cx="12319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4754246" y="5663155"/>
            <a:ext cx="12319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125730" y="2956784"/>
            <a:ext cx="363474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5692141" y="3779744"/>
            <a:ext cx="329184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098" name="Picture 2" descr="\\MAGNUM\Projects\Microsoft\Productivity Campaign\Customer pain crutch slides\Design\Mobile distributed Workforce_1.png"/>
          <p:cNvPicPr>
            <a:picLocks noChangeAspect="1" noChangeArrowheads="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1419226" y="1399238"/>
            <a:ext cx="2183051" cy="1219729"/>
          </a:xfrm>
          <a:prstGeom prst="rect">
            <a:avLst/>
          </a:prstGeom>
          <a:noFill/>
        </p:spPr>
      </p:pic>
      <p:pic>
        <p:nvPicPr>
          <p:cNvPr id="26" name="Picture 3" descr="\\MAGNUM\Projects\Microsoft\Productivity Campaign\Customer pain crutch slides\Design\Mobile distributed Workforce_2.png"/>
          <p:cNvPicPr>
            <a:picLocks noChangeAspect="1" noChangeArrowheads="1"/>
          </p:cNvPicPr>
          <p:nvPr/>
        </p:nvPicPr>
        <p:blipFill>
          <a:blip r:embed="rId5" cstate="screen">
            <a:duotone>
              <a:schemeClr val="accent1">
                <a:shade val="45000"/>
                <a:satMod val="135000"/>
              </a:schemeClr>
              <a:prstClr val="white"/>
            </a:duotone>
            <a:extLst/>
          </a:blip>
          <a:srcRect/>
          <a:stretch>
            <a:fillRect/>
          </a:stretch>
        </p:blipFill>
        <p:spPr bwMode="auto">
          <a:xfrm>
            <a:off x="320636" y="3290586"/>
            <a:ext cx="3040062" cy="2935553"/>
          </a:xfrm>
          <a:prstGeom prst="rect">
            <a:avLst/>
          </a:prstGeom>
          <a:noFill/>
        </p:spPr>
      </p:pic>
      <p:pic>
        <p:nvPicPr>
          <p:cNvPr id="4101" name="Picture 5" descr="\\MAGNUM\Projects\Microsoft\Productivity Campaign\Customer pain crutch slides\Design\Mobile distributed Workforce_4.png"/>
          <p:cNvPicPr>
            <a:picLocks noChangeAspect="1" noChangeArrowheads="1"/>
          </p:cNvPicPr>
          <p:nvPr/>
        </p:nvPicPr>
        <p:blipFill rotWithShape="1">
          <a:blip r:embed="rId6" cstate="screen">
            <a:duotone>
              <a:schemeClr val="accent1">
                <a:shade val="45000"/>
                <a:satMod val="135000"/>
              </a:schemeClr>
              <a:prstClr val="white"/>
            </a:duotone>
            <a:extLst>
              <a:ext uri="{28A0092B-C50C-407E-A947-70E740481C1C}">
                <a14:useLocalDpi xmlns:a14="http://schemas.microsoft.com/office/drawing/2010/main"/>
              </a:ext>
            </a:extLst>
          </a:blip>
          <a:srcRect t="8849" b="23378"/>
          <a:stretch/>
        </p:blipFill>
        <p:spPr bwMode="auto">
          <a:xfrm>
            <a:off x="5543830" y="1794704"/>
            <a:ext cx="3383359" cy="1342197"/>
          </a:xfrm>
          <a:prstGeom prst="rect">
            <a:avLst/>
          </a:prstGeom>
          <a:noFill/>
        </p:spPr>
      </p:pic>
      <p:sp>
        <p:nvSpPr>
          <p:cNvPr id="17" name="ZoneTexte 16"/>
          <p:cNvSpPr txBox="1"/>
          <p:nvPr/>
        </p:nvSpPr>
        <p:spPr>
          <a:xfrm>
            <a:off x="5404107" y="1523498"/>
            <a:ext cx="3632389" cy="615531"/>
          </a:xfrm>
          <a:prstGeom prst="rect">
            <a:avLst/>
          </a:prstGeom>
          <a:noFill/>
        </p:spPr>
        <p:txBody>
          <a:bodyPr wrap="square" lIns="121899" tIns="60949" rIns="121899" bIns="60949" rtlCol="0">
            <a:spAutoFit/>
          </a:bodyPr>
          <a:lstStyle/>
          <a:p>
            <a:pPr algn="ctr"/>
            <a:r>
              <a:rPr lang="fr-FR" sz="1600" dirty="0">
                <a:solidFill>
                  <a:schemeClr val="tx1">
                    <a:lumMod val="75000"/>
                    <a:lumOff val="25000"/>
                  </a:schemeClr>
                </a:solidFill>
                <a:latin typeface="+mj-lt"/>
              </a:rPr>
              <a:t>Les </a:t>
            </a:r>
            <a:r>
              <a:rPr lang="fr-FR" sz="1600" b="1" dirty="0">
                <a:solidFill>
                  <a:srgbClr val="00B0F0"/>
                </a:solidFill>
                <a:latin typeface="+mj-lt"/>
              </a:rPr>
              <a:t>télétravailleurs</a:t>
            </a:r>
            <a:r>
              <a:rPr lang="fr-FR" sz="1600" dirty="0">
                <a:solidFill>
                  <a:srgbClr val="00B0F0"/>
                </a:solidFill>
                <a:latin typeface="+mj-lt"/>
              </a:rPr>
              <a:t> </a:t>
            </a:r>
            <a:r>
              <a:rPr lang="fr-FR" sz="1600" dirty="0">
                <a:solidFill>
                  <a:schemeClr val="tx1">
                    <a:lumMod val="75000"/>
                    <a:lumOff val="25000"/>
                  </a:schemeClr>
                </a:solidFill>
                <a:latin typeface="+mj-lt"/>
              </a:rPr>
              <a:t>vont augmenter et représenter</a:t>
            </a:r>
          </a:p>
        </p:txBody>
      </p:sp>
      <p:sp>
        <p:nvSpPr>
          <p:cNvPr id="19" name="ZoneTexte 18"/>
          <p:cNvSpPr txBox="1"/>
          <p:nvPr/>
        </p:nvSpPr>
        <p:spPr>
          <a:xfrm>
            <a:off x="5404107" y="3130279"/>
            <a:ext cx="3632389" cy="369332"/>
          </a:xfrm>
          <a:prstGeom prst="rect">
            <a:avLst/>
          </a:prstGeom>
          <a:noFill/>
        </p:spPr>
        <p:txBody>
          <a:bodyPr wrap="square" lIns="121899" tIns="60949" rIns="121899" bIns="60949" rtlCol="0">
            <a:spAutoFit/>
          </a:bodyPr>
          <a:lstStyle/>
          <a:p>
            <a:pPr algn="ctr"/>
            <a:r>
              <a:rPr lang="fr-FR" sz="1600" dirty="0">
                <a:solidFill>
                  <a:schemeClr val="tx1">
                    <a:lumMod val="75000"/>
                    <a:lumOff val="25000"/>
                  </a:schemeClr>
                </a:solidFill>
                <a:latin typeface="+mj-lt"/>
              </a:rPr>
              <a:t>des salariés aux USA en 2016.</a:t>
            </a:r>
          </a:p>
        </p:txBody>
      </p:sp>
      <p:sp>
        <p:nvSpPr>
          <p:cNvPr id="20" name="ZoneTexte 19"/>
          <p:cNvSpPr txBox="1"/>
          <p:nvPr/>
        </p:nvSpPr>
        <p:spPr>
          <a:xfrm>
            <a:off x="77955" y="1252520"/>
            <a:ext cx="1762711" cy="1600416"/>
          </a:xfrm>
          <a:prstGeom prst="rect">
            <a:avLst/>
          </a:prstGeom>
          <a:noFill/>
        </p:spPr>
        <p:txBody>
          <a:bodyPr wrap="square" lIns="121899" tIns="60949" rIns="121899" bIns="60949" rtlCol="0">
            <a:spAutoFit/>
          </a:bodyPr>
          <a:lstStyle/>
          <a:p>
            <a:r>
              <a:rPr lang="fr-FR" sz="1600" b="1" dirty="0">
                <a:solidFill>
                  <a:srgbClr val="00B0F0"/>
                </a:solidFill>
                <a:latin typeface="+mj-lt"/>
              </a:rPr>
              <a:t>3 employés sur 5 </a:t>
            </a:r>
            <a:r>
              <a:rPr lang="fr-FR" sz="1600" dirty="0">
                <a:solidFill>
                  <a:schemeClr val="tx1">
                    <a:lumMod val="75000"/>
                    <a:lumOff val="25000"/>
                  </a:schemeClr>
                </a:solidFill>
                <a:latin typeface="+mj-lt"/>
              </a:rPr>
              <a:t>pensent qu’ils n’ont pas besoin d’être </a:t>
            </a:r>
          </a:p>
          <a:p>
            <a:r>
              <a:rPr lang="fr-FR" sz="1600" dirty="0">
                <a:solidFill>
                  <a:schemeClr val="tx1">
                    <a:lumMod val="75000"/>
                    <a:lumOff val="25000"/>
                  </a:schemeClr>
                </a:solidFill>
                <a:latin typeface="+mj-lt"/>
              </a:rPr>
              <a:t>au bureau pour </a:t>
            </a:r>
          </a:p>
          <a:p>
            <a:r>
              <a:rPr lang="fr-FR" sz="1600" dirty="0">
                <a:solidFill>
                  <a:schemeClr val="tx1">
                    <a:lumMod val="75000"/>
                    <a:lumOff val="25000"/>
                  </a:schemeClr>
                </a:solidFill>
                <a:latin typeface="+mj-lt"/>
              </a:rPr>
              <a:t>être productifs.</a:t>
            </a:r>
          </a:p>
        </p:txBody>
      </p:sp>
      <p:sp>
        <p:nvSpPr>
          <p:cNvPr id="21" name="ZoneTexte 20"/>
          <p:cNvSpPr txBox="1"/>
          <p:nvPr/>
        </p:nvSpPr>
        <p:spPr>
          <a:xfrm>
            <a:off x="1691680" y="3226933"/>
            <a:ext cx="1868169" cy="1354195"/>
          </a:xfrm>
          <a:prstGeom prst="rect">
            <a:avLst/>
          </a:prstGeom>
          <a:noFill/>
        </p:spPr>
        <p:txBody>
          <a:bodyPr wrap="square" lIns="121899" tIns="60949" rIns="121899" bIns="60949" rtlCol="0">
            <a:spAutoFit/>
          </a:bodyPr>
          <a:lstStyle/>
          <a:p>
            <a:r>
              <a:rPr lang="fr-FR" sz="1600" dirty="0">
                <a:solidFill>
                  <a:schemeClr val="tx1">
                    <a:lumMod val="75000"/>
                    <a:lumOff val="25000"/>
                  </a:schemeClr>
                </a:solidFill>
                <a:latin typeface="+mj-lt"/>
              </a:rPr>
              <a:t>des entreprises ont </a:t>
            </a:r>
          </a:p>
          <a:p>
            <a:r>
              <a:rPr lang="fr-FR" sz="1600" b="1" dirty="0">
                <a:solidFill>
                  <a:srgbClr val="00B0F0"/>
                </a:solidFill>
                <a:latin typeface="+mj-lt"/>
              </a:rPr>
              <a:t>des employés travaillant à distance.</a:t>
            </a:r>
          </a:p>
        </p:txBody>
      </p:sp>
      <p:pic>
        <p:nvPicPr>
          <p:cNvPr id="25" name="Picture 6" descr="\\MAGNUM\Projects\Microsoft\Productivity Campaign\Customer pain crutch slides\Design\Mobile distributed Workforce_5.png"/>
          <p:cNvPicPr>
            <a:picLocks noChangeAspect="1" noChangeArrowheads="1"/>
          </p:cNvPicPr>
          <p:nvPr/>
        </p:nvPicPr>
        <p:blipFill>
          <a:blip r:embed="rId7" cstate="screen">
            <a:duotone>
              <a:schemeClr val="accent1">
                <a:shade val="45000"/>
                <a:satMod val="135000"/>
              </a:schemeClr>
              <a:prstClr val="white"/>
            </a:duotone>
            <a:extLst/>
          </a:blip>
          <a:srcRect/>
          <a:stretch>
            <a:fillRect/>
          </a:stretch>
        </p:blipFill>
        <p:spPr bwMode="auto">
          <a:xfrm>
            <a:off x="5814259" y="3846051"/>
            <a:ext cx="2979538" cy="2463271"/>
          </a:xfrm>
          <a:prstGeom prst="rect">
            <a:avLst/>
          </a:prstGeom>
          <a:noFill/>
        </p:spPr>
      </p:pic>
      <p:sp>
        <p:nvSpPr>
          <p:cNvPr id="22" name="ZoneTexte 21"/>
          <p:cNvSpPr txBox="1"/>
          <p:nvPr/>
        </p:nvSpPr>
        <p:spPr>
          <a:xfrm>
            <a:off x="3635896" y="1356467"/>
            <a:ext cx="1801830" cy="2000525"/>
          </a:xfrm>
          <a:prstGeom prst="rect">
            <a:avLst/>
          </a:prstGeom>
          <a:noFill/>
        </p:spPr>
        <p:txBody>
          <a:bodyPr wrap="square" lIns="121899" tIns="60949" rIns="121899" bIns="60949" rtlCol="0">
            <a:spAutoFit/>
          </a:bodyPr>
          <a:lstStyle/>
          <a:p>
            <a:pPr algn="ctr"/>
            <a:r>
              <a:rPr lang="fr-FR" sz="1600" dirty="0">
                <a:solidFill>
                  <a:schemeClr val="tx1">
                    <a:lumMod val="75000"/>
                    <a:lumOff val="25000"/>
                  </a:schemeClr>
                </a:solidFill>
                <a:latin typeface="+mj-lt"/>
              </a:rPr>
              <a:t>Le nombre de </a:t>
            </a:r>
            <a:r>
              <a:rPr lang="fr-FR" sz="1600" b="1" dirty="0">
                <a:solidFill>
                  <a:srgbClr val="00B0F0"/>
                </a:solidFill>
                <a:latin typeface="+mj-lt"/>
              </a:rPr>
              <a:t>télétravailleurs</a:t>
            </a:r>
            <a:r>
              <a:rPr lang="fr-FR" sz="1600" dirty="0">
                <a:solidFill>
                  <a:srgbClr val="00B0F0"/>
                </a:solidFill>
                <a:latin typeface="+mj-lt"/>
              </a:rPr>
              <a:t> </a:t>
            </a:r>
            <a:r>
              <a:rPr lang="fr-FR" sz="1600" dirty="0">
                <a:solidFill>
                  <a:schemeClr val="tx1">
                    <a:lumMod val="75000"/>
                    <a:lumOff val="25000"/>
                  </a:schemeClr>
                </a:solidFill>
                <a:latin typeface="+mj-lt"/>
              </a:rPr>
              <a:t>dans le monde augmentera jusqu’à presque</a:t>
            </a:r>
          </a:p>
          <a:p>
            <a:pPr algn="ctr"/>
            <a:r>
              <a:rPr lang="fr-FR" sz="2100" b="1" dirty="0">
                <a:solidFill>
                  <a:srgbClr val="00B0F0"/>
                </a:solidFill>
                <a:latin typeface="+mj-lt"/>
              </a:rPr>
              <a:t>1,2 milliards.</a:t>
            </a:r>
          </a:p>
        </p:txBody>
      </p:sp>
      <p:sp>
        <p:nvSpPr>
          <p:cNvPr id="23" name="ZoneTexte 22"/>
          <p:cNvSpPr txBox="1"/>
          <p:nvPr/>
        </p:nvSpPr>
        <p:spPr>
          <a:xfrm>
            <a:off x="3887648" y="5438560"/>
            <a:ext cx="1332426" cy="1107973"/>
          </a:xfrm>
          <a:prstGeom prst="rect">
            <a:avLst/>
          </a:prstGeom>
          <a:noFill/>
        </p:spPr>
        <p:txBody>
          <a:bodyPr wrap="square" lIns="121899" tIns="60949" rIns="121899" bIns="60949" rtlCol="0">
            <a:spAutoFit/>
          </a:bodyPr>
          <a:lstStyle/>
          <a:p>
            <a:pPr algn="ctr"/>
            <a:r>
              <a:rPr lang="fr-FR" sz="1600" dirty="0">
                <a:solidFill>
                  <a:schemeClr val="tx1">
                    <a:lumMod val="75000"/>
                    <a:lumOff val="25000"/>
                  </a:schemeClr>
                </a:solidFill>
                <a:latin typeface="+mj-lt"/>
              </a:rPr>
              <a:t>Soit plus de </a:t>
            </a:r>
            <a:r>
              <a:rPr lang="fr-FR" sz="1600" b="1" dirty="0">
                <a:solidFill>
                  <a:srgbClr val="00B0F0"/>
                </a:solidFill>
                <a:latin typeface="+mj-lt"/>
              </a:rPr>
              <a:t>1/3 des travailleurs</a:t>
            </a:r>
            <a:r>
              <a:rPr lang="fr-FR" sz="1600" dirty="0">
                <a:solidFill>
                  <a:srgbClr val="00B0F0"/>
                </a:solidFill>
                <a:latin typeface="+mj-lt"/>
              </a:rPr>
              <a:t> </a:t>
            </a:r>
          </a:p>
          <a:p>
            <a:pPr algn="ctr"/>
            <a:r>
              <a:rPr lang="fr-FR" sz="1600" dirty="0">
                <a:solidFill>
                  <a:schemeClr val="tx1">
                    <a:lumMod val="75000"/>
                    <a:lumOff val="25000"/>
                  </a:schemeClr>
                </a:solidFill>
                <a:latin typeface="+mj-lt"/>
              </a:rPr>
              <a:t>en 2013.</a:t>
            </a:r>
            <a:endParaRPr lang="fr-FR" sz="2100" b="1" dirty="0">
              <a:solidFill>
                <a:schemeClr val="tx1">
                  <a:lumMod val="75000"/>
                  <a:lumOff val="25000"/>
                </a:schemeClr>
              </a:solidFill>
              <a:latin typeface="+mj-lt"/>
            </a:endParaRPr>
          </a:p>
        </p:txBody>
      </p:sp>
      <p:sp>
        <p:nvSpPr>
          <p:cNvPr id="24" name="ZoneTexte 23"/>
          <p:cNvSpPr txBox="1"/>
          <p:nvPr/>
        </p:nvSpPr>
        <p:spPr>
          <a:xfrm>
            <a:off x="5589738" y="4568296"/>
            <a:ext cx="3173831" cy="1892804"/>
          </a:xfrm>
          <a:prstGeom prst="rect">
            <a:avLst/>
          </a:prstGeom>
          <a:noFill/>
        </p:spPr>
        <p:txBody>
          <a:bodyPr wrap="square" lIns="121899" tIns="60949" rIns="121899" bIns="60949" rtlCol="0">
            <a:spAutoFit/>
          </a:bodyPr>
          <a:lstStyle/>
          <a:p>
            <a:pPr algn="ctr"/>
            <a:r>
              <a:rPr lang="fr-FR" sz="1600" b="1" dirty="0">
                <a:solidFill>
                  <a:srgbClr val="00B0F0"/>
                </a:solidFill>
                <a:latin typeface="+mj-lt"/>
              </a:rPr>
              <a:t>87% </a:t>
            </a:r>
            <a:r>
              <a:rPr lang="fr-FR" sz="1600" dirty="0">
                <a:solidFill>
                  <a:schemeClr val="tx1">
                    <a:lumMod val="75000"/>
                    <a:lumOff val="25000"/>
                  </a:schemeClr>
                </a:solidFill>
                <a:latin typeface="+mj-lt"/>
              </a:rPr>
              <a:t>des utilisateurs                ont travaillé de chez eux pendant le dernier mois.</a:t>
            </a:r>
          </a:p>
          <a:p>
            <a:pPr algn="ctr"/>
            <a:endParaRPr lang="fr-FR" sz="1100" dirty="0" smtClean="0">
              <a:solidFill>
                <a:schemeClr val="tx1">
                  <a:lumMod val="75000"/>
                  <a:lumOff val="25000"/>
                </a:schemeClr>
              </a:solidFill>
              <a:latin typeface="+mj-lt"/>
            </a:endParaRPr>
          </a:p>
          <a:p>
            <a:pPr algn="ctr"/>
            <a:endParaRPr lang="fr-FR" sz="1100" dirty="0">
              <a:solidFill>
                <a:schemeClr val="tx1">
                  <a:lumMod val="75000"/>
                  <a:lumOff val="25000"/>
                </a:schemeClr>
              </a:solidFill>
              <a:latin typeface="+mj-lt"/>
            </a:endParaRPr>
          </a:p>
          <a:p>
            <a:pPr algn="ctr"/>
            <a:endParaRPr lang="fr-FR" sz="1100" dirty="0" smtClean="0">
              <a:solidFill>
                <a:schemeClr val="tx1">
                  <a:lumMod val="75000"/>
                  <a:lumOff val="25000"/>
                </a:schemeClr>
              </a:solidFill>
              <a:latin typeface="+mj-lt"/>
            </a:endParaRPr>
          </a:p>
          <a:p>
            <a:pPr algn="ctr"/>
            <a:endParaRPr lang="fr-FR" sz="1100" dirty="0">
              <a:solidFill>
                <a:schemeClr val="tx1">
                  <a:lumMod val="75000"/>
                  <a:lumOff val="25000"/>
                </a:schemeClr>
              </a:solidFill>
              <a:latin typeface="+mj-lt"/>
            </a:endParaRPr>
          </a:p>
          <a:p>
            <a:pPr algn="ctr"/>
            <a:endParaRPr lang="fr-FR" sz="1100" dirty="0">
              <a:solidFill>
                <a:schemeClr val="tx1">
                  <a:lumMod val="75000"/>
                  <a:lumOff val="25000"/>
                </a:schemeClr>
              </a:solidFill>
              <a:latin typeface="+mj-lt"/>
            </a:endParaRPr>
          </a:p>
          <a:p>
            <a:pPr algn="ctr"/>
            <a:r>
              <a:rPr lang="fr-FR" sz="1200" dirty="0">
                <a:solidFill>
                  <a:schemeClr val="tx1">
                    <a:lumMod val="75000"/>
                    <a:lumOff val="25000"/>
                  </a:schemeClr>
                </a:solidFill>
                <a:latin typeface="+mj-lt"/>
              </a:rPr>
              <a:t>         Les autres lieux principaux étaient :</a:t>
            </a:r>
          </a:p>
        </p:txBody>
      </p:sp>
    </p:spTree>
    <p:extLst>
      <p:ext uri="{BB962C8B-B14F-4D97-AF65-F5344CB8AC3E}">
        <p14:creationId xmlns:p14="http://schemas.microsoft.com/office/powerpoint/2010/main" val="3167609802"/>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1000"/>
                                        <p:tgtEl>
                                          <p:spTgt spid="410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098"/>
                                        </p:tgtEl>
                                        <p:attrNameLst>
                                          <p:attrName>style.visibility</p:attrName>
                                        </p:attrNameLst>
                                      </p:cBhvr>
                                      <p:to>
                                        <p:strVal val="visible"/>
                                      </p:to>
                                    </p:set>
                                    <p:animEffect transition="in" filter="fade">
                                      <p:cBhvr>
                                        <p:cTn id="26" dur="1000"/>
                                        <p:tgtEl>
                                          <p:spTgt spid="409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101"/>
                                        </p:tgtEl>
                                        <p:attrNameLst>
                                          <p:attrName>style.visibility</p:attrName>
                                        </p:attrNameLst>
                                      </p:cBhvr>
                                      <p:to>
                                        <p:strVal val="visible"/>
                                      </p:to>
                                    </p:set>
                                    <p:animEffect transition="in" filter="fade">
                                      <p:cBhvr>
                                        <p:cTn id="34" dur="1000"/>
                                        <p:tgtEl>
                                          <p:spTgt spid="410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1" grpId="0"/>
      <p:bldP spid="22" grpId="0"/>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rot="5400000">
            <a:off x="-444499" y="3953537"/>
            <a:ext cx="48895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2667000" y="2699413"/>
            <a:ext cx="238125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4318000" y="5001288"/>
            <a:ext cx="27940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5541131" y="1682657"/>
            <a:ext cx="34773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a:off x="5715002" y="3858288"/>
            <a:ext cx="3286125"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026" name="Picture 2" descr="\\MAGNUM\Projects\Microsoft\Productivity Campaign\Customer pain crutch slides\Design\Consumerization of IT_1.png"/>
          <p:cNvPicPr>
            <a:picLocks noChangeAspect="1" noChangeArrowheads="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190500" y="2016790"/>
            <a:ext cx="1642071" cy="3329492"/>
          </a:xfrm>
          <a:prstGeom prst="rect">
            <a:avLst/>
          </a:prstGeom>
          <a:noFill/>
        </p:spPr>
      </p:pic>
      <p:pic>
        <p:nvPicPr>
          <p:cNvPr id="1027" name="Picture 3" descr="\\MAGNUM\Projects\Microsoft\Productivity Campaign\Customer pain crutch slides\Design\Consumerization of IT_2.png"/>
          <p:cNvPicPr>
            <a:picLocks noChangeAspect="1" noChangeArrowheads="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2107407" y="2627262"/>
            <a:ext cx="1672828" cy="2374027"/>
          </a:xfrm>
          <a:prstGeom prst="rect">
            <a:avLst/>
          </a:prstGeom>
          <a:noFill/>
        </p:spPr>
      </p:pic>
      <p:pic>
        <p:nvPicPr>
          <p:cNvPr id="1028" name="Picture 4" descr="\\MAGNUM\Projects\Microsoft\Productivity Campaign\Customer pain crutch slides\Design\Consumerization of IT_3.png"/>
          <p:cNvPicPr>
            <a:picLocks noChangeAspect="1" noChangeArrowheads="1"/>
          </p:cNvPicPr>
          <p:nvPr/>
        </p:nvPicPr>
        <p:blipFill rotWithShape="1">
          <a:blip r:embed="rId5"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3766929" y="1975304"/>
            <a:ext cx="1722438" cy="2822787"/>
          </a:xfrm>
          <a:prstGeom prst="rect">
            <a:avLst/>
          </a:prstGeom>
          <a:noFill/>
        </p:spPr>
      </p:pic>
      <p:cxnSp>
        <p:nvCxnSpPr>
          <p:cNvPr id="24" name="Straight Connector 23"/>
          <p:cNvCxnSpPr/>
          <p:nvPr/>
        </p:nvCxnSpPr>
        <p:spPr>
          <a:xfrm rot="5400000">
            <a:off x="2915710" y="5456371"/>
            <a:ext cx="188383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p:nvPr>
        </p:nvSpPr>
        <p:spPr>
          <a:xfrm>
            <a:off x="395536" y="188640"/>
            <a:ext cx="8021943" cy="593487"/>
          </a:xfrm>
        </p:spPr>
        <p:txBody>
          <a:bodyPr/>
          <a:lstStyle/>
          <a:p>
            <a:r>
              <a:rPr lang="da-DK" dirty="0" smtClean="0">
                <a:solidFill>
                  <a:schemeClr val="tx1"/>
                </a:solidFill>
              </a:rPr>
              <a:t>Consumérisation de l’IT</a:t>
            </a:r>
          </a:p>
        </p:txBody>
      </p:sp>
      <p:sp>
        <p:nvSpPr>
          <p:cNvPr id="2" name="ZoneTexte 1"/>
          <p:cNvSpPr txBox="1"/>
          <p:nvPr/>
        </p:nvSpPr>
        <p:spPr>
          <a:xfrm>
            <a:off x="3982905" y="4798091"/>
            <a:ext cx="1594522" cy="1600416"/>
          </a:xfrm>
          <a:prstGeom prst="rect">
            <a:avLst/>
          </a:prstGeom>
          <a:noFill/>
        </p:spPr>
        <p:txBody>
          <a:bodyPr wrap="square" lIns="121899" tIns="60949" rIns="121899" bIns="60949" rtlCol="0">
            <a:spAutoFit/>
          </a:bodyPr>
          <a:lstStyle/>
          <a:p>
            <a:r>
              <a:rPr lang="fr-FR" sz="1600" dirty="0">
                <a:solidFill>
                  <a:srgbClr val="292929">
                    <a:lumMod val="75000"/>
                    <a:lumOff val="25000"/>
                  </a:srgbClr>
                </a:solidFill>
              </a:rPr>
              <a:t>des employés utilisent au moins un </a:t>
            </a:r>
            <a:r>
              <a:rPr lang="fr-FR" sz="1600" b="1" dirty="0">
                <a:solidFill>
                  <a:srgbClr val="00B0F0"/>
                </a:solidFill>
              </a:rPr>
              <a:t>appareil personnel au travail.</a:t>
            </a:r>
          </a:p>
        </p:txBody>
      </p:sp>
      <p:sp>
        <p:nvSpPr>
          <p:cNvPr id="15" name="ZoneTexte 14"/>
          <p:cNvSpPr txBox="1"/>
          <p:nvPr/>
        </p:nvSpPr>
        <p:spPr>
          <a:xfrm>
            <a:off x="145503" y="5157192"/>
            <a:ext cx="1762201" cy="1354195"/>
          </a:xfrm>
          <a:prstGeom prst="rect">
            <a:avLst/>
          </a:prstGeom>
          <a:noFill/>
        </p:spPr>
        <p:txBody>
          <a:bodyPr wrap="square" lIns="121899" tIns="60949" rIns="121899" bIns="60949" rtlCol="0">
            <a:spAutoFit/>
          </a:bodyPr>
          <a:lstStyle/>
          <a:p>
            <a:r>
              <a:rPr lang="fr-FR" sz="1600" dirty="0">
                <a:solidFill>
                  <a:srgbClr val="292929">
                    <a:lumMod val="75000"/>
                    <a:lumOff val="25000"/>
                  </a:srgbClr>
                </a:solidFill>
              </a:rPr>
              <a:t>des sociétés ont déployé au moins </a:t>
            </a:r>
            <a:r>
              <a:rPr lang="fr-FR" sz="1600" b="1" dirty="0">
                <a:solidFill>
                  <a:srgbClr val="00B0F0"/>
                </a:solidFill>
              </a:rPr>
              <a:t>un outil logiciel collaboratif.</a:t>
            </a:r>
          </a:p>
        </p:txBody>
      </p:sp>
      <p:sp>
        <p:nvSpPr>
          <p:cNvPr id="17" name="ZoneTexte 16"/>
          <p:cNvSpPr txBox="1"/>
          <p:nvPr/>
        </p:nvSpPr>
        <p:spPr>
          <a:xfrm>
            <a:off x="1958937" y="1426733"/>
            <a:ext cx="1964991" cy="1354195"/>
          </a:xfrm>
          <a:prstGeom prst="rect">
            <a:avLst/>
          </a:prstGeom>
          <a:noFill/>
        </p:spPr>
        <p:txBody>
          <a:bodyPr wrap="square" lIns="121899" tIns="60949" rIns="121899" bIns="60949" rtlCol="0">
            <a:spAutoFit/>
          </a:bodyPr>
          <a:lstStyle/>
          <a:p>
            <a:r>
              <a:rPr lang="fr-FR" sz="1600" dirty="0">
                <a:solidFill>
                  <a:srgbClr val="292929">
                    <a:lumMod val="75000"/>
                    <a:lumOff val="25000"/>
                  </a:srgbClr>
                </a:solidFill>
              </a:rPr>
              <a:t>Les employés utilisent en moyenne </a:t>
            </a:r>
            <a:r>
              <a:rPr lang="fr-FR" sz="1600" b="1" dirty="0">
                <a:solidFill>
                  <a:srgbClr val="00B0F0"/>
                </a:solidFill>
              </a:rPr>
              <a:t>4 appareils grand public</a:t>
            </a:r>
          </a:p>
        </p:txBody>
      </p:sp>
      <p:sp>
        <p:nvSpPr>
          <p:cNvPr id="18" name="ZoneTexte 17"/>
          <p:cNvSpPr txBox="1"/>
          <p:nvPr/>
        </p:nvSpPr>
        <p:spPr>
          <a:xfrm>
            <a:off x="2000253" y="4982756"/>
            <a:ext cx="1857372" cy="1600416"/>
          </a:xfrm>
          <a:prstGeom prst="rect">
            <a:avLst/>
          </a:prstGeom>
          <a:noFill/>
        </p:spPr>
        <p:txBody>
          <a:bodyPr wrap="square" lIns="121899" tIns="60949" rIns="121899" bIns="60949" rtlCol="0">
            <a:spAutoFit/>
          </a:bodyPr>
          <a:lstStyle/>
          <a:p>
            <a:r>
              <a:rPr lang="fr-FR" sz="1600" dirty="0">
                <a:solidFill>
                  <a:srgbClr val="292929">
                    <a:lumMod val="75000"/>
                    <a:lumOff val="25000"/>
                  </a:srgbClr>
                </a:solidFill>
              </a:rPr>
              <a:t>et</a:t>
            </a:r>
            <a:r>
              <a:rPr lang="fr-FR" sz="1600" dirty="0">
                <a:solidFill>
                  <a:srgbClr val="292929"/>
                </a:solidFill>
              </a:rPr>
              <a:t> </a:t>
            </a:r>
            <a:r>
              <a:rPr lang="fr-FR" sz="1600" b="1" dirty="0">
                <a:solidFill>
                  <a:srgbClr val="00B0F0"/>
                </a:solidFill>
              </a:rPr>
              <a:t>plusieurs applications tierces</a:t>
            </a:r>
            <a:r>
              <a:rPr lang="fr-FR" sz="1600" dirty="0">
                <a:solidFill>
                  <a:srgbClr val="00B0F0"/>
                </a:solidFill>
              </a:rPr>
              <a:t>, </a:t>
            </a:r>
            <a:r>
              <a:rPr lang="fr-FR" sz="1600" dirty="0">
                <a:solidFill>
                  <a:srgbClr val="292929">
                    <a:lumMod val="75000"/>
                    <a:lumOff val="25000"/>
                  </a:srgbClr>
                </a:solidFill>
              </a:rPr>
              <a:t>telles que les réseaux sociaux, au cours de leur journée.</a:t>
            </a:r>
            <a:endParaRPr lang="fr-FR" sz="1600" b="1" dirty="0">
              <a:solidFill>
                <a:srgbClr val="292929">
                  <a:lumMod val="75000"/>
                  <a:lumOff val="25000"/>
                </a:srgbClr>
              </a:solidFill>
            </a:endParaRPr>
          </a:p>
        </p:txBody>
      </p:sp>
      <p:sp>
        <p:nvSpPr>
          <p:cNvPr id="19" name="ZoneTexte 18"/>
          <p:cNvSpPr txBox="1"/>
          <p:nvPr/>
        </p:nvSpPr>
        <p:spPr>
          <a:xfrm>
            <a:off x="5810738" y="5517232"/>
            <a:ext cx="3333262" cy="1107973"/>
          </a:xfrm>
          <a:prstGeom prst="rect">
            <a:avLst/>
          </a:prstGeom>
          <a:noFill/>
        </p:spPr>
        <p:txBody>
          <a:bodyPr wrap="square" lIns="121899" tIns="60949" rIns="121899" bIns="60949" rtlCol="0">
            <a:spAutoFit/>
          </a:bodyPr>
          <a:lstStyle/>
          <a:p>
            <a:r>
              <a:rPr lang="fr-FR" sz="1600" b="1" dirty="0">
                <a:solidFill>
                  <a:srgbClr val="00B0F0"/>
                </a:solidFill>
              </a:rPr>
              <a:t>du monde numérique est créé par des individus</a:t>
            </a:r>
            <a:r>
              <a:rPr lang="fr-FR" sz="1600" dirty="0">
                <a:solidFill>
                  <a:srgbClr val="00B0F0"/>
                </a:solidFill>
              </a:rPr>
              <a:t>, </a:t>
            </a:r>
            <a:r>
              <a:rPr lang="fr-FR" sz="1600" dirty="0">
                <a:solidFill>
                  <a:srgbClr val="292929">
                    <a:lumMod val="75000"/>
                    <a:lumOff val="25000"/>
                  </a:srgbClr>
                </a:solidFill>
              </a:rPr>
              <a:t>mais les entreprises sont responsables de la sécurité et fiabilité de 85%.</a:t>
            </a:r>
            <a:endParaRPr lang="fr-FR" sz="1600" b="1" dirty="0">
              <a:solidFill>
                <a:srgbClr val="292929">
                  <a:lumMod val="75000"/>
                  <a:lumOff val="25000"/>
                </a:srgbClr>
              </a:solidFill>
            </a:endParaRPr>
          </a:p>
        </p:txBody>
      </p:sp>
      <p:sp>
        <p:nvSpPr>
          <p:cNvPr id="20" name="ZoneTexte 19"/>
          <p:cNvSpPr txBox="1"/>
          <p:nvPr/>
        </p:nvSpPr>
        <p:spPr>
          <a:xfrm>
            <a:off x="7441974" y="1510355"/>
            <a:ext cx="1594522" cy="1846637"/>
          </a:xfrm>
          <a:prstGeom prst="rect">
            <a:avLst/>
          </a:prstGeom>
          <a:noFill/>
        </p:spPr>
        <p:txBody>
          <a:bodyPr wrap="square" lIns="121899" tIns="60949" rIns="121899" bIns="60949" rtlCol="0">
            <a:spAutoFit/>
          </a:bodyPr>
          <a:lstStyle/>
          <a:p>
            <a:r>
              <a:rPr lang="fr-FR" sz="1600" dirty="0">
                <a:solidFill>
                  <a:srgbClr val="292929">
                    <a:lumMod val="75000"/>
                    <a:lumOff val="25000"/>
                  </a:srgbClr>
                </a:solidFill>
              </a:rPr>
              <a:t>des entreprises du Fortune 100</a:t>
            </a:r>
            <a:r>
              <a:rPr lang="fr-FR" sz="1600" b="1" dirty="0">
                <a:solidFill>
                  <a:srgbClr val="292929">
                    <a:lumMod val="75000"/>
                    <a:lumOff val="25000"/>
                  </a:srgbClr>
                </a:solidFill>
              </a:rPr>
              <a:t> </a:t>
            </a:r>
          </a:p>
          <a:p>
            <a:r>
              <a:rPr lang="fr-FR" sz="1600" b="1" dirty="0">
                <a:solidFill>
                  <a:srgbClr val="00B0F0"/>
                </a:solidFill>
              </a:rPr>
              <a:t>testent ou déploient actuellement une tablette.</a:t>
            </a:r>
          </a:p>
        </p:txBody>
      </p:sp>
      <p:grpSp>
        <p:nvGrpSpPr>
          <p:cNvPr id="7" name="Groupe 6"/>
          <p:cNvGrpSpPr/>
          <p:nvPr/>
        </p:nvGrpSpPr>
        <p:grpSpPr>
          <a:xfrm>
            <a:off x="5577428" y="1547761"/>
            <a:ext cx="1918643" cy="2159000"/>
            <a:chOff x="5577427" y="1160821"/>
            <a:chExt cx="1918643" cy="1619250"/>
          </a:xfrm>
        </p:grpSpPr>
        <p:pic>
          <p:nvPicPr>
            <p:cNvPr id="23" name="Picture 5" descr="\\MAGNUM\Projects\Microsoft\Productivity Campaign\Customer pain crutch slides\Design\Consumerization of IT_4.png"/>
            <p:cNvPicPr>
              <a:picLocks noChangeAspect="1" noChangeArrowheads="1"/>
            </p:cNvPicPr>
            <p:nvPr/>
          </p:nvPicPr>
          <p:blipFill rotWithShape="1">
            <a:blip r:embed="rId6" cstate="screen">
              <a:duotone>
                <a:schemeClr val="accent1">
                  <a:shade val="45000"/>
                  <a:satMod val="135000"/>
                </a:schemeClr>
                <a:prstClr val="white"/>
              </a:duotone>
              <a:extLst/>
            </a:blip>
            <a:srcRect r="42379"/>
            <a:stretch/>
          </p:blipFill>
          <p:spPr bwMode="auto">
            <a:xfrm>
              <a:off x="5577427" y="1160821"/>
              <a:ext cx="1918643" cy="1619250"/>
            </a:xfrm>
            <a:prstGeom prst="rect">
              <a:avLst/>
            </a:prstGeom>
            <a:noFill/>
          </p:spPr>
        </p:pic>
        <p:sp>
          <p:nvSpPr>
            <p:cNvPr id="6" name="Ellipse 5"/>
            <p:cNvSpPr/>
            <p:nvPr/>
          </p:nvSpPr>
          <p:spPr>
            <a:xfrm rot="600000">
              <a:off x="6994420" y="1861068"/>
              <a:ext cx="143877" cy="407403"/>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rgbClr val="292929"/>
                </a:solidFill>
              </a:endParaRPr>
            </a:p>
          </p:txBody>
        </p:sp>
      </p:grpSp>
      <p:pic>
        <p:nvPicPr>
          <p:cNvPr id="26" name="Picture 6" descr="\\MAGNUM\Projects\Microsoft\Productivity Campaign\Customer pain crutch slides\Design\Consumerization of IT_5.png"/>
          <p:cNvPicPr>
            <a:picLocks noChangeAspect="1" noChangeArrowheads="1"/>
          </p:cNvPicPr>
          <p:nvPr/>
        </p:nvPicPr>
        <p:blipFill rotWithShape="1">
          <a:blip r:embed="rId7" cstate="screen">
            <a:duotone>
              <a:schemeClr val="accent1">
                <a:shade val="45000"/>
                <a:satMod val="135000"/>
              </a:schemeClr>
              <a:prstClr val="white"/>
            </a:duotone>
            <a:extLst/>
          </a:blip>
          <a:srcRect r="10891" b="23907"/>
          <a:stretch/>
        </p:blipFill>
        <p:spPr bwMode="auto">
          <a:xfrm>
            <a:off x="5801045" y="3909841"/>
            <a:ext cx="2790297" cy="1867329"/>
          </a:xfrm>
          <a:prstGeom prst="rect">
            <a:avLst/>
          </a:prstGeom>
          <a:noFill/>
        </p:spPr>
      </p:pic>
    </p:spTree>
    <p:extLst>
      <p:ext uri="{BB962C8B-B14F-4D97-AF65-F5344CB8AC3E}">
        <p14:creationId xmlns:p14="http://schemas.microsoft.com/office/powerpoint/2010/main" val="2071093765"/>
      </p:ext>
    </p:extLst>
  </p:cSld>
  <p:clrMapOvr>
    <a:masterClrMapping/>
  </p:clrMapOvr>
  <mc:AlternateContent xmlns:mc="http://schemas.openxmlformats.org/markup-compatibility/2006" xmlns:p14="http://schemas.microsoft.com/office/powerpoint/2010/main">
    <mc:Choice Requires="p14">
      <p:transition spd="med">
        <p14:pa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fade">
                                      <p:cBhvr>
                                        <p:cTn id="15" dur="1000"/>
                                        <p:tgtEl>
                                          <p:spTgt spid="10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1000"/>
                                        <p:tgtEl>
                                          <p:spTgt spid="2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fade">
                                      <p:cBhvr>
                                        <p:cTn id="42" dur="1000"/>
                                        <p:tgtEl>
                                          <p:spTgt spid="102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p:bldP spid="18"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pps (small)"/>
          <p:cNvSpPr>
            <a:spLocks noChangeArrowheads="1"/>
          </p:cNvSpPr>
          <p:nvPr/>
        </p:nvSpPr>
        <p:spPr bwMode="auto">
          <a:xfrm>
            <a:off x="1403650" y="3506347"/>
            <a:ext cx="1619025" cy="617680"/>
          </a:xfrm>
          <a:prstGeom prst="roundRect">
            <a:avLst>
              <a:gd name="adj" fmla="val 16667"/>
            </a:avLst>
          </a:prstGeom>
          <a:gradFill rotWithShape="1">
            <a:gsLst>
              <a:gs pos="0">
                <a:srgbClr val="CE8E00">
                  <a:lumMod val="60000"/>
                  <a:lumOff val="40000"/>
                </a:srgbClr>
              </a:gs>
              <a:gs pos="50000">
                <a:srgbClr val="CE8E00"/>
              </a:gs>
              <a:gs pos="51000">
                <a:srgbClr val="CE8E00">
                  <a:lumMod val="75000"/>
                </a:srgbClr>
              </a:gs>
              <a:gs pos="100000">
                <a:srgbClr val="CE8E00">
                  <a:lumMod val="50000"/>
                </a:srgbClr>
              </a:gs>
            </a:gsLst>
            <a:lin ang="5400000" scaled="0"/>
          </a:gradFill>
          <a:ln w="25400" cap="flat" cmpd="sng" algn="ctr">
            <a:solidFill>
              <a:srgbClr val="CE8E00">
                <a:lumMod val="50000"/>
              </a:srgbClr>
            </a:solidFill>
            <a:prstDash val="solid"/>
            <a:headEnd type="none" w="med" len="med"/>
            <a:tailEnd type="none" w="med" len="med"/>
          </a:ln>
          <a:effectLst>
            <a:outerShdw blurRad="50800" dist="25400" dir="5400000" algn="t" rotWithShape="0">
              <a:prstClr val="black">
                <a:alpha val="30000"/>
              </a:prstClr>
            </a:outerShdw>
          </a:effectLst>
        </p:spPr>
        <p:txBody>
          <a:bodyPr vert="horz" wrap="none" lIns="68556" tIns="34279" rIns="68556" bIns="34279" numCol="1" rtlCol="0" anchor="ctr" anchorCtr="0" compatLnSpc="1">
            <a:prstTxWarp prst="textNoShape">
              <a:avLst/>
            </a:prstTxWarp>
          </a:bodyPr>
          <a:lstStyle/>
          <a:p>
            <a:pPr algn="ctr" defTabSz="724858">
              <a:defRPr/>
            </a:pPr>
            <a:r>
              <a:rPr lang="fr-FR" sz="1500" kern="0" dirty="0" smtClean="0">
                <a:solidFill>
                  <a:srgbClr val="FFFFFF"/>
                </a:solidFill>
                <a:effectLst>
                  <a:outerShdw blurRad="38100" dist="38100" dir="2700000" algn="tl">
                    <a:srgbClr val="000000">
                      <a:alpha val="43137"/>
                    </a:srgbClr>
                  </a:outerShdw>
                </a:effectLst>
                <a:latin typeface="Arial"/>
                <a:cs typeface="Arial" charset="0"/>
                <a:sym typeface="Gill Sans"/>
              </a:rPr>
              <a:t>Applications</a:t>
            </a:r>
            <a:endParaRPr lang="fr-FR" sz="1200" kern="0" dirty="0">
              <a:solidFill>
                <a:srgbClr val="FFFFFF"/>
              </a:solidFill>
              <a:effectLst>
                <a:outerShdw blurRad="38100" dist="38100" dir="2700000" algn="tl">
                  <a:srgbClr val="000000">
                    <a:alpha val="43137"/>
                  </a:srgbClr>
                </a:outerShdw>
              </a:effectLst>
              <a:latin typeface="Arial"/>
              <a:cs typeface="Arial" charset="0"/>
              <a:sym typeface="Gill Sans"/>
            </a:endParaRPr>
          </a:p>
        </p:txBody>
      </p:sp>
      <p:sp>
        <p:nvSpPr>
          <p:cNvPr id="37" name="Desktop (small)"/>
          <p:cNvSpPr>
            <a:spLocks noChangeArrowheads="1"/>
          </p:cNvSpPr>
          <p:nvPr/>
        </p:nvSpPr>
        <p:spPr bwMode="auto">
          <a:xfrm>
            <a:off x="1403650" y="4255769"/>
            <a:ext cx="1619025" cy="617680"/>
          </a:xfrm>
          <a:prstGeom prst="roundRect">
            <a:avLst>
              <a:gd name="adj" fmla="val 16667"/>
            </a:avLst>
          </a:prstGeom>
          <a:gradFill rotWithShape="1">
            <a:gsLst>
              <a:gs pos="0">
                <a:srgbClr val="0175B0">
                  <a:lumMod val="60000"/>
                  <a:lumOff val="40000"/>
                </a:srgbClr>
              </a:gs>
              <a:gs pos="50000">
                <a:srgbClr val="0175B0"/>
              </a:gs>
              <a:gs pos="51000">
                <a:srgbClr val="0040A8"/>
              </a:gs>
              <a:gs pos="100000">
                <a:srgbClr val="0040A8">
                  <a:lumMod val="75000"/>
                </a:srgbClr>
              </a:gs>
            </a:gsLst>
            <a:lin ang="5400000" scaled="0"/>
          </a:gradFill>
          <a:ln w="25400" cap="flat" cmpd="sng" algn="ctr">
            <a:solidFill>
              <a:srgbClr val="0175B0">
                <a:lumMod val="50000"/>
              </a:srgbClr>
            </a:solidFill>
            <a:prstDash val="solid"/>
            <a:headEnd type="none" w="med" len="med"/>
            <a:tailEnd type="none" w="med" len="med"/>
          </a:ln>
          <a:effectLst>
            <a:outerShdw blurRad="50800" dist="25400" dir="5400000" algn="t" rotWithShape="0">
              <a:prstClr val="black">
                <a:alpha val="30000"/>
              </a:prstClr>
            </a:outerShdw>
          </a:effectLst>
        </p:spPr>
        <p:txBody>
          <a:bodyPr vert="horz" wrap="none" lIns="68556" tIns="34279" rIns="68556" bIns="34279" numCol="1" rtlCol="0" anchor="ctr" anchorCtr="0" compatLnSpc="1">
            <a:prstTxWarp prst="textNoShape">
              <a:avLst/>
            </a:prstTxWarp>
          </a:bodyPr>
          <a:lstStyle/>
          <a:p>
            <a:pPr algn="ctr" defTabSz="724858">
              <a:defRPr/>
            </a:pPr>
            <a:r>
              <a:rPr lang="fr-FR" sz="1200" kern="0" dirty="0" smtClean="0">
                <a:solidFill>
                  <a:srgbClr val="FFFFFF"/>
                </a:solidFill>
                <a:effectLst>
                  <a:outerShdw blurRad="38100" dist="38100" dir="2700000" algn="tl">
                    <a:srgbClr val="000000">
                      <a:alpha val="43137"/>
                    </a:srgbClr>
                  </a:outerShdw>
                </a:effectLst>
                <a:latin typeface="Arial"/>
                <a:cs typeface="Arial" charset="0"/>
                <a:sym typeface="Gill Sans"/>
              </a:rPr>
              <a:t>OS du poste de travail</a:t>
            </a:r>
            <a:endParaRPr lang="fr-FR" sz="1200" kern="0" dirty="0">
              <a:solidFill>
                <a:srgbClr val="FFFFFF"/>
              </a:solidFill>
              <a:effectLst>
                <a:outerShdw blurRad="38100" dist="38100" dir="2700000" algn="tl">
                  <a:srgbClr val="000000">
                    <a:alpha val="43137"/>
                  </a:srgbClr>
                </a:outerShdw>
              </a:effectLst>
              <a:latin typeface="Arial"/>
              <a:cs typeface="Arial" charset="0"/>
              <a:sym typeface="Gill Sans"/>
            </a:endParaRPr>
          </a:p>
        </p:txBody>
      </p:sp>
      <p:sp>
        <p:nvSpPr>
          <p:cNvPr id="38" name="Profile (small)"/>
          <p:cNvSpPr>
            <a:spLocks noChangeArrowheads="1"/>
          </p:cNvSpPr>
          <p:nvPr/>
        </p:nvSpPr>
        <p:spPr bwMode="auto">
          <a:xfrm>
            <a:off x="1403650" y="2756925"/>
            <a:ext cx="1619025" cy="617680"/>
          </a:xfrm>
          <a:prstGeom prst="roundRect">
            <a:avLst>
              <a:gd name="adj" fmla="val 16667"/>
            </a:avLst>
          </a:prstGeom>
          <a:gradFill rotWithShape="1">
            <a:gsLst>
              <a:gs pos="1000">
                <a:srgbClr val="FFFFFF">
                  <a:lumMod val="75000"/>
                </a:srgbClr>
              </a:gs>
              <a:gs pos="50000">
                <a:srgbClr val="3E4554"/>
              </a:gs>
              <a:gs pos="51000">
                <a:srgbClr val="3E4554">
                  <a:lumMod val="75000"/>
                </a:srgbClr>
              </a:gs>
              <a:gs pos="100000">
                <a:srgbClr val="3E4554">
                  <a:lumMod val="50000"/>
                </a:srgbClr>
              </a:gs>
            </a:gsLst>
            <a:lin ang="5400000" scaled="0"/>
          </a:gradFill>
          <a:ln w="25400" cap="flat" cmpd="sng" algn="ctr">
            <a:solidFill>
              <a:srgbClr val="3E4554">
                <a:lumMod val="50000"/>
              </a:srgbClr>
            </a:solidFill>
            <a:prstDash val="solid"/>
            <a:headEnd type="none" w="med" len="med"/>
            <a:tailEnd type="none" w="med" len="med"/>
          </a:ln>
          <a:effectLst>
            <a:outerShdw blurRad="50800" dist="25400" dir="5400000" algn="t" rotWithShape="0">
              <a:prstClr val="black">
                <a:alpha val="30000"/>
              </a:prstClr>
            </a:outerShdw>
          </a:effectLst>
        </p:spPr>
        <p:txBody>
          <a:bodyPr vert="horz" wrap="none" lIns="68556" tIns="34279" rIns="68556" bIns="34279" numCol="1" rtlCol="0" anchor="ctr" anchorCtr="0" compatLnSpc="1">
            <a:prstTxWarp prst="textNoShape">
              <a:avLst/>
            </a:prstTxWarp>
          </a:bodyPr>
          <a:lstStyle/>
          <a:p>
            <a:pPr algn="ctr" defTabSz="724858">
              <a:defRPr/>
            </a:pPr>
            <a:r>
              <a:rPr lang="fr-FR" sz="1400" kern="0" dirty="0" smtClean="0">
                <a:solidFill>
                  <a:srgbClr val="FFFFFF"/>
                </a:solidFill>
                <a:effectLst>
                  <a:outerShdw blurRad="38100" dist="38100" dir="2700000" algn="tl">
                    <a:srgbClr val="000000">
                      <a:alpha val="43137"/>
                    </a:srgbClr>
                  </a:outerShdw>
                </a:effectLst>
                <a:latin typeface="Arial"/>
                <a:cs typeface="Arial" charset="0"/>
                <a:sym typeface="Gill Sans"/>
              </a:rPr>
              <a:t>Profil</a:t>
            </a:r>
            <a:endParaRPr lang="fr-FR" sz="1100" kern="0" dirty="0">
              <a:solidFill>
                <a:srgbClr val="FFFFFF"/>
              </a:solidFill>
              <a:effectLst>
                <a:outerShdw blurRad="38100" dist="38100" dir="2700000" algn="tl">
                  <a:srgbClr val="000000">
                    <a:alpha val="43137"/>
                  </a:srgbClr>
                </a:outerShdw>
              </a:effectLst>
              <a:latin typeface="Arial"/>
              <a:cs typeface="Arial" charset="0"/>
              <a:sym typeface="Gill Sans"/>
            </a:endParaRPr>
          </a:p>
        </p:txBody>
      </p:sp>
      <p:sp>
        <p:nvSpPr>
          <p:cNvPr id="90" name="Client"/>
          <p:cNvSpPr>
            <a:spLocks noChangeArrowheads="1"/>
          </p:cNvSpPr>
          <p:nvPr/>
        </p:nvSpPr>
        <p:spPr bwMode="auto">
          <a:xfrm>
            <a:off x="1411158" y="4970964"/>
            <a:ext cx="1619025" cy="617680"/>
          </a:xfrm>
          <a:prstGeom prst="roundRect">
            <a:avLst>
              <a:gd name="adj" fmla="val 16667"/>
            </a:avLst>
          </a:prstGeom>
          <a:gradFill rotWithShape="1">
            <a:gsLst>
              <a:gs pos="0">
                <a:srgbClr val="0175B0">
                  <a:lumMod val="60000"/>
                  <a:lumOff val="40000"/>
                </a:srgbClr>
              </a:gs>
              <a:gs pos="50000">
                <a:srgbClr val="0175B0"/>
              </a:gs>
              <a:gs pos="51000">
                <a:srgbClr val="0040A8"/>
              </a:gs>
              <a:gs pos="100000">
                <a:srgbClr val="0040A8">
                  <a:lumMod val="75000"/>
                </a:srgbClr>
              </a:gs>
            </a:gsLst>
            <a:lin ang="5400000" scaled="0"/>
          </a:gradFill>
          <a:ln w="25400" cap="flat" cmpd="sng" algn="ctr">
            <a:solidFill>
              <a:srgbClr val="0175B0">
                <a:lumMod val="50000"/>
              </a:srgbClr>
            </a:solidFill>
            <a:prstDash val="solid"/>
            <a:headEnd type="none" w="med" len="med"/>
            <a:tailEnd type="none" w="med" len="med"/>
          </a:ln>
          <a:effectLst>
            <a:outerShdw blurRad="50800" dist="25400" dir="5400000" algn="t" rotWithShape="0">
              <a:prstClr val="black">
                <a:alpha val="30000"/>
              </a:prstClr>
            </a:outerShdw>
          </a:effectLst>
        </p:spPr>
        <p:txBody>
          <a:bodyPr vert="horz" wrap="none" lIns="68556" tIns="34279" rIns="68556" bIns="34279" numCol="1" rtlCol="0" anchor="ctr" anchorCtr="0" compatLnSpc="1">
            <a:prstTxWarp prst="textNoShape">
              <a:avLst/>
            </a:prstTxWarp>
          </a:bodyPr>
          <a:lstStyle/>
          <a:p>
            <a:pPr algn="ctr" defTabSz="724858">
              <a:defRPr/>
            </a:pPr>
            <a:r>
              <a:rPr lang="fr-FR" sz="1400" kern="0" dirty="0" smtClean="0">
                <a:solidFill>
                  <a:srgbClr val="FFFFFF"/>
                </a:solidFill>
                <a:effectLst>
                  <a:outerShdw blurRad="38100" dist="38100" dir="2700000" algn="tl">
                    <a:srgbClr val="000000">
                      <a:alpha val="43137"/>
                    </a:srgbClr>
                  </a:outerShdw>
                </a:effectLst>
                <a:latin typeface="Arial"/>
                <a:cs typeface="Arial" charset="0"/>
                <a:sym typeface="Gill Sans"/>
              </a:rPr>
              <a:t>Client</a:t>
            </a:r>
            <a:endParaRPr lang="fr-FR" sz="1400" kern="0" dirty="0">
              <a:solidFill>
                <a:srgbClr val="FFFFFF"/>
              </a:solidFill>
              <a:effectLst>
                <a:outerShdw blurRad="38100" dist="38100" dir="2700000" algn="tl">
                  <a:srgbClr val="000000">
                    <a:alpha val="43137"/>
                  </a:srgbClr>
                </a:outerShdw>
              </a:effectLst>
              <a:latin typeface="Arial"/>
              <a:cs typeface="Arial" charset="0"/>
              <a:sym typeface="Gill Sans"/>
            </a:endParaRPr>
          </a:p>
        </p:txBody>
      </p:sp>
      <p:sp>
        <p:nvSpPr>
          <p:cNvPr id="91" name="User"/>
          <p:cNvSpPr>
            <a:spLocks noChangeArrowheads="1"/>
          </p:cNvSpPr>
          <p:nvPr/>
        </p:nvSpPr>
        <p:spPr bwMode="auto">
          <a:xfrm>
            <a:off x="1411158" y="1973279"/>
            <a:ext cx="1619025" cy="617680"/>
          </a:xfrm>
          <a:prstGeom prst="roundRect">
            <a:avLst>
              <a:gd name="adj" fmla="val 16667"/>
            </a:avLst>
          </a:prstGeom>
          <a:gradFill rotWithShape="1">
            <a:gsLst>
              <a:gs pos="1000">
                <a:srgbClr val="FFFFFF">
                  <a:lumMod val="75000"/>
                </a:srgbClr>
              </a:gs>
              <a:gs pos="50000">
                <a:srgbClr val="3E4554"/>
              </a:gs>
              <a:gs pos="51000">
                <a:srgbClr val="3E4554">
                  <a:lumMod val="75000"/>
                </a:srgbClr>
              </a:gs>
              <a:gs pos="100000">
                <a:srgbClr val="3E4554">
                  <a:lumMod val="50000"/>
                </a:srgbClr>
              </a:gs>
            </a:gsLst>
            <a:lin ang="5400000" scaled="0"/>
          </a:gradFill>
          <a:ln w="25400" cap="flat" cmpd="sng" algn="ctr">
            <a:solidFill>
              <a:srgbClr val="3E4554">
                <a:lumMod val="50000"/>
              </a:srgbClr>
            </a:solidFill>
            <a:prstDash val="solid"/>
            <a:headEnd type="none" w="med" len="med"/>
            <a:tailEnd type="none" w="med" len="med"/>
          </a:ln>
          <a:effectLst>
            <a:outerShdw blurRad="50800" dist="25400" dir="5400000" algn="t" rotWithShape="0">
              <a:prstClr val="black">
                <a:alpha val="30000"/>
              </a:prstClr>
            </a:outerShdw>
          </a:effectLst>
        </p:spPr>
        <p:txBody>
          <a:bodyPr vert="horz" wrap="none" lIns="68556" tIns="34279" rIns="68556" bIns="34279" numCol="1" rtlCol="0" anchor="ctr" anchorCtr="0" compatLnSpc="1">
            <a:prstTxWarp prst="textNoShape">
              <a:avLst/>
            </a:prstTxWarp>
          </a:bodyPr>
          <a:lstStyle/>
          <a:p>
            <a:pPr algn="ctr" defTabSz="724858">
              <a:defRPr/>
            </a:pPr>
            <a:r>
              <a:rPr lang="fr-FR" sz="1400" kern="0" dirty="0" smtClean="0">
                <a:solidFill>
                  <a:srgbClr val="FFFFFF"/>
                </a:solidFill>
                <a:effectLst>
                  <a:outerShdw blurRad="38100" dist="38100" dir="2700000" algn="tl">
                    <a:srgbClr val="000000">
                      <a:alpha val="43137"/>
                    </a:srgbClr>
                  </a:outerShdw>
                </a:effectLst>
                <a:latin typeface="Arial"/>
                <a:cs typeface="Arial" charset="0"/>
                <a:sym typeface="Gill Sans"/>
              </a:rPr>
              <a:t>Utilisateur</a:t>
            </a:r>
            <a:endParaRPr lang="fr-FR" sz="1400" kern="0" dirty="0">
              <a:solidFill>
                <a:srgbClr val="FFFFFF"/>
              </a:solidFill>
              <a:effectLst>
                <a:outerShdw blurRad="38100" dist="38100" dir="2700000" algn="tl">
                  <a:srgbClr val="000000">
                    <a:alpha val="43137"/>
                  </a:srgbClr>
                </a:outerShdw>
              </a:effectLst>
              <a:latin typeface="Arial"/>
              <a:cs typeface="Arial" charset="0"/>
              <a:sym typeface="Gill Sans"/>
            </a:endParaRPr>
          </a:p>
        </p:txBody>
      </p:sp>
      <p:cxnSp>
        <p:nvCxnSpPr>
          <p:cNvPr id="96" name="Straight Connector 95"/>
          <p:cNvCxnSpPr/>
          <p:nvPr/>
        </p:nvCxnSpPr>
        <p:spPr>
          <a:xfrm flipV="1">
            <a:off x="1196311" y="4906368"/>
            <a:ext cx="2050923" cy="19677"/>
          </a:xfrm>
          <a:prstGeom prst="line">
            <a:avLst/>
          </a:prstGeom>
          <a:noFill/>
          <a:ln w="31750" cap="flat" cmpd="sng" algn="ctr">
            <a:gradFill>
              <a:gsLst>
                <a:gs pos="0">
                  <a:schemeClr val="tx1">
                    <a:lumMod val="40000"/>
                    <a:lumOff val="60000"/>
                    <a:alpha val="0"/>
                  </a:schemeClr>
                </a:gs>
                <a:gs pos="82001">
                  <a:srgbClr val="777777"/>
                </a:gs>
                <a:gs pos="100000">
                  <a:srgbClr val="EAEAEA"/>
                </a:gs>
              </a:gsLst>
              <a:lin ang="10800000" scaled="0"/>
            </a:gradFill>
            <a:prstDash val="sysDash"/>
          </a:ln>
          <a:effectLst/>
        </p:spPr>
      </p:cxnSp>
      <p:cxnSp>
        <p:nvCxnSpPr>
          <p:cNvPr id="97" name="Straight Connector 96"/>
          <p:cNvCxnSpPr/>
          <p:nvPr/>
        </p:nvCxnSpPr>
        <p:spPr>
          <a:xfrm flipV="1">
            <a:off x="1196311" y="4157632"/>
            <a:ext cx="2050923" cy="19677"/>
          </a:xfrm>
          <a:prstGeom prst="line">
            <a:avLst/>
          </a:prstGeom>
          <a:noFill/>
          <a:ln w="31750" cap="flat" cmpd="sng" algn="ctr">
            <a:gradFill>
              <a:gsLst>
                <a:gs pos="0">
                  <a:schemeClr val="tx1">
                    <a:lumMod val="40000"/>
                    <a:lumOff val="60000"/>
                    <a:alpha val="0"/>
                  </a:schemeClr>
                </a:gs>
                <a:gs pos="82001">
                  <a:srgbClr val="777777"/>
                </a:gs>
                <a:gs pos="100000">
                  <a:srgbClr val="EAEAEA"/>
                </a:gs>
              </a:gsLst>
              <a:lin ang="10800000" scaled="0"/>
            </a:gradFill>
            <a:prstDash val="sysDash"/>
          </a:ln>
          <a:effectLst/>
        </p:spPr>
      </p:cxnSp>
      <p:cxnSp>
        <p:nvCxnSpPr>
          <p:cNvPr id="98" name="Straight Connector 97"/>
          <p:cNvCxnSpPr/>
          <p:nvPr/>
        </p:nvCxnSpPr>
        <p:spPr>
          <a:xfrm flipV="1">
            <a:off x="1196311" y="3408896"/>
            <a:ext cx="2050923" cy="19677"/>
          </a:xfrm>
          <a:prstGeom prst="line">
            <a:avLst/>
          </a:prstGeom>
          <a:noFill/>
          <a:ln w="31750" cap="flat" cmpd="sng" algn="ctr">
            <a:gradFill>
              <a:gsLst>
                <a:gs pos="0">
                  <a:schemeClr val="tx1">
                    <a:lumMod val="40000"/>
                    <a:lumOff val="60000"/>
                    <a:alpha val="0"/>
                  </a:schemeClr>
                </a:gs>
                <a:gs pos="82001">
                  <a:srgbClr val="777777"/>
                </a:gs>
                <a:gs pos="100000">
                  <a:srgbClr val="EAEAEA"/>
                </a:gs>
              </a:gsLst>
              <a:lin ang="10800000" scaled="0"/>
            </a:gradFill>
            <a:prstDash val="sysDash"/>
          </a:ln>
          <a:effectLst/>
        </p:spPr>
      </p:cxnSp>
      <p:cxnSp>
        <p:nvCxnSpPr>
          <p:cNvPr id="99" name="Straight Connector 98"/>
          <p:cNvCxnSpPr/>
          <p:nvPr/>
        </p:nvCxnSpPr>
        <p:spPr>
          <a:xfrm flipV="1">
            <a:off x="1196311" y="2660160"/>
            <a:ext cx="2050923" cy="19677"/>
          </a:xfrm>
          <a:prstGeom prst="line">
            <a:avLst/>
          </a:prstGeom>
          <a:noFill/>
          <a:ln w="31750" cap="flat" cmpd="sng" algn="ctr">
            <a:gradFill>
              <a:gsLst>
                <a:gs pos="0">
                  <a:schemeClr val="tx1">
                    <a:lumMod val="40000"/>
                    <a:lumOff val="60000"/>
                    <a:alpha val="0"/>
                  </a:schemeClr>
                </a:gs>
                <a:gs pos="82001">
                  <a:srgbClr val="777777"/>
                </a:gs>
                <a:gs pos="100000">
                  <a:srgbClr val="EAEAEA"/>
                </a:gs>
              </a:gsLst>
              <a:lin ang="10800000" scaled="0"/>
            </a:gradFill>
            <a:prstDash val="sysDash"/>
          </a:ln>
          <a:effectLst/>
        </p:spPr>
      </p:cxnSp>
      <p:sp>
        <p:nvSpPr>
          <p:cNvPr id="93" name="Apps (small)"/>
          <p:cNvSpPr>
            <a:spLocks noChangeArrowheads="1"/>
          </p:cNvSpPr>
          <p:nvPr/>
        </p:nvSpPr>
        <p:spPr bwMode="auto">
          <a:xfrm>
            <a:off x="4177114" y="3502057"/>
            <a:ext cx="1619025" cy="617680"/>
          </a:xfrm>
          <a:prstGeom prst="roundRect">
            <a:avLst>
              <a:gd name="adj" fmla="val 16667"/>
            </a:avLst>
          </a:prstGeom>
          <a:gradFill rotWithShape="1">
            <a:gsLst>
              <a:gs pos="0">
                <a:srgbClr val="CE8E00">
                  <a:lumMod val="60000"/>
                  <a:lumOff val="40000"/>
                </a:srgbClr>
              </a:gs>
              <a:gs pos="50000">
                <a:srgbClr val="CE8E00"/>
              </a:gs>
              <a:gs pos="51000">
                <a:srgbClr val="CE8E00">
                  <a:lumMod val="75000"/>
                </a:srgbClr>
              </a:gs>
              <a:gs pos="100000">
                <a:srgbClr val="CE8E00">
                  <a:lumMod val="50000"/>
                </a:srgbClr>
              </a:gs>
            </a:gsLst>
            <a:lin ang="5400000" scaled="0"/>
          </a:gradFill>
          <a:ln w="25400" cap="flat" cmpd="sng" algn="ctr">
            <a:solidFill>
              <a:srgbClr val="CE8E00">
                <a:lumMod val="50000"/>
              </a:srgbClr>
            </a:solidFill>
            <a:prstDash val="solid"/>
            <a:headEnd type="none" w="med" len="med"/>
            <a:tailEnd type="none" w="med" len="med"/>
          </a:ln>
          <a:effectLst>
            <a:outerShdw blurRad="50800" dist="25400" dir="5400000" algn="t" rotWithShape="0">
              <a:prstClr val="black">
                <a:alpha val="30000"/>
              </a:prstClr>
            </a:outerShdw>
          </a:effectLst>
        </p:spPr>
        <p:txBody>
          <a:bodyPr vert="horz" wrap="none" lIns="68556" tIns="34279" rIns="68556" bIns="34279" numCol="1" rtlCol="0" anchor="ctr" anchorCtr="0" compatLnSpc="1">
            <a:prstTxWarp prst="textNoShape">
              <a:avLst/>
            </a:prstTxWarp>
          </a:bodyPr>
          <a:lstStyle/>
          <a:p>
            <a:pPr algn="ctr" defTabSz="724858">
              <a:defRPr/>
            </a:pPr>
            <a:r>
              <a:rPr lang="fr-FR" sz="1500" kern="0" dirty="0" smtClean="0">
                <a:solidFill>
                  <a:srgbClr val="FFFFFF"/>
                </a:solidFill>
                <a:effectLst>
                  <a:outerShdw blurRad="38100" dist="38100" dir="2700000" algn="tl">
                    <a:srgbClr val="000000">
                      <a:alpha val="43137"/>
                    </a:srgbClr>
                  </a:outerShdw>
                </a:effectLst>
                <a:latin typeface="Arial"/>
                <a:cs typeface="Arial" charset="0"/>
                <a:sym typeface="Gill Sans"/>
              </a:rPr>
              <a:t>Applications</a:t>
            </a:r>
            <a:endParaRPr lang="fr-FR" sz="1200" kern="0" dirty="0">
              <a:solidFill>
                <a:srgbClr val="FFFFFF"/>
              </a:solidFill>
              <a:effectLst>
                <a:outerShdw blurRad="38100" dist="38100" dir="2700000" algn="tl">
                  <a:srgbClr val="000000">
                    <a:alpha val="43137"/>
                  </a:srgbClr>
                </a:outerShdw>
              </a:effectLst>
              <a:latin typeface="Arial"/>
              <a:cs typeface="Arial" charset="0"/>
              <a:sym typeface="Gill Sans"/>
            </a:endParaRPr>
          </a:p>
        </p:txBody>
      </p:sp>
      <p:sp>
        <p:nvSpPr>
          <p:cNvPr id="94" name="Desktop (small)"/>
          <p:cNvSpPr>
            <a:spLocks noChangeArrowheads="1"/>
          </p:cNvSpPr>
          <p:nvPr/>
        </p:nvSpPr>
        <p:spPr bwMode="auto">
          <a:xfrm>
            <a:off x="4177114" y="4251480"/>
            <a:ext cx="1619025" cy="617680"/>
          </a:xfrm>
          <a:prstGeom prst="roundRect">
            <a:avLst>
              <a:gd name="adj" fmla="val 16667"/>
            </a:avLst>
          </a:prstGeom>
          <a:gradFill rotWithShape="1">
            <a:gsLst>
              <a:gs pos="0">
                <a:srgbClr val="0175B0">
                  <a:lumMod val="60000"/>
                  <a:lumOff val="40000"/>
                </a:srgbClr>
              </a:gs>
              <a:gs pos="50000">
                <a:srgbClr val="0175B0"/>
              </a:gs>
              <a:gs pos="51000">
                <a:srgbClr val="0040A8"/>
              </a:gs>
              <a:gs pos="100000">
                <a:srgbClr val="0040A8">
                  <a:lumMod val="75000"/>
                </a:srgbClr>
              </a:gs>
            </a:gsLst>
            <a:lin ang="5400000" scaled="0"/>
          </a:gradFill>
          <a:ln w="25400" cap="flat" cmpd="sng" algn="ctr">
            <a:solidFill>
              <a:srgbClr val="0175B0">
                <a:lumMod val="50000"/>
              </a:srgbClr>
            </a:solidFill>
            <a:prstDash val="solid"/>
            <a:headEnd type="none" w="med" len="med"/>
            <a:tailEnd type="none" w="med" len="med"/>
          </a:ln>
          <a:effectLst>
            <a:outerShdw blurRad="50800" dist="25400" dir="5400000" algn="t" rotWithShape="0">
              <a:prstClr val="black">
                <a:alpha val="30000"/>
              </a:prstClr>
            </a:outerShdw>
          </a:effectLst>
        </p:spPr>
        <p:txBody>
          <a:bodyPr vert="horz" wrap="none" lIns="68556" tIns="34279" rIns="68556" bIns="34279" numCol="1" rtlCol="0" anchor="ctr" anchorCtr="0" compatLnSpc="1">
            <a:prstTxWarp prst="textNoShape">
              <a:avLst/>
            </a:prstTxWarp>
          </a:bodyPr>
          <a:lstStyle/>
          <a:p>
            <a:pPr algn="ctr" defTabSz="724858">
              <a:defRPr/>
            </a:pPr>
            <a:r>
              <a:rPr lang="fr-FR" sz="1200" kern="0" dirty="0" smtClean="0">
                <a:solidFill>
                  <a:srgbClr val="FFFFFF"/>
                </a:solidFill>
                <a:effectLst>
                  <a:outerShdw blurRad="38100" dist="38100" dir="2700000" algn="tl">
                    <a:srgbClr val="000000">
                      <a:alpha val="43137"/>
                    </a:srgbClr>
                  </a:outerShdw>
                </a:effectLst>
                <a:latin typeface="Arial"/>
                <a:cs typeface="Arial" charset="0"/>
                <a:sym typeface="Gill Sans"/>
              </a:rPr>
              <a:t>OS du poste de travail</a:t>
            </a:r>
            <a:endParaRPr lang="fr-FR" sz="1200" kern="0" dirty="0">
              <a:solidFill>
                <a:srgbClr val="FFFFFF"/>
              </a:solidFill>
              <a:effectLst>
                <a:outerShdw blurRad="38100" dist="38100" dir="2700000" algn="tl">
                  <a:srgbClr val="000000">
                    <a:alpha val="43137"/>
                  </a:srgbClr>
                </a:outerShdw>
              </a:effectLst>
              <a:latin typeface="Arial"/>
              <a:cs typeface="Arial" charset="0"/>
              <a:sym typeface="Gill Sans"/>
            </a:endParaRPr>
          </a:p>
        </p:txBody>
      </p:sp>
      <p:sp>
        <p:nvSpPr>
          <p:cNvPr id="95" name="Profile (small)"/>
          <p:cNvSpPr>
            <a:spLocks noChangeArrowheads="1"/>
          </p:cNvSpPr>
          <p:nvPr/>
        </p:nvSpPr>
        <p:spPr bwMode="auto">
          <a:xfrm>
            <a:off x="4177114" y="2752636"/>
            <a:ext cx="1619025" cy="617680"/>
          </a:xfrm>
          <a:prstGeom prst="roundRect">
            <a:avLst>
              <a:gd name="adj" fmla="val 16667"/>
            </a:avLst>
          </a:prstGeom>
          <a:gradFill rotWithShape="1">
            <a:gsLst>
              <a:gs pos="1000">
                <a:srgbClr val="FFFFFF">
                  <a:lumMod val="75000"/>
                </a:srgbClr>
              </a:gs>
              <a:gs pos="50000">
                <a:srgbClr val="3E4554"/>
              </a:gs>
              <a:gs pos="51000">
                <a:srgbClr val="3E4554">
                  <a:lumMod val="75000"/>
                </a:srgbClr>
              </a:gs>
              <a:gs pos="100000">
                <a:srgbClr val="3E4554">
                  <a:lumMod val="50000"/>
                </a:srgbClr>
              </a:gs>
            </a:gsLst>
            <a:lin ang="5400000" scaled="0"/>
          </a:gradFill>
          <a:ln w="25400" cap="flat" cmpd="sng" algn="ctr">
            <a:solidFill>
              <a:srgbClr val="3E4554">
                <a:lumMod val="50000"/>
              </a:srgbClr>
            </a:solidFill>
            <a:prstDash val="solid"/>
            <a:headEnd type="none" w="med" len="med"/>
            <a:tailEnd type="none" w="med" len="med"/>
          </a:ln>
          <a:effectLst>
            <a:outerShdw blurRad="50800" dist="25400" dir="5400000" algn="t" rotWithShape="0">
              <a:prstClr val="black">
                <a:alpha val="30000"/>
              </a:prstClr>
            </a:outerShdw>
          </a:effectLst>
        </p:spPr>
        <p:txBody>
          <a:bodyPr vert="horz" wrap="none" lIns="68556" tIns="34279" rIns="68556" bIns="34279" numCol="1" rtlCol="0" anchor="ctr" anchorCtr="0" compatLnSpc="1">
            <a:prstTxWarp prst="textNoShape">
              <a:avLst/>
            </a:prstTxWarp>
          </a:bodyPr>
          <a:lstStyle/>
          <a:p>
            <a:pPr algn="ctr" defTabSz="724858">
              <a:defRPr/>
            </a:pPr>
            <a:r>
              <a:rPr lang="fr-FR" sz="1400" kern="0" dirty="0" smtClean="0">
                <a:solidFill>
                  <a:srgbClr val="FFFFFF"/>
                </a:solidFill>
                <a:effectLst>
                  <a:outerShdw blurRad="38100" dist="38100" dir="2700000" algn="tl">
                    <a:srgbClr val="000000">
                      <a:alpha val="43137"/>
                    </a:srgbClr>
                  </a:outerShdw>
                </a:effectLst>
                <a:latin typeface="Arial"/>
                <a:cs typeface="Arial" charset="0"/>
                <a:sym typeface="Gill Sans"/>
              </a:rPr>
              <a:t>Profil</a:t>
            </a:r>
            <a:endParaRPr lang="fr-FR" sz="1100" kern="0" dirty="0">
              <a:solidFill>
                <a:srgbClr val="FFFFFF"/>
              </a:solidFill>
              <a:effectLst>
                <a:outerShdw blurRad="38100" dist="38100" dir="2700000" algn="tl">
                  <a:srgbClr val="000000">
                    <a:alpha val="43137"/>
                  </a:srgbClr>
                </a:outerShdw>
              </a:effectLst>
              <a:latin typeface="Arial"/>
              <a:cs typeface="Arial" charset="0"/>
              <a:sym typeface="Gill Sans"/>
            </a:endParaRPr>
          </a:p>
        </p:txBody>
      </p:sp>
      <p:grpSp>
        <p:nvGrpSpPr>
          <p:cNvPr id="2" name="Virtualization" hidden="1"/>
          <p:cNvGrpSpPr/>
          <p:nvPr/>
        </p:nvGrpSpPr>
        <p:grpSpPr>
          <a:xfrm>
            <a:off x="1395520" y="2716073"/>
            <a:ext cx="1619025" cy="2116523"/>
            <a:chOff x="-371819" y="2716073"/>
            <a:chExt cx="2158138" cy="2116523"/>
          </a:xfrm>
        </p:grpSpPr>
        <p:sp>
          <p:nvSpPr>
            <p:cNvPr id="25" name="Apps (small)"/>
            <p:cNvSpPr>
              <a:spLocks noChangeArrowheads="1"/>
            </p:cNvSpPr>
            <p:nvPr/>
          </p:nvSpPr>
          <p:spPr bwMode="auto">
            <a:xfrm>
              <a:off x="-371819" y="3465494"/>
              <a:ext cx="2158138" cy="617680"/>
            </a:xfrm>
            <a:prstGeom prst="roundRect">
              <a:avLst>
                <a:gd name="adj" fmla="val 16667"/>
              </a:avLst>
            </a:prstGeom>
            <a:noFill/>
            <a:ln w="25400">
              <a:noFill/>
              <a:headEnd type="none" w="med" len="med"/>
              <a:tailEnd type="none" w="med" len="med"/>
            </a:ln>
            <a:effectLst>
              <a:outerShdw blurRad="50800" dist="25400" dir="5400000" algn="t"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defTabSz="724858">
                <a:defRPr/>
              </a:pPr>
              <a:r>
                <a:rPr lang="en-US" dirty="0" smtClean="0">
                  <a:effectLst>
                    <a:outerShdw blurRad="38100" dist="38100" dir="2700000" algn="tl">
                      <a:srgbClr val="000000">
                        <a:alpha val="43137"/>
                      </a:srgbClr>
                    </a:outerShdw>
                  </a:effectLst>
                  <a:latin typeface="+mj-lt"/>
                  <a:cs typeface="Arial" charset="0"/>
                  <a:sym typeface="Gill Sans"/>
                </a:rPr>
                <a:t>App Virtualization</a:t>
              </a:r>
              <a:endParaRPr lang="en-US" dirty="0">
                <a:effectLst>
                  <a:outerShdw blurRad="38100" dist="38100" dir="2700000" algn="tl">
                    <a:srgbClr val="000000">
                      <a:alpha val="43137"/>
                    </a:srgbClr>
                  </a:outerShdw>
                </a:effectLst>
                <a:latin typeface="+mj-lt"/>
                <a:cs typeface="Arial" charset="0"/>
                <a:sym typeface="Gill Sans"/>
              </a:endParaRPr>
            </a:p>
          </p:txBody>
        </p:sp>
        <p:sp>
          <p:nvSpPr>
            <p:cNvPr id="26" name="Desktop (small)"/>
            <p:cNvSpPr>
              <a:spLocks noChangeArrowheads="1"/>
            </p:cNvSpPr>
            <p:nvPr/>
          </p:nvSpPr>
          <p:spPr bwMode="auto">
            <a:xfrm>
              <a:off x="-371819" y="4214916"/>
              <a:ext cx="2158138" cy="617680"/>
            </a:xfrm>
            <a:prstGeom prst="roundRect">
              <a:avLst>
                <a:gd name="adj" fmla="val 16667"/>
              </a:avLst>
            </a:prstGeom>
            <a:noFill/>
            <a:ln w="25400">
              <a:noFill/>
              <a:headEnd type="none" w="med" len="med"/>
              <a:tailEnd type="none" w="med" len="med"/>
            </a:ln>
            <a:effectLst>
              <a:outerShdw blurRad="50800" dist="25400" dir="5400000" algn="t"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defTabSz="724858">
                <a:defRPr/>
              </a:pPr>
              <a:r>
                <a:rPr lang="en-US" dirty="0" smtClean="0">
                  <a:effectLst>
                    <a:outerShdw blurRad="38100" dist="38100" dir="2700000" algn="tl">
                      <a:srgbClr val="000000">
                        <a:alpha val="43137"/>
                      </a:srgbClr>
                    </a:outerShdw>
                  </a:effectLst>
                  <a:latin typeface="+mj-lt"/>
                  <a:cs typeface="Arial" charset="0"/>
                  <a:sym typeface="Gill Sans"/>
                </a:rPr>
                <a:t>Desktop Virtualization</a:t>
              </a:r>
              <a:endParaRPr lang="en-US" dirty="0">
                <a:effectLst>
                  <a:outerShdw blurRad="38100" dist="38100" dir="2700000" algn="tl">
                    <a:srgbClr val="000000">
                      <a:alpha val="43137"/>
                    </a:srgbClr>
                  </a:outerShdw>
                </a:effectLst>
                <a:latin typeface="+mj-lt"/>
                <a:cs typeface="Arial" charset="0"/>
                <a:sym typeface="Gill Sans"/>
              </a:endParaRPr>
            </a:p>
          </p:txBody>
        </p:sp>
        <p:sp>
          <p:nvSpPr>
            <p:cNvPr id="27" name="Profile (small)"/>
            <p:cNvSpPr>
              <a:spLocks noChangeArrowheads="1"/>
            </p:cNvSpPr>
            <p:nvPr/>
          </p:nvSpPr>
          <p:spPr bwMode="auto">
            <a:xfrm>
              <a:off x="-371819" y="2716073"/>
              <a:ext cx="2158138" cy="617680"/>
            </a:xfrm>
            <a:prstGeom prst="roundRect">
              <a:avLst>
                <a:gd name="adj" fmla="val 16667"/>
              </a:avLst>
            </a:prstGeom>
            <a:noFill/>
            <a:ln w="25400">
              <a:noFill/>
              <a:headEnd type="none" w="med" len="med"/>
              <a:tailEnd type="none" w="med" len="med"/>
            </a:ln>
            <a:effectLst>
              <a:outerShdw blurRad="50800" dist="25400" dir="5400000" algn="t"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defTabSz="724858">
                <a:defRPr/>
              </a:pPr>
              <a:r>
                <a:rPr lang="en-US" dirty="0" smtClean="0">
                  <a:effectLst>
                    <a:outerShdw blurRad="38100" dist="38100" dir="2700000" algn="tl">
                      <a:srgbClr val="000000">
                        <a:alpha val="43137"/>
                      </a:srgbClr>
                    </a:outerShdw>
                  </a:effectLst>
                  <a:latin typeface="+mj-lt"/>
                  <a:cs typeface="Arial" charset="0"/>
                  <a:sym typeface="Gill Sans"/>
                </a:rPr>
                <a:t>Profile Virtualization</a:t>
              </a:r>
              <a:endParaRPr lang="en-US" dirty="0">
                <a:effectLst>
                  <a:outerShdw blurRad="38100" dist="38100" dir="2700000" algn="tl">
                    <a:srgbClr val="000000">
                      <a:alpha val="43137"/>
                    </a:srgbClr>
                  </a:outerShdw>
                </a:effectLst>
                <a:latin typeface="+mj-lt"/>
                <a:cs typeface="Arial" charset="0"/>
                <a:sym typeface="Gill Sans"/>
              </a:endParaRPr>
            </a:p>
          </p:txBody>
        </p:sp>
      </p:grpSp>
      <p:sp>
        <p:nvSpPr>
          <p:cNvPr id="3" name="Tightly coupled" hidden="1"/>
          <p:cNvSpPr txBox="1"/>
          <p:nvPr/>
        </p:nvSpPr>
        <p:spPr>
          <a:xfrm>
            <a:off x="999603" y="797512"/>
            <a:ext cx="2429260" cy="623225"/>
          </a:xfrm>
          <a:prstGeom prst="rect">
            <a:avLst/>
          </a:prstGeom>
          <a:noFill/>
        </p:spPr>
        <p:txBody>
          <a:bodyPr wrap="square" lIns="68556" tIns="34279" rIns="68556" bIns="34279">
            <a:spAutoFit/>
          </a:bodyPr>
          <a:lstStyle/>
          <a:p>
            <a:pPr algn="ctr">
              <a:defRPr/>
            </a:pPr>
            <a:r>
              <a:rPr lang="en-US" b="1" dirty="0" smtClean="0">
                <a:latin typeface="+mj-lt"/>
              </a:rPr>
              <a:t>Tightly Coupled &amp; Locally Installed</a:t>
            </a:r>
            <a:endParaRPr lang="en-US" b="1" dirty="0">
              <a:latin typeface="+mj-lt"/>
            </a:endParaRPr>
          </a:p>
        </p:txBody>
      </p:sp>
      <p:sp>
        <p:nvSpPr>
          <p:cNvPr id="35" name="Titre 34"/>
          <p:cNvSpPr>
            <a:spLocks noGrp="1"/>
          </p:cNvSpPr>
          <p:nvPr>
            <p:ph type="title"/>
          </p:nvPr>
        </p:nvSpPr>
        <p:spPr/>
        <p:txBody>
          <a:bodyPr/>
          <a:lstStyle/>
          <a:p>
            <a:r>
              <a:rPr lang="fr-FR" dirty="0" smtClean="0"/>
              <a:t>Recomposer le poste à la demande</a:t>
            </a:r>
            <a:endParaRPr lang="fr-FR" dirty="0"/>
          </a:p>
        </p:txBody>
      </p:sp>
      <p:sp>
        <p:nvSpPr>
          <p:cNvPr id="39" name="Rectangle à coins arrondis 38"/>
          <p:cNvSpPr/>
          <p:nvPr/>
        </p:nvSpPr>
        <p:spPr>
          <a:xfrm>
            <a:off x="4139952" y="2708920"/>
            <a:ext cx="1800200" cy="2232248"/>
          </a:xfrm>
          <a:prstGeom prst="roundRect">
            <a:avLst>
              <a:gd name="adj" fmla="val 746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7" name="Groupe 64"/>
          <p:cNvGrpSpPr>
            <a:grpSpLocks/>
          </p:cNvGrpSpPr>
          <p:nvPr/>
        </p:nvGrpSpPr>
        <p:grpSpPr bwMode="auto">
          <a:xfrm>
            <a:off x="2971800" y="2413001"/>
            <a:ext cx="4835526" cy="2644776"/>
            <a:chOff x="2972489" y="2413048"/>
            <a:chExt cx="4835090" cy="2645093"/>
          </a:xfrm>
        </p:grpSpPr>
        <p:pic>
          <p:nvPicPr>
            <p:cNvPr id="48" name="Picture 4" descr="G:\single-small.png"/>
            <p:cNvPicPr>
              <a:picLocks noChangeAspect="1" noChangeArrowheads="1"/>
            </p:cNvPicPr>
            <p:nvPr/>
          </p:nvPicPr>
          <p:blipFill>
            <a:blip r:embed="rId3" cstate="print">
              <a:duotone>
                <a:prstClr val="black"/>
                <a:schemeClr val="tx2">
                  <a:tint val="45000"/>
                  <a:satMod val="400000"/>
                </a:schemeClr>
              </a:duotone>
              <a:lum bright="-40000"/>
            </a:blip>
            <a:srcRect r="42607" b="-33305"/>
            <a:stretch>
              <a:fillRect/>
            </a:stretch>
          </p:blipFill>
          <p:spPr bwMode="auto">
            <a:xfrm>
              <a:off x="2972489" y="3468046"/>
              <a:ext cx="841910" cy="686516"/>
            </a:xfrm>
            <a:prstGeom prst="rect">
              <a:avLst/>
            </a:prstGeom>
            <a:noFill/>
          </p:spPr>
        </p:pic>
        <p:pic>
          <p:nvPicPr>
            <p:cNvPr id="49" name="Picture 4" descr="G:\box.png"/>
            <p:cNvPicPr>
              <a:picLocks noChangeAspect="1" noChangeArrowheads="1"/>
            </p:cNvPicPr>
            <p:nvPr/>
          </p:nvPicPr>
          <p:blipFill>
            <a:blip r:embed="rId4" cstate="print">
              <a:duotone>
                <a:prstClr val="black"/>
                <a:schemeClr val="tx2">
                  <a:tint val="45000"/>
                  <a:satMod val="400000"/>
                </a:schemeClr>
              </a:duotone>
              <a:lum bright="-40000"/>
            </a:blip>
            <a:srcRect/>
            <a:stretch>
              <a:fillRect/>
            </a:stretch>
          </p:blipFill>
          <p:spPr bwMode="auto">
            <a:xfrm>
              <a:off x="3779912" y="2413048"/>
              <a:ext cx="2448271" cy="2645093"/>
            </a:xfrm>
            <a:prstGeom prst="rect">
              <a:avLst/>
            </a:prstGeom>
            <a:noFill/>
          </p:spPr>
        </p:pic>
        <p:sp>
          <p:nvSpPr>
            <p:cNvPr id="50" name="Real-time"/>
            <p:cNvSpPr/>
            <p:nvPr/>
          </p:nvSpPr>
          <p:spPr>
            <a:xfrm>
              <a:off x="3923317" y="2709003"/>
              <a:ext cx="2160392" cy="2247028"/>
            </a:xfrm>
            <a:prstGeom prst="rect">
              <a:avLst/>
            </a:prstGeom>
            <a:solidFill>
              <a:schemeClr val="bg1"/>
            </a:solidFill>
          </p:spPr>
          <p:txBody>
            <a:bodyPr wrap="square" lIns="91428" tIns="45715" rIns="91428" bIns="45715">
              <a:spAutoFit/>
            </a:bodyPr>
            <a:lstStyle/>
            <a:p>
              <a:pPr algn="ctr" defTabSz="914285" fontAlgn="auto">
                <a:lnSpc>
                  <a:spcPts val="2800"/>
                </a:lnSpc>
                <a:spcBef>
                  <a:spcPts val="0"/>
                </a:spcBef>
                <a:spcAft>
                  <a:spcPts val="0"/>
                </a:spcAft>
                <a:defRPr/>
              </a:pPr>
              <a:endParaRPr lang="fr-FR" sz="2800" kern="0" dirty="0" smtClean="0">
                <a:solidFill>
                  <a:sysClr val="windowText" lastClr="000000"/>
                </a:solidFill>
                <a:latin typeface="Arial"/>
              </a:endParaRPr>
            </a:p>
            <a:p>
              <a:pPr algn="ctr" defTabSz="914285" fontAlgn="auto">
                <a:lnSpc>
                  <a:spcPts val="2800"/>
                </a:lnSpc>
                <a:spcBef>
                  <a:spcPts val="0"/>
                </a:spcBef>
                <a:spcAft>
                  <a:spcPts val="0"/>
                </a:spcAft>
                <a:defRPr/>
              </a:pPr>
              <a:r>
                <a:rPr lang="fr-FR" sz="2800" kern="0" dirty="0" smtClean="0">
                  <a:solidFill>
                    <a:sysClr val="windowText" lastClr="000000"/>
                  </a:solidFill>
                  <a:latin typeface="Arial"/>
                </a:rPr>
                <a:t>Assemblage dynamique à la demande</a:t>
              </a:r>
            </a:p>
            <a:p>
              <a:pPr algn="ctr" defTabSz="914285" fontAlgn="auto">
                <a:lnSpc>
                  <a:spcPts val="2800"/>
                </a:lnSpc>
                <a:spcBef>
                  <a:spcPts val="0"/>
                </a:spcBef>
                <a:spcAft>
                  <a:spcPts val="0"/>
                </a:spcAft>
                <a:defRPr/>
              </a:pPr>
              <a:endParaRPr lang="fr-FR" sz="2800" kern="0" dirty="0">
                <a:solidFill>
                  <a:sysClr val="windowText" lastClr="000000"/>
                </a:solidFill>
                <a:latin typeface="Arial"/>
              </a:endParaRPr>
            </a:p>
          </p:txBody>
        </p:sp>
        <p:pic>
          <p:nvPicPr>
            <p:cNvPr id="51" name="Picture 4" descr="G:\single-small.png"/>
            <p:cNvPicPr>
              <a:picLocks noChangeAspect="1" noChangeArrowheads="1"/>
            </p:cNvPicPr>
            <p:nvPr/>
          </p:nvPicPr>
          <p:blipFill>
            <a:blip r:embed="rId3" cstate="print">
              <a:duotone>
                <a:prstClr val="black"/>
                <a:schemeClr val="tx2">
                  <a:tint val="45000"/>
                  <a:satMod val="400000"/>
                </a:schemeClr>
              </a:duotone>
              <a:lum bright="-40000"/>
            </a:blip>
            <a:srcRect/>
            <a:stretch>
              <a:fillRect/>
            </a:stretch>
          </p:blipFill>
          <p:spPr bwMode="auto">
            <a:xfrm>
              <a:off x="6084168" y="2492953"/>
              <a:ext cx="1723411" cy="514995"/>
            </a:xfrm>
            <a:prstGeom prst="rect">
              <a:avLst/>
            </a:prstGeom>
            <a:noFill/>
          </p:spPr>
        </p:pic>
        <p:pic>
          <p:nvPicPr>
            <p:cNvPr id="52" name="Picture 4" descr="G:\single-small.png"/>
            <p:cNvPicPr>
              <a:picLocks noChangeAspect="1" noChangeArrowheads="1"/>
            </p:cNvPicPr>
            <p:nvPr/>
          </p:nvPicPr>
          <p:blipFill>
            <a:blip r:embed="rId3" cstate="print">
              <a:duotone>
                <a:prstClr val="black"/>
                <a:schemeClr val="tx2">
                  <a:tint val="45000"/>
                  <a:satMod val="400000"/>
                </a:schemeClr>
              </a:duotone>
              <a:lum bright="-40000"/>
            </a:blip>
            <a:srcRect/>
            <a:stretch>
              <a:fillRect/>
            </a:stretch>
          </p:blipFill>
          <p:spPr bwMode="auto">
            <a:xfrm>
              <a:off x="6084168" y="3501008"/>
              <a:ext cx="1723411" cy="514995"/>
            </a:xfrm>
            <a:prstGeom prst="rect">
              <a:avLst/>
            </a:prstGeom>
            <a:noFill/>
          </p:spPr>
        </p:pic>
        <p:pic>
          <p:nvPicPr>
            <p:cNvPr id="53" name="Picture 4" descr="G:\single-small.png"/>
            <p:cNvPicPr>
              <a:picLocks noChangeAspect="1" noChangeArrowheads="1"/>
            </p:cNvPicPr>
            <p:nvPr/>
          </p:nvPicPr>
          <p:blipFill>
            <a:blip r:embed="rId3" cstate="print">
              <a:duotone>
                <a:prstClr val="black"/>
                <a:schemeClr val="tx2">
                  <a:tint val="45000"/>
                  <a:satMod val="400000"/>
                </a:schemeClr>
              </a:duotone>
              <a:lum bright="-40000"/>
            </a:blip>
            <a:srcRect/>
            <a:stretch>
              <a:fillRect/>
            </a:stretch>
          </p:blipFill>
          <p:spPr bwMode="auto">
            <a:xfrm>
              <a:off x="6084168" y="4426523"/>
              <a:ext cx="1723411" cy="514995"/>
            </a:xfrm>
            <a:prstGeom prst="rect">
              <a:avLst/>
            </a:prstGeom>
            <a:noFill/>
          </p:spPr>
        </p:pic>
      </p:grpSp>
      <p:grpSp>
        <p:nvGrpSpPr>
          <p:cNvPr id="4" name="Single instances"/>
          <p:cNvGrpSpPr/>
          <p:nvPr/>
        </p:nvGrpSpPr>
        <p:grpSpPr>
          <a:xfrm>
            <a:off x="6503851" y="1995535"/>
            <a:ext cx="2050923" cy="3103753"/>
            <a:chOff x="8669539" y="1995531"/>
            <a:chExt cx="2733852" cy="3103753"/>
          </a:xfrm>
        </p:grpSpPr>
        <p:cxnSp>
          <p:nvCxnSpPr>
            <p:cNvPr id="79" name="Straight Connector 78"/>
            <p:cNvCxnSpPr/>
            <p:nvPr/>
          </p:nvCxnSpPr>
          <p:spPr>
            <a:xfrm flipV="1">
              <a:off x="8669539" y="2999407"/>
              <a:ext cx="2733852" cy="19677"/>
            </a:xfrm>
            <a:prstGeom prst="line">
              <a:avLst/>
            </a:prstGeom>
            <a:noFill/>
            <a:ln w="31750" cap="flat" cmpd="sng" algn="ctr">
              <a:gradFill flip="none" rotWithShape="1">
                <a:gsLst>
                  <a:gs pos="0">
                    <a:srgbClr val="FFFFFF">
                      <a:alpha val="0"/>
                    </a:srgbClr>
                  </a:gs>
                  <a:gs pos="50000">
                    <a:srgbClr val="FFFFFF"/>
                  </a:gs>
                  <a:gs pos="100000">
                    <a:srgbClr val="FFFFFF">
                      <a:alpha val="0"/>
                    </a:srgbClr>
                  </a:gs>
                </a:gsLst>
                <a:lin ang="0" scaled="1"/>
                <a:tileRect/>
              </a:gradFill>
              <a:prstDash val="sysDash"/>
            </a:ln>
            <a:effectLst/>
          </p:spPr>
        </p:cxnSp>
        <p:cxnSp>
          <p:nvCxnSpPr>
            <p:cNvPr id="80" name="Straight Connector 79"/>
            <p:cNvCxnSpPr/>
            <p:nvPr/>
          </p:nvCxnSpPr>
          <p:spPr>
            <a:xfrm flipV="1">
              <a:off x="8669539" y="4074288"/>
              <a:ext cx="2733852" cy="19677"/>
            </a:xfrm>
            <a:prstGeom prst="line">
              <a:avLst/>
            </a:prstGeom>
            <a:noFill/>
            <a:ln w="31750" cap="flat" cmpd="sng" algn="ctr">
              <a:gradFill flip="none" rotWithShape="1">
                <a:gsLst>
                  <a:gs pos="0">
                    <a:srgbClr val="FFFFFF">
                      <a:alpha val="0"/>
                    </a:srgbClr>
                  </a:gs>
                  <a:gs pos="50000">
                    <a:srgbClr val="FFFFFF"/>
                  </a:gs>
                  <a:gs pos="100000">
                    <a:srgbClr val="FFFFFF">
                      <a:alpha val="0"/>
                    </a:srgbClr>
                  </a:gs>
                </a:gsLst>
                <a:lin ang="0" scaled="1"/>
                <a:tileRect/>
              </a:gradFill>
              <a:prstDash val="sysDash"/>
            </a:ln>
            <a:effectLst/>
          </p:spPr>
        </p:cxnSp>
        <p:grpSp>
          <p:nvGrpSpPr>
            <p:cNvPr id="5" name="Apps (big)"/>
            <p:cNvGrpSpPr>
              <a:grpSpLocks/>
            </p:cNvGrpSpPr>
            <p:nvPr/>
          </p:nvGrpSpPr>
          <p:grpSpPr bwMode="auto">
            <a:xfrm>
              <a:off x="8807635" y="3090208"/>
              <a:ext cx="2578817" cy="914400"/>
              <a:chOff x="8775865" y="3118414"/>
              <a:chExt cx="1556257" cy="646546"/>
            </a:xfrm>
          </p:grpSpPr>
          <p:sp>
            <p:nvSpPr>
              <p:cNvPr id="88" name="Rounded Rectangle 148"/>
              <p:cNvSpPr>
                <a:spLocks noChangeArrowheads="1"/>
              </p:cNvSpPr>
              <p:nvPr/>
            </p:nvSpPr>
            <p:spPr bwMode="auto">
              <a:xfrm>
                <a:off x="8775865" y="3118414"/>
                <a:ext cx="1556257" cy="646546"/>
              </a:xfrm>
              <a:prstGeom prst="roundRect">
                <a:avLst>
                  <a:gd name="adj" fmla="val 9167"/>
                </a:avLst>
              </a:prstGeom>
              <a:gradFill rotWithShape="1">
                <a:gsLst>
                  <a:gs pos="0">
                    <a:srgbClr val="CE8E00">
                      <a:lumMod val="60000"/>
                      <a:lumOff val="40000"/>
                    </a:srgbClr>
                  </a:gs>
                  <a:gs pos="50000">
                    <a:srgbClr val="CE8E00"/>
                  </a:gs>
                  <a:gs pos="51000">
                    <a:srgbClr val="CE8E00">
                      <a:lumMod val="75000"/>
                    </a:srgbClr>
                  </a:gs>
                  <a:gs pos="100000">
                    <a:srgbClr val="CE8E00">
                      <a:lumMod val="50000"/>
                    </a:srgbClr>
                  </a:gs>
                </a:gsLst>
                <a:lin ang="5400000" scaled="0"/>
              </a:gradFill>
              <a:ln w="25400" cap="flat" cmpd="sng" algn="ctr">
                <a:solidFill>
                  <a:srgbClr val="CE8E00">
                    <a:lumMod val="50000"/>
                  </a:srgbClr>
                </a:solidFill>
                <a:prstDash val="solid"/>
                <a:headEnd type="none" w="med" len="med"/>
                <a:tailEnd type="none" w="med" len="med"/>
              </a:ln>
              <a:effectLst>
                <a:outerShdw blurRad="50800" dist="25400" dir="5400000" algn="t" rotWithShape="0">
                  <a:prstClr val="black">
                    <a:alpha val="30000"/>
                  </a:prstClr>
                </a:outerShdw>
              </a:effectLst>
            </p:spPr>
            <p:txBody>
              <a:bodyPr vert="horz" wrap="none" lIns="91440" tIns="45720" rIns="91440" bIns="45720" numCol="1" rtlCol="0" anchor="ctr" anchorCtr="0" compatLnSpc="1">
                <a:prstTxWarp prst="textNoShape">
                  <a:avLst/>
                </a:prstTxWarp>
              </a:bodyPr>
              <a:lstStyle/>
              <a:p>
                <a:pPr algn="ctr" defTabSz="724858">
                  <a:defRPr/>
                </a:pPr>
                <a:endParaRPr lang="fr-FR" sz="2400" kern="0" dirty="0">
                  <a:solidFill>
                    <a:srgbClr val="FFFFFF"/>
                  </a:solidFill>
                  <a:effectLst>
                    <a:outerShdw blurRad="38100" dist="38100" dir="2700000" algn="tl">
                      <a:srgbClr val="000000">
                        <a:alpha val="43137"/>
                      </a:srgbClr>
                    </a:outerShdw>
                  </a:effectLst>
                  <a:latin typeface="Calibri" pitchFamily="34" charset="0"/>
                  <a:cs typeface="Arial" charset="0"/>
                  <a:sym typeface="Gill Sans"/>
                </a:endParaRPr>
              </a:p>
            </p:txBody>
          </p:sp>
          <p:sp>
            <p:nvSpPr>
              <p:cNvPr id="89" name="TextBox 149"/>
              <p:cNvSpPr txBox="1">
                <a:spLocks noChangeArrowheads="1"/>
              </p:cNvSpPr>
              <p:nvPr/>
            </p:nvSpPr>
            <p:spPr bwMode="auto">
              <a:xfrm>
                <a:off x="8826277" y="3318890"/>
                <a:ext cx="1453836" cy="194526"/>
              </a:xfrm>
              <a:prstGeom prst="rect">
                <a:avLst/>
              </a:prstGeom>
              <a:noFill/>
              <a:ln w="25400" cap="flat" cmpd="sng" algn="ctr">
                <a:noFill/>
                <a:prstDash val="solid"/>
                <a:headEnd type="none" w="med" len="med"/>
                <a:tailEnd type="none" w="med" len="med"/>
              </a:ln>
              <a:effectLst>
                <a:outerShdw blurRad="50800" dist="25400" dir="5400000" algn="t" rotWithShape="0">
                  <a:prstClr val="black">
                    <a:alpha val="30000"/>
                  </a:prstClr>
                </a:outerShdw>
                <a:reflection blurRad="6350" stA="52000" endA="300" endPos="35000" dir="5400000" sy="-100000" algn="bl" rotWithShape="0"/>
              </a:effectLst>
            </p:spPr>
            <p:txBody>
              <a:bodyPr vert="horz" wrap="none" lIns="91440" tIns="45720" rIns="91440" bIns="45720" numCol="1" rtlCol="0" anchor="ctr" anchorCtr="0" compatLnSpc="1">
                <a:prstTxWarp prst="textNoShape">
                  <a:avLst/>
                </a:prstTxWarp>
              </a:bodyPr>
              <a:lstStyle/>
              <a:p>
                <a:pPr algn="ctr" defTabSz="724858">
                  <a:defRPr/>
                </a:pPr>
                <a:r>
                  <a:rPr lang="fr-FR" kern="0" dirty="0" smtClean="0">
                    <a:solidFill>
                      <a:srgbClr val="FFFFFF"/>
                    </a:solidFill>
                    <a:effectLst>
                      <a:outerShdw blurRad="38100" dist="38100" dir="2700000" algn="tl">
                        <a:srgbClr val="000000">
                          <a:alpha val="43137"/>
                        </a:srgbClr>
                      </a:outerShdw>
                    </a:effectLst>
                    <a:latin typeface="Arial"/>
                    <a:cs typeface="Arial" charset="0"/>
                    <a:sym typeface="Gill Sans"/>
                  </a:rPr>
                  <a:t>Applications</a:t>
                </a:r>
                <a:endParaRPr lang="fr-FR" kern="0" dirty="0">
                  <a:solidFill>
                    <a:srgbClr val="FFFFFF"/>
                  </a:solidFill>
                  <a:effectLst>
                    <a:outerShdw blurRad="38100" dist="38100" dir="2700000" algn="tl">
                      <a:srgbClr val="000000">
                        <a:alpha val="43137"/>
                      </a:srgbClr>
                    </a:outerShdw>
                  </a:effectLst>
                  <a:latin typeface="Arial"/>
                  <a:cs typeface="Arial" charset="0"/>
                  <a:sym typeface="Gill Sans"/>
                </a:endParaRPr>
              </a:p>
            </p:txBody>
          </p:sp>
        </p:grpSp>
        <p:grpSp>
          <p:nvGrpSpPr>
            <p:cNvPr id="6" name="Profile (big)"/>
            <p:cNvGrpSpPr>
              <a:grpSpLocks/>
            </p:cNvGrpSpPr>
            <p:nvPr/>
          </p:nvGrpSpPr>
          <p:grpSpPr bwMode="auto">
            <a:xfrm>
              <a:off x="8807638" y="1995531"/>
              <a:ext cx="2578820" cy="914400"/>
              <a:chOff x="8775871" y="2377549"/>
              <a:chExt cx="1556258" cy="644679"/>
            </a:xfrm>
          </p:grpSpPr>
          <p:sp>
            <p:nvSpPr>
              <p:cNvPr id="86" name="Rounded Rectangle 155"/>
              <p:cNvSpPr>
                <a:spLocks noChangeArrowheads="1"/>
              </p:cNvSpPr>
              <p:nvPr/>
            </p:nvSpPr>
            <p:spPr bwMode="auto">
              <a:xfrm>
                <a:off x="8775871" y="2377549"/>
                <a:ext cx="1556258" cy="644679"/>
              </a:xfrm>
              <a:prstGeom prst="roundRect">
                <a:avLst>
                  <a:gd name="adj" fmla="val 9167"/>
                </a:avLst>
              </a:prstGeom>
              <a:gradFill rotWithShape="1">
                <a:gsLst>
                  <a:gs pos="1000">
                    <a:srgbClr val="FFFFFF">
                      <a:lumMod val="75000"/>
                    </a:srgbClr>
                  </a:gs>
                  <a:gs pos="50000">
                    <a:srgbClr val="3E4554"/>
                  </a:gs>
                  <a:gs pos="51000">
                    <a:srgbClr val="3E4554">
                      <a:lumMod val="75000"/>
                    </a:srgbClr>
                  </a:gs>
                  <a:gs pos="100000">
                    <a:srgbClr val="3E4554">
                      <a:lumMod val="50000"/>
                    </a:srgbClr>
                  </a:gs>
                </a:gsLst>
                <a:lin ang="5400000" scaled="0"/>
              </a:gradFill>
              <a:ln w="25400" cap="flat" cmpd="sng" algn="ctr">
                <a:solidFill>
                  <a:srgbClr val="3E4554">
                    <a:lumMod val="50000"/>
                  </a:srgbClr>
                </a:solidFill>
                <a:prstDash val="solid"/>
                <a:headEnd type="none" w="med" len="med"/>
                <a:tailEnd type="none" w="med" len="med"/>
              </a:ln>
              <a:effectLst>
                <a:outerShdw blurRad="50800" dist="25400" dir="5400000" algn="t" rotWithShape="0">
                  <a:prstClr val="black">
                    <a:alpha val="30000"/>
                  </a:prstClr>
                </a:outerShdw>
              </a:effectLst>
            </p:spPr>
            <p:txBody>
              <a:bodyPr vert="horz" wrap="none" lIns="91440" tIns="45720" rIns="91440" bIns="45720" numCol="1" rtlCol="0" anchor="ctr" anchorCtr="0" compatLnSpc="1">
                <a:prstTxWarp prst="textNoShape">
                  <a:avLst/>
                </a:prstTxWarp>
              </a:bodyPr>
              <a:lstStyle/>
              <a:p>
                <a:pPr algn="ctr" defTabSz="724858">
                  <a:defRPr/>
                </a:pPr>
                <a:endParaRPr lang="fr-FR" sz="1400" kern="0" dirty="0">
                  <a:solidFill>
                    <a:srgbClr val="FFFFFF"/>
                  </a:solidFill>
                  <a:effectLst>
                    <a:outerShdw blurRad="38100" dist="38100" dir="2700000" algn="tl">
                      <a:srgbClr val="000000">
                        <a:alpha val="43137"/>
                      </a:srgbClr>
                    </a:outerShdw>
                  </a:effectLst>
                  <a:latin typeface="Arial"/>
                  <a:cs typeface="Arial" charset="0"/>
                  <a:sym typeface="Gill Sans"/>
                </a:endParaRPr>
              </a:p>
            </p:txBody>
          </p:sp>
          <p:sp>
            <p:nvSpPr>
              <p:cNvPr id="87" name="TextBox 156"/>
              <p:cNvSpPr txBox="1">
                <a:spLocks noChangeArrowheads="1"/>
              </p:cNvSpPr>
              <p:nvPr/>
            </p:nvSpPr>
            <p:spPr bwMode="auto">
              <a:xfrm>
                <a:off x="8801949" y="2602507"/>
                <a:ext cx="1504864" cy="193964"/>
              </a:xfrm>
              <a:prstGeom prst="rect">
                <a:avLst/>
              </a:prstGeom>
              <a:noFill/>
              <a:ln w="25400" cap="flat" cmpd="sng" algn="ctr">
                <a:noFill/>
                <a:prstDash val="solid"/>
                <a:headEnd type="none" w="med" len="med"/>
                <a:tailEnd type="none" w="med" len="med"/>
              </a:ln>
              <a:effectLst>
                <a:outerShdw blurRad="50800" dist="25400" dir="5400000" algn="t" rotWithShape="0">
                  <a:prstClr val="black">
                    <a:alpha val="30000"/>
                  </a:prstClr>
                </a:outerShdw>
              </a:effectLst>
            </p:spPr>
            <p:txBody>
              <a:bodyPr vert="horz" wrap="none" lIns="91440" tIns="45720" rIns="91440" bIns="45720" numCol="1" rtlCol="0" anchor="ctr" anchorCtr="0" compatLnSpc="1">
                <a:prstTxWarp prst="textNoShape">
                  <a:avLst/>
                </a:prstTxWarp>
              </a:bodyPr>
              <a:lstStyle/>
              <a:p>
                <a:pPr algn="ctr" defTabSz="724858">
                  <a:defRPr/>
                </a:pPr>
                <a:r>
                  <a:rPr lang="fr-FR" kern="0" dirty="0" smtClean="0">
                    <a:solidFill>
                      <a:srgbClr val="FFFFFF"/>
                    </a:solidFill>
                    <a:effectLst>
                      <a:outerShdw blurRad="38100" dist="38100" dir="2700000" algn="tl">
                        <a:srgbClr val="000000">
                          <a:alpha val="43137"/>
                        </a:srgbClr>
                      </a:outerShdw>
                    </a:effectLst>
                    <a:latin typeface="Arial"/>
                    <a:cs typeface="Arial" charset="0"/>
                    <a:sym typeface="Gill Sans"/>
                  </a:rPr>
                  <a:t>Profil utilisateur</a:t>
                </a:r>
                <a:endParaRPr lang="fr-FR" kern="0" dirty="0">
                  <a:solidFill>
                    <a:srgbClr val="FFFFFF"/>
                  </a:solidFill>
                  <a:effectLst>
                    <a:outerShdw blurRad="38100" dist="38100" dir="2700000" algn="tl">
                      <a:srgbClr val="000000">
                        <a:alpha val="43137"/>
                      </a:srgbClr>
                    </a:outerShdw>
                  </a:effectLst>
                  <a:latin typeface="Arial"/>
                  <a:cs typeface="Arial" charset="0"/>
                  <a:sym typeface="Gill Sans"/>
                </a:endParaRPr>
              </a:p>
            </p:txBody>
          </p:sp>
        </p:grpSp>
        <p:grpSp>
          <p:nvGrpSpPr>
            <p:cNvPr id="7" name="Desktop (big)"/>
            <p:cNvGrpSpPr>
              <a:grpSpLocks/>
            </p:cNvGrpSpPr>
            <p:nvPr/>
          </p:nvGrpSpPr>
          <p:grpSpPr bwMode="auto">
            <a:xfrm>
              <a:off x="8813882" y="4184884"/>
              <a:ext cx="2578817" cy="914400"/>
              <a:chOff x="8775865" y="3780195"/>
              <a:chExt cx="1556257" cy="644680"/>
            </a:xfrm>
          </p:grpSpPr>
          <p:sp>
            <p:nvSpPr>
              <p:cNvPr id="84" name="Rounded Rectangle 163"/>
              <p:cNvSpPr>
                <a:spLocks noChangeArrowheads="1"/>
              </p:cNvSpPr>
              <p:nvPr/>
            </p:nvSpPr>
            <p:spPr bwMode="auto">
              <a:xfrm>
                <a:off x="8775865" y="3780195"/>
                <a:ext cx="1556257" cy="644680"/>
              </a:xfrm>
              <a:prstGeom prst="roundRect">
                <a:avLst>
                  <a:gd name="adj" fmla="val 9167"/>
                </a:avLst>
              </a:prstGeom>
              <a:gradFill rotWithShape="1">
                <a:gsLst>
                  <a:gs pos="0">
                    <a:srgbClr val="0175B0">
                      <a:lumMod val="60000"/>
                      <a:lumOff val="40000"/>
                    </a:srgbClr>
                  </a:gs>
                  <a:gs pos="50000">
                    <a:srgbClr val="0175B0"/>
                  </a:gs>
                  <a:gs pos="51000">
                    <a:srgbClr val="0040A8"/>
                  </a:gs>
                  <a:gs pos="100000">
                    <a:srgbClr val="0040A8">
                      <a:lumMod val="75000"/>
                    </a:srgbClr>
                  </a:gs>
                </a:gsLst>
                <a:lin ang="5400000" scaled="0"/>
              </a:gradFill>
              <a:ln w="25400" cap="flat" cmpd="sng" algn="ctr">
                <a:solidFill>
                  <a:srgbClr val="0175B0">
                    <a:lumMod val="50000"/>
                  </a:srgbClr>
                </a:solidFill>
                <a:prstDash val="solid"/>
                <a:headEnd type="none" w="med" len="med"/>
                <a:tailEnd type="none" w="med" len="med"/>
              </a:ln>
              <a:effectLst>
                <a:outerShdw blurRad="50800" dist="25400" dir="5400000" algn="t" rotWithShape="0">
                  <a:prstClr val="black">
                    <a:alpha val="30000"/>
                  </a:prstClr>
                </a:outerShdw>
              </a:effectLst>
            </p:spPr>
            <p:txBody>
              <a:bodyPr vert="horz" wrap="none" lIns="91440" tIns="45720" rIns="91440" bIns="45720" numCol="1" rtlCol="0" anchor="ctr" anchorCtr="0" compatLnSpc="1">
                <a:prstTxWarp prst="textNoShape">
                  <a:avLst/>
                </a:prstTxWarp>
              </a:bodyPr>
              <a:lstStyle/>
              <a:p>
                <a:pPr algn="ctr" defTabSz="724858">
                  <a:defRPr/>
                </a:pPr>
                <a:endParaRPr lang="fr-FR" sz="2400" kern="0" dirty="0">
                  <a:solidFill>
                    <a:srgbClr val="FFFFFF"/>
                  </a:solidFill>
                  <a:effectLst>
                    <a:outerShdw blurRad="38100" dist="38100" dir="2700000" algn="tl">
                      <a:srgbClr val="000000">
                        <a:alpha val="43137"/>
                      </a:srgbClr>
                    </a:outerShdw>
                  </a:effectLst>
                  <a:latin typeface="Calibri" pitchFamily="34" charset="0"/>
                  <a:cs typeface="Arial" charset="0"/>
                  <a:sym typeface="Gill Sans"/>
                </a:endParaRPr>
              </a:p>
            </p:txBody>
          </p:sp>
          <p:sp>
            <p:nvSpPr>
              <p:cNvPr id="85" name="TextBox 164"/>
              <p:cNvSpPr txBox="1">
                <a:spLocks noChangeArrowheads="1"/>
              </p:cNvSpPr>
              <p:nvPr/>
            </p:nvSpPr>
            <p:spPr bwMode="auto">
              <a:xfrm>
                <a:off x="8795866" y="3994949"/>
                <a:ext cx="1514667" cy="193964"/>
              </a:xfrm>
              <a:prstGeom prst="rect">
                <a:avLst/>
              </a:prstGeom>
              <a:noFill/>
              <a:ln w="25400" cap="flat" cmpd="sng" algn="ctr">
                <a:noFill/>
                <a:prstDash val="solid"/>
                <a:headEnd type="none" w="med" len="med"/>
                <a:tailEnd type="none" w="med" len="med"/>
              </a:ln>
              <a:effectLst>
                <a:outerShdw blurRad="50800" dist="25400" dir="5400000" algn="t" rotWithShape="0">
                  <a:prstClr val="black">
                    <a:alpha val="30000"/>
                  </a:prstClr>
                </a:outerShdw>
                <a:reflection blurRad="6350" stA="52000" endA="300" endPos="35000" dir="5400000" sy="-100000" algn="bl" rotWithShape="0"/>
              </a:effectLst>
            </p:spPr>
            <p:txBody>
              <a:bodyPr vert="horz" wrap="none" lIns="91440" tIns="45720" rIns="91440" bIns="45720" numCol="1" rtlCol="0" anchor="ctr" anchorCtr="0" compatLnSpc="1">
                <a:prstTxWarp prst="textNoShape">
                  <a:avLst/>
                </a:prstTxWarp>
              </a:bodyPr>
              <a:lstStyle/>
              <a:p>
                <a:pPr algn="ctr" defTabSz="724858">
                  <a:defRPr/>
                </a:pPr>
                <a:r>
                  <a:rPr lang="fr-FR" sz="1500" kern="0" dirty="0" smtClean="0">
                    <a:solidFill>
                      <a:srgbClr val="FFFFFF"/>
                    </a:solidFill>
                    <a:effectLst>
                      <a:outerShdw blurRad="38100" dist="38100" dir="2700000" algn="tl">
                        <a:srgbClr val="000000">
                          <a:alpha val="43137"/>
                        </a:srgbClr>
                      </a:outerShdw>
                    </a:effectLst>
                    <a:latin typeface="Arial"/>
                    <a:cs typeface="Arial" charset="0"/>
                    <a:sym typeface="Gill Sans"/>
                  </a:rPr>
                  <a:t>Système d’exploitation</a:t>
                </a:r>
                <a:endParaRPr lang="fr-FR" sz="1500" kern="0" dirty="0">
                  <a:solidFill>
                    <a:srgbClr val="FFFFFF"/>
                  </a:solidFill>
                  <a:effectLst>
                    <a:outerShdw blurRad="38100" dist="38100" dir="2700000" algn="tl">
                      <a:srgbClr val="000000">
                        <a:alpha val="43137"/>
                      </a:srgbClr>
                    </a:outerShdw>
                  </a:effectLst>
                  <a:latin typeface="Arial"/>
                  <a:cs typeface="Arial" charset="0"/>
                  <a:sym typeface="Gill Sans"/>
                </a:endParaRPr>
              </a:p>
            </p:txBody>
          </p:sp>
        </p:grpSp>
      </p:grpSp>
    </p:spTree>
    <p:extLst>
      <p:ext uri="{BB962C8B-B14F-4D97-AF65-F5344CB8AC3E}">
        <p14:creationId xmlns:p14="http://schemas.microsoft.com/office/powerpoint/2010/main" val="42188534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xit" presetSubtype="0" fill="hold" nodeType="withEffect">
                                  <p:stCondLst>
                                    <p:cond delay="0"/>
                                  </p:stCondLst>
                                  <p:childTnLst>
                                    <p:animEffect transition="out" filter="fade">
                                      <p:cBhvr>
                                        <p:cTn id="12" dur="2000"/>
                                        <p:tgtEl>
                                          <p:spTgt spid="2"/>
                                        </p:tgtEl>
                                      </p:cBhvr>
                                    </p:animEffect>
                                    <p:set>
                                      <p:cBhvr>
                                        <p:cTn id="13" dur="1" fill="hold">
                                          <p:stCondLst>
                                            <p:cond delay="1999"/>
                                          </p:stCondLst>
                                        </p:cTn>
                                        <p:tgtEl>
                                          <p:spTgt spid="2"/>
                                        </p:tgtEl>
                                        <p:attrNameLst>
                                          <p:attrName>style.visibility</p:attrName>
                                        </p:attrNameLst>
                                      </p:cBhvr>
                                      <p:to>
                                        <p:strVal val="hidden"/>
                                      </p:to>
                                    </p:set>
                                  </p:childTnLst>
                                </p:cTn>
                              </p:par>
                              <p:par>
                                <p:cTn id="14" presetID="10" presetClass="exit" presetSubtype="0" fill="hold" nodeType="withEffect">
                                  <p:stCondLst>
                                    <p:cond delay="1800"/>
                                  </p:stCondLst>
                                  <p:childTnLst>
                                    <p:animEffect transition="out" filter="fade">
                                      <p:cBhvr>
                                        <p:cTn id="15" dur="700"/>
                                        <p:tgtEl>
                                          <p:spTgt spid="2"/>
                                        </p:tgtEl>
                                      </p:cBhvr>
                                    </p:animEffect>
                                    <p:set>
                                      <p:cBhvr>
                                        <p:cTn id="16" dur="1" fill="hold">
                                          <p:stCondLst>
                                            <p:cond delay="699"/>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right)">
                                      <p:cBhvr>
                                        <p:cTn id="21" dur="500"/>
                                        <p:tgtEl>
                                          <p:spTgt spid="47"/>
                                        </p:tgtEl>
                                      </p:cBhvr>
                                    </p:animEffect>
                                  </p:childTnLst>
                                </p:cTn>
                              </p:par>
                            </p:childTnLst>
                          </p:cTn>
                        </p:par>
                      </p:childTnLst>
                    </p:cTn>
                  </p:par>
                  <p:par>
                    <p:cTn id="22" fill="hold">
                      <p:stCondLst>
                        <p:cond delay="indefinite"/>
                      </p:stCondLst>
                      <p:childTnLst>
                        <p:par>
                          <p:cTn id="23" fill="hold">
                            <p:stCondLst>
                              <p:cond delay="0"/>
                            </p:stCondLst>
                            <p:childTnLst>
                              <p:par>
                                <p:cTn id="24" presetID="35" presetClass="path" presetSubtype="0" accel="50000" decel="50000" fill="hold" grpId="0" nodeType="clickEffect">
                                  <p:stCondLst>
                                    <p:cond delay="0"/>
                                  </p:stCondLst>
                                  <p:childTnLst>
                                    <p:animMotion origin="layout" path="M 0 0  L -0.25 0  E" pathEditMode="relative" ptsTypes="">
                                      <p:cBhvr>
                                        <p:cTn id="25" dur="2000" fill="hold"/>
                                        <p:tgtEl>
                                          <p:spTgt spid="93"/>
                                        </p:tgtEl>
                                        <p:attrNameLst>
                                          <p:attrName>ppt_x</p:attrName>
                                          <p:attrName>ppt_y</p:attrName>
                                        </p:attrNameLst>
                                      </p:cBhvr>
                                    </p:animMotion>
                                  </p:childTnLst>
                                </p:cTn>
                              </p:par>
                              <p:par>
                                <p:cTn id="26" presetID="35" presetClass="path" presetSubtype="0" accel="50000" decel="50000" fill="hold" grpId="0" nodeType="withEffect">
                                  <p:stCondLst>
                                    <p:cond delay="0"/>
                                  </p:stCondLst>
                                  <p:childTnLst>
                                    <p:animMotion origin="layout" path="M 0 0  L -0.25 0  E" pathEditMode="relative" ptsTypes="">
                                      <p:cBhvr>
                                        <p:cTn id="27" dur="2000" fill="hold"/>
                                        <p:tgtEl>
                                          <p:spTgt spid="95"/>
                                        </p:tgtEl>
                                        <p:attrNameLst>
                                          <p:attrName>ppt_x</p:attrName>
                                          <p:attrName>ppt_y</p:attrName>
                                        </p:attrNameLst>
                                      </p:cBhvr>
                                    </p:animMotion>
                                  </p:childTnLst>
                                </p:cTn>
                              </p:par>
                            </p:childTnLst>
                          </p:cTn>
                        </p:par>
                        <p:par>
                          <p:cTn id="28" fill="hold">
                            <p:stCondLst>
                              <p:cond delay="2000"/>
                            </p:stCondLst>
                            <p:childTnLst>
                              <p:par>
                                <p:cTn id="29" presetID="9" presetClass="emph" presetSubtype="0" grpId="0" nodeType="afterEffect">
                                  <p:stCondLst>
                                    <p:cond delay="0"/>
                                  </p:stCondLst>
                                  <p:childTnLst>
                                    <p:set>
                                      <p:cBhvr rctx="PPT">
                                        <p:cTn id="30" dur="indefinite"/>
                                        <p:tgtEl>
                                          <p:spTgt spid="38"/>
                                        </p:tgtEl>
                                        <p:attrNameLst>
                                          <p:attrName>style.opacity</p:attrName>
                                        </p:attrNameLst>
                                      </p:cBhvr>
                                      <p:to>
                                        <p:strVal val="0.25"/>
                                      </p:to>
                                    </p:set>
                                    <p:animEffect filter="image" prLst="opacity: 0.25">
                                      <p:cBhvr rctx="IE">
                                        <p:cTn id="31" dur="indefinite"/>
                                        <p:tgtEl>
                                          <p:spTgt spid="38"/>
                                        </p:tgtEl>
                                      </p:cBhvr>
                                    </p:animEffect>
                                  </p:childTnLst>
                                </p:cTn>
                              </p:par>
                            </p:childTnLst>
                          </p:cTn>
                        </p:par>
                        <p:par>
                          <p:cTn id="32" fill="hold">
                            <p:stCondLst>
                              <p:cond delay="2000"/>
                            </p:stCondLst>
                            <p:childTnLst>
                              <p:par>
                                <p:cTn id="33" presetID="9" presetClass="emph" presetSubtype="0" grpId="0" nodeType="afterEffect">
                                  <p:stCondLst>
                                    <p:cond delay="0"/>
                                  </p:stCondLst>
                                  <p:childTnLst>
                                    <p:set>
                                      <p:cBhvr rctx="PPT">
                                        <p:cTn id="34" dur="indefinite"/>
                                        <p:tgtEl>
                                          <p:spTgt spid="36"/>
                                        </p:tgtEl>
                                        <p:attrNameLst>
                                          <p:attrName>style.opacity</p:attrName>
                                        </p:attrNameLst>
                                      </p:cBhvr>
                                      <p:to>
                                        <p:strVal val="0.25"/>
                                      </p:to>
                                    </p:set>
                                    <p:animEffect filter="image" prLst="opacity: 0.25">
                                      <p:cBhvr rctx="IE">
                                        <p:cTn id="35" dur="indefinite"/>
                                        <p:tgtEl>
                                          <p:spTgt spid="36"/>
                                        </p:tgtEl>
                                      </p:cBhvr>
                                    </p:animEffect>
                                  </p:childTnLst>
                                </p:cTn>
                              </p:par>
                            </p:childTnLst>
                          </p:cTn>
                        </p:par>
                      </p:childTnLst>
                    </p:cTn>
                  </p:par>
                  <p:par>
                    <p:cTn id="36" fill="hold">
                      <p:stCondLst>
                        <p:cond delay="indefinite"/>
                      </p:stCondLst>
                      <p:childTnLst>
                        <p:par>
                          <p:cTn id="37" fill="hold">
                            <p:stCondLst>
                              <p:cond delay="0"/>
                            </p:stCondLst>
                            <p:childTnLst>
                              <p:par>
                                <p:cTn id="38" presetID="35" presetClass="path" presetSubtype="0" accel="50000" decel="50000" fill="hold" grpId="0" nodeType="clickEffect">
                                  <p:stCondLst>
                                    <p:cond delay="0"/>
                                  </p:stCondLst>
                                  <p:childTnLst>
                                    <p:animMotion origin="layout" path="M 0 0  L -0.25 0  E" pathEditMode="relative" ptsTypes="">
                                      <p:cBhvr>
                                        <p:cTn id="39" dur="2000" fill="hold"/>
                                        <p:tgtEl>
                                          <p:spTgt spid="94"/>
                                        </p:tgtEl>
                                        <p:attrNameLst>
                                          <p:attrName>ppt_x</p:attrName>
                                          <p:attrName>ppt_y</p:attrName>
                                        </p:attrNameLst>
                                      </p:cBhvr>
                                    </p:animMotion>
                                  </p:childTnLst>
                                </p:cTn>
                              </p:par>
                            </p:childTnLst>
                          </p:cTn>
                        </p:par>
                        <p:par>
                          <p:cTn id="40" fill="hold">
                            <p:stCondLst>
                              <p:cond delay="2000"/>
                            </p:stCondLst>
                            <p:childTnLst>
                              <p:par>
                                <p:cTn id="41" presetID="9" presetClass="emph" presetSubtype="0" grpId="0" nodeType="afterEffect">
                                  <p:stCondLst>
                                    <p:cond delay="0"/>
                                  </p:stCondLst>
                                  <p:childTnLst>
                                    <p:set>
                                      <p:cBhvr rctx="PPT">
                                        <p:cTn id="42" dur="indefinite"/>
                                        <p:tgtEl>
                                          <p:spTgt spid="37"/>
                                        </p:tgtEl>
                                        <p:attrNameLst>
                                          <p:attrName>style.opacity</p:attrName>
                                        </p:attrNameLst>
                                      </p:cBhvr>
                                      <p:to>
                                        <p:strVal val="0.25"/>
                                      </p:to>
                                    </p:set>
                                    <p:animEffect filter="image" prLst="opacity: 0.25">
                                      <p:cBhvr rctx="IE">
                                        <p:cTn id="43" dur="indefinite"/>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93" grpId="0" animBg="1"/>
      <p:bldP spid="94" grpId="0" animBg="1"/>
      <p:bldP spid="95"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0"/>
          <p:cNvSpPr>
            <a:spLocks noGrp="1"/>
          </p:cNvSpPr>
          <p:nvPr>
            <p:ph idx="1"/>
          </p:nvPr>
        </p:nvSpPr>
        <p:spPr>
          <a:xfrm>
            <a:off x="214313" y="1124744"/>
            <a:ext cx="8643937" cy="5400600"/>
          </a:xfrm>
        </p:spPr>
        <p:txBody>
          <a:bodyPr/>
          <a:lstStyle/>
          <a:p>
            <a:pPr marL="0" indent="0" eaLnBrk="1" hangingPunct="1">
              <a:defRPr/>
            </a:pPr>
            <a:r>
              <a:rPr lang="fr-FR" dirty="0"/>
              <a:t>Configuration – Utilisation – Exécution contrôlée</a:t>
            </a:r>
          </a:p>
        </p:txBody>
      </p:sp>
      <p:sp>
        <p:nvSpPr>
          <p:cNvPr id="25602" name="Titre 2"/>
          <p:cNvSpPr>
            <a:spLocks noGrp="1"/>
          </p:cNvSpPr>
          <p:nvPr>
            <p:ph type="title"/>
          </p:nvPr>
        </p:nvSpPr>
        <p:spPr/>
        <p:txBody>
          <a:bodyPr/>
          <a:lstStyle/>
          <a:p>
            <a:pPr eaLnBrk="1" hangingPunct="1"/>
            <a:r>
              <a:rPr lang="fr-FR" sz="2400" dirty="0" err="1" smtClean="0">
                <a:solidFill>
                  <a:schemeClr val="tx1"/>
                </a:solidFill>
                <a:effectLst/>
                <a:latin typeface="Trebuchet MS" pitchFamily="34" charset="0"/>
              </a:rPr>
              <a:t>Virtualiser</a:t>
            </a:r>
            <a:r>
              <a:rPr lang="fr-FR" sz="2400" dirty="0" smtClean="0">
                <a:solidFill>
                  <a:schemeClr val="tx1"/>
                </a:solidFill>
                <a:effectLst/>
                <a:latin typeface="Trebuchet MS" pitchFamily="34" charset="0"/>
              </a:rPr>
              <a:t> pour contrôler le poste de travail	</a:t>
            </a:r>
          </a:p>
        </p:txBody>
      </p:sp>
      <p:sp>
        <p:nvSpPr>
          <p:cNvPr id="7" name="AutoShape 39"/>
          <p:cNvSpPr>
            <a:spLocks noChangeArrowheads="1"/>
          </p:cNvSpPr>
          <p:nvPr/>
        </p:nvSpPr>
        <p:spPr bwMode="auto">
          <a:xfrm>
            <a:off x="1023938" y="5097463"/>
            <a:ext cx="1619250" cy="617537"/>
          </a:xfrm>
          <a:prstGeom prst="roundRect">
            <a:avLst>
              <a:gd name="adj" fmla="val 16667"/>
            </a:avLst>
          </a:prstGeom>
          <a:gradFill rotWithShape="1">
            <a:gsLst>
              <a:gs pos="0">
                <a:srgbClr val="38BBFE"/>
              </a:gs>
              <a:gs pos="50000">
                <a:srgbClr val="0175B0"/>
              </a:gs>
              <a:gs pos="50999">
                <a:srgbClr val="0040A8"/>
              </a:gs>
              <a:gs pos="100000">
                <a:srgbClr val="00307E"/>
              </a:gs>
            </a:gsLst>
            <a:lin ang="5400000"/>
          </a:gradFill>
          <a:ln w="25400" algn="ctr">
            <a:solidFill>
              <a:srgbClr val="003B58"/>
            </a:solidFill>
            <a:round/>
            <a:headEnd/>
            <a:tailEnd/>
          </a:ln>
          <a:effectLst>
            <a:outerShdw dist="25400" dir="5400000" algn="t" rotWithShape="0">
              <a:srgbClr val="808080">
                <a:alpha val="29999"/>
              </a:srgbClr>
            </a:outerShdw>
          </a:effectLst>
        </p:spPr>
        <p:txBody>
          <a:bodyPr wrap="none" lIns="91432" tIns="45717" rIns="91432" bIns="45717" anchor="ctr"/>
          <a:lstStyle/>
          <a:p>
            <a:pPr algn="ctr" defTabSz="966708">
              <a:defRPr/>
            </a:pPr>
            <a:r>
              <a:rPr lang="fr-FR" sz="1900" kern="0" dirty="0">
                <a:solidFill>
                  <a:srgbClr val="FFFFFF"/>
                </a:solidFill>
                <a:effectLst>
                  <a:outerShdw blurRad="38100" dist="38100" dir="2700000" algn="tl">
                    <a:srgbClr val="000000">
                      <a:alpha val="43137"/>
                    </a:srgbClr>
                  </a:outerShdw>
                </a:effectLst>
                <a:latin typeface="Arial"/>
                <a:cs typeface="Arial" charset="0"/>
                <a:sym typeface="Gill Sans"/>
              </a:rPr>
              <a:t>Matériel</a:t>
            </a:r>
          </a:p>
        </p:txBody>
      </p:sp>
      <p:sp>
        <p:nvSpPr>
          <p:cNvPr id="8" name="AutoShape 39"/>
          <p:cNvSpPr>
            <a:spLocks noChangeArrowheads="1"/>
          </p:cNvSpPr>
          <p:nvPr/>
        </p:nvSpPr>
        <p:spPr bwMode="auto">
          <a:xfrm>
            <a:off x="952500" y="2132013"/>
            <a:ext cx="1619250" cy="617537"/>
          </a:xfrm>
          <a:prstGeom prst="roundRect">
            <a:avLst>
              <a:gd name="adj" fmla="val 16667"/>
            </a:avLst>
          </a:prstGeom>
          <a:gradFill rotWithShape="1">
            <a:gsLst>
              <a:gs pos="0">
                <a:srgbClr val="BFBFBF"/>
              </a:gs>
              <a:gs pos="999">
                <a:srgbClr val="BFBFBF"/>
              </a:gs>
              <a:gs pos="50000">
                <a:srgbClr val="3E4554"/>
              </a:gs>
              <a:gs pos="50999">
                <a:srgbClr val="2E343F"/>
              </a:gs>
              <a:gs pos="100000">
                <a:srgbClr val="1F232A"/>
              </a:gs>
            </a:gsLst>
            <a:lin ang="5400000"/>
          </a:gradFill>
          <a:ln w="25400" algn="ctr">
            <a:solidFill>
              <a:srgbClr val="1F232A"/>
            </a:solidFill>
            <a:round/>
            <a:headEnd/>
            <a:tailEnd/>
          </a:ln>
          <a:effectLst>
            <a:outerShdw dist="25400" dir="5400000" algn="t" rotWithShape="0">
              <a:srgbClr val="808080">
                <a:alpha val="29999"/>
              </a:srgbClr>
            </a:outerShdw>
          </a:effectLst>
        </p:spPr>
        <p:txBody>
          <a:bodyPr wrap="none" lIns="91432" tIns="45717" rIns="91432" bIns="45717" anchor="ctr"/>
          <a:lstStyle/>
          <a:p>
            <a:pPr algn="ctr" defTabSz="966708">
              <a:defRPr/>
            </a:pPr>
            <a:r>
              <a:rPr lang="fr-FR" kern="0" dirty="0">
                <a:solidFill>
                  <a:srgbClr val="FFFFFF"/>
                </a:solidFill>
                <a:effectLst>
                  <a:outerShdw blurRad="38100" dist="38100" dir="2700000" algn="tl">
                    <a:srgbClr val="000000">
                      <a:alpha val="43137"/>
                    </a:srgbClr>
                  </a:outerShdw>
                </a:effectLst>
                <a:latin typeface="Arial" charset="0"/>
                <a:cs typeface="Arial" charset="0"/>
                <a:sym typeface="Gill Sans"/>
              </a:rPr>
              <a:t>Utilisateur</a:t>
            </a:r>
          </a:p>
        </p:txBody>
      </p:sp>
      <p:cxnSp>
        <p:nvCxnSpPr>
          <p:cNvPr id="10" name="Straight Connector 57"/>
          <p:cNvCxnSpPr/>
          <p:nvPr/>
        </p:nvCxnSpPr>
        <p:spPr>
          <a:xfrm flipV="1">
            <a:off x="6718216" y="2999409"/>
            <a:ext cx="2050923" cy="19677"/>
          </a:xfrm>
          <a:prstGeom prst="line">
            <a:avLst/>
          </a:prstGeom>
          <a:noFill/>
          <a:ln w="31750" cap="flat" cmpd="sng" algn="ctr">
            <a:gradFill flip="none" rotWithShape="1">
              <a:gsLst>
                <a:gs pos="0">
                  <a:srgbClr val="FFFFFF">
                    <a:alpha val="0"/>
                  </a:srgbClr>
                </a:gs>
                <a:gs pos="50000">
                  <a:srgbClr val="FFFFFF"/>
                </a:gs>
                <a:gs pos="100000">
                  <a:srgbClr val="FFFFFF">
                    <a:alpha val="0"/>
                  </a:srgbClr>
                </a:gs>
              </a:gsLst>
              <a:lin ang="0" scaled="1"/>
              <a:tileRect/>
            </a:gradFill>
            <a:prstDash val="sysDash"/>
          </a:ln>
          <a:effectLst/>
        </p:spPr>
      </p:cxnSp>
      <p:cxnSp>
        <p:nvCxnSpPr>
          <p:cNvPr id="11" name="Straight Connector 58"/>
          <p:cNvCxnSpPr/>
          <p:nvPr/>
        </p:nvCxnSpPr>
        <p:spPr>
          <a:xfrm flipV="1">
            <a:off x="6718216" y="4074289"/>
            <a:ext cx="2050923" cy="19677"/>
          </a:xfrm>
          <a:prstGeom prst="line">
            <a:avLst/>
          </a:prstGeom>
          <a:noFill/>
          <a:ln w="31750" cap="flat" cmpd="sng" algn="ctr">
            <a:gradFill flip="none" rotWithShape="1">
              <a:gsLst>
                <a:gs pos="0">
                  <a:srgbClr val="FFFFFF">
                    <a:alpha val="0"/>
                  </a:srgbClr>
                </a:gs>
                <a:gs pos="50000">
                  <a:srgbClr val="FFFFFF"/>
                </a:gs>
                <a:gs pos="100000">
                  <a:srgbClr val="FFFFFF">
                    <a:alpha val="0"/>
                  </a:srgbClr>
                </a:gs>
              </a:gsLst>
              <a:lin ang="0" scaled="1"/>
              <a:tileRect/>
            </a:gradFill>
            <a:prstDash val="sysDash"/>
          </a:ln>
          <a:effectLst/>
        </p:spPr>
      </p:cxnSp>
      <p:grpSp>
        <p:nvGrpSpPr>
          <p:cNvPr id="25608" name="Apps (big)"/>
          <p:cNvGrpSpPr>
            <a:grpSpLocks/>
          </p:cNvGrpSpPr>
          <p:nvPr/>
        </p:nvGrpSpPr>
        <p:grpSpPr bwMode="auto">
          <a:xfrm>
            <a:off x="6821488" y="3090863"/>
            <a:ext cx="1935162" cy="914400"/>
            <a:chOff x="8775865" y="3118414"/>
            <a:chExt cx="1556257" cy="646546"/>
          </a:xfrm>
        </p:grpSpPr>
        <p:sp>
          <p:nvSpPr>
            <p:cNvPr id="19" name="Rounded Rectangle 148"/>
            <p:cNvSpPr>
              <a:spLocks noChangeArrowheads="1"/>
            </p:cNvSpPr>
            <p:nvPr/>
          </p:nvSpPr>
          <p:spPr bwMode="auto">
            <a:xfrm>
              <a:off x="8775865" y="3118414"/>
              <a:ext cx="1556257" cy="646546"/>
            </a:xfrm>
            <a:prstGeom prst="roundRect">
              <a:avLst>
                <a:gd name="adj" fmla="val 9167"/>
              </a:avLst>
            </a:prstGeom>
            <a:gradFill rotWithShape="1">
              <a:gsLst>
                <a:gs pos="0">
                  <a:srgbClr val="FFC649"/>
                </a:gs>
                <a:gs pos="50000">
                  <a:srgbClr val="CE8E00"/>
                </a:gs>
                <a:gs pos="50999">
                  <a:srgbClr val="9B6A00"/>
                </a:gs>
                <a:gs pos="100000">
                  <a:srgbClr val="674700"/>
                </a:gs>
              </a:gsLst>
              <a:lin ang="5400000"/>
            </a:gradFill>
            <a:ln w="25400" algn="ctr">
              <a:solidFill>
                <a:srgbClr val="674700"/>
              </a:solidFill>
              <a:round/>
              <a:headEnd/>
              <a:tailEnd/>
            </a:ln>
            <a:effectLst>
              <a:outerShdw dist="25400" dir="5400000" algn="t" rotWithShape="0">
                <a:srgbClr val="808080">
                  <a:alpha val="29999"/>
                </a:srgbClr>
              </a:outerShdw>
            </a:effectLst>
          </p:spPr>
          <p:txBody>
            <a:bodyPr wrap="none" anchor="ctr"/>
            <a:lstStyle/>
            <a:p>
              <a:pPr algn="ctr" defTabSz="966708">
                <a:defRPr/>
              </a:pPr>
              <a:endParaRPr lang="fr-FR" sz="3200" kern="0" dirty="0">
                <a:solidFill>
                  <a:srgbClr val="FFFFFF"/>
                </a:solidFill>
                <a:effectLst>
                  <a:outerShdw blurRad="38100" dist="38100" dir="2700000" algn="tl">
                    <a:srgbClr val="000000">
                      <a:alpha val="43137"/>
                    </a:srgbClr>
                  </a:outerShdw>
                </a:effectLst>
                <a:latin typeface="Calibri" pitchFamily="34" charset="0"/>
                <a:cs typeface="Arial" charset="0"/>
                <a:sym typeface="Gill Sans"/>
              </a:endParaRPr>
            </a:p>
          </p:txBody>
        </p:sp>
        <p:sp>
          <p:nvSpPr>
            <p:cNvPr id="20" name="TextBox 149"/>
            <p:cNvSpPr txBox="1">
              <a:spLocks noChangeArrowheads="1"/>
            </p:cNvSpPr>
            <p:nvPr/>
          </p:nvSpPr>
          <p:spPr bwMode="auto">
            <a:xfrm>
              <a:off x="8826277" y="3318890"/>
              <a:ext cx="1453836" cy="194526"/>
            </a:xfrm>
            <a:prstGeom prst="rect">
              <a:avLst/>
            </a:prstGeom>
            <a:noFill/>
            <a:ln w="25400" cap="flat" cmpd="sng" algn="ctr">
              <a:noFill/>
              <a:prstDash val="solid"/>
              <a:headEnd type="none" w="med" len="med"/>
              <a:tailEnd type="none" w="med" len="med"/>
            </a:ln>
            <a:effectLst>
              <a:outerShdw blurRad="50800" dist="25400" dir="5400000" algn="t" rotWithShape="0">
                <a:prstClr val="black">
                  <a:alpha val="30000"/>
                </a:prstClr>
              </a:outerShdw>
              <a:reflection blurRad="6350" stA="52000" endA="300" endPos="35000" dir="5400000" sy="-100000" algn="bl" rotWithShape="0"/>
            </a:effectLst>
          </p:spPr>
          <p:txBody>
            <a:bodyPr wrap="none" anchor="ctr"/>
            <a:lstStyle/>
            <a:p>
              <a:pPr algn="ctr" defTabSz="966708">
                <a:defRPr/>
              </a:pPr>
              <a:r>
                <a:rPr lang="fr-FR" kern="0" dirty="0">
                  <a:solidFill>
                    <a:srgbClr val="FFFFFF"/>
                  </a:solidFill>
                  <a:effectLst>
                    <a:outerShdw blurRad="38100" dist="38100" dir="2700000" algn="tl">
                      <a:srgbClr val="000000">
                        <a:alpha val="43137"/>
                      </a:srgbClr>
                    </a:outerShdw>
                  </a:effectLst>
                  <a:latin typeface="Arial"/>
                  <a:cs typeface="Arial" charset="0"/>
                  <a:sym typeface="Gill Sans"/>
                </a:rPr>
                <a:t>Applications</a:t>
              </a:r>
            </a:p>
          </p:txBody>
        </p:sp>
      </p:grpSp>
      <p:grpSp>
        <p:nvGrpSpPr>
          <p:cNvPr id="25609" name="Profile (big)"/>
          <p:cNvGrpSpPr>
            <a:grpSpLocks/>
          </p:cNvGrpSpPr>
          <p:nvPr/>
        </p:nvGrpSpPr>
        <p:grpSpPr bwMode="auto">
          <a:xfrm>
            <a:off x="6821488" y="1995488"/>
            <a:ext cx="1935162" cy="914400"/>
            <a:chOff x="8775871" y="2377549"/>
            <a:chExt cx="1556258" cy="644679"/>
          </a:xfrm>
        </p:grpSpPr>
        <p:sp>
          <p:nvSpPr>
            <p:cNvPr id="17" name="Rounded Rectangle 155"/>
            <p:cNvSpPr>
              <a:spLocks noChangeArrowheads="1"/>
            </p:cNvSpPr>
            <p:nvPr/>
          </p:nvSpPr>
          <p:spPr bwMode="auto">
            <a:xfrm>
              <a:off x="8775871" y="2377549"/>
              <a:ext cx="1556258" cy="644679"/>
            </a:xfrm>
            <a:prstGeom prst="roundRect">
              <a:avLst>
                <a:gd name="adj" fmla="val 9167"/>
              </a:avLst>
            </a:prstGeom>
            <a:gradFill rotWithShape="1">
              <a:gsLst>
                <a:gs pos="0">
                  <a:srgbClr val="BFBFBF"/>
                </a:gs>
                <a:gs pos="999">
                  <a:srgbClr val="BFBFBF"/>
                </a:gs>
                <a:gs pos="50000">
                  <a:srgbClr val="3E4554"/>
                </a:gs>
                <a:gs pos="50999">
                  <a:srgbClr val="2E343F"/>
                </a:gs>
                <a:gs pos="100000">
                  <a:srgbClr val="1F232A"/>
                </a:gs>
              </a:gsLst>
              <a:lin ang="5400000"/>
            </a:gradFill>
            <a:ln w="25400" algn="ctr">
              <a:solidFill>
                <a:srgbClr val="1F232A"/>
              </a:solidFill>
              <a:round/>
              <a:headEnd/>
              <a:tailEnd/>
            </a:ln>
            <a:effectLst>
              <a:outerShdw dist="25400" dir="5400000" algn="t" rotWithShape="0">
                <a:srgbClr val="808080">
                  <a:alpha val="29999"/>
                </a:srgbClr>
              </a:outerShdw>
            </a:effectLst>
          </p:spPr>
          <p:txBody>
            <a:bodyPr wrap="none" anchor="ctr"/>
            <a:lstStyle/>
            <a:p>
              <a:pPr algn="ctr" defTabSz="966708">
                <a:defRPr/>
              </a:pPr>
              <a:endParaRPr lang="fr-FR" sz="1900" kern="0" dirty="0">
                <a:solidFill>
                  <a:srgbClr val="FFFFFF"/>
                </a:solidFill>
                <a:effectLst>
                  <a:outerShdw blurRad="38100" dist="38100" dir="2700000" algn="tl">
                    <a:srgbClr val="000000">
                      <a:alpha val="43137"/>
                    </a:srgbClr>
                  </a:outerShdw>
                </a:effectLst>
                <a:latin typeface="Arial"/>
                <a:cs typeface="Arial" charset="0"/>
                <a:sym typeface="Gill Sans"/>
              </a:endParaRPr>
            </a:p>
          </p:txBody>
        </p:sp>
        <p:sp>
          <p:nvSpPr>
            <p:cNvPr id="18" name="TextBox 156"/>
            <p:cNvSpPr txBox="1">
              <a:spLocks noChangeArrowheads="1"/>
            </p:cNvSpPr>
            <p:nvPr/>
          </p:nvSpPr>
          <p:spPr bwMode="auto">
            <a:xfrm>
              <a:off x="8801404" y="2602515"/>
              <a:ext cx="1505191" cy="193628"/>
            </a:xfrm>
            <a:prstGeom prst="rect">
              <a:avLst/>
            </a:prstGeom>
            <a:noFill/>
            <a:ln w="25400" algn="ctr">
              <a:noFill/>
              <a:miter lim="800000"/>
              <a:headEnd/>
              <a:tailEnd/>
            </a:ln>
            <a:effectLst>
              <a:outerShdw dist="25400" dir="5400000" algn="t" rotWithShape="0">
                <a:srgbClr val="808080">
                  <a:alpha val="29999"/>
                </a:srgbClr>
              </a:outerShdw>
            </a:effectLst>
          </p:spPr>
          <p:txBody>
            <a:bodyPr wrap="none" anchor="ctr"/>
            <a:lstStyle/>
            <a:p>
              <a:pPr algn="ctr" defTabSz="966708">
                <a:defRPr/>
              </a:pPr>
              <a:r>
                <a:rPr lang="fr-FR" kern="0" dirty="0">
                  <a:solidFill>
                    <a:srgbClr val="FFFFFF"/>
                  </a:solidFill>
                  <a:effectLst>
                    <a:outerShdw blurRad="38100" dist="38100" dir="2700000" algn="tl">
                      <a:srgbClr val="000000">
                        <a:alpha val="43137"/>
                      </a:srgbClr>
                    </a:outerShdw>
                  </a:effectLst>
                  <a:latin typeface="Arial"/>
                  <a:cs typeface="Arial" charset="0"/>
                  <a:sym typeface="Gill Sans"/>
                </a:rPr>
                <a:t>Profil</a:t>
              </a:r>
            </a:p>
          </p:txBody>
        </p:sp>
      </p:grpSp>
      <p:grpSp>
        <p:nvGrpSpPr>
          <p:cNvPr id="25610" name="Desktop (big)"/>
          <p:cNvGrpSpPr>
            <a:grpSpLocks/>
          </p:cNvGrpSpPr>
          <p:nvPr/>
        </p:nvGrpSpPr>
        <p:grpSpPr bwMode="auto">
          <a:xfrm>
            <a:off x="6826250" y="4184650"/>
            <a:ext cx="1935163" cy="914400"/>
            <a:chOff x="8775865" y="3780195"/>
            <a:chExt cx="1556257" cy="644680"/>
          </a:xfrm>
        </p:grpSpPr>
        <p:sp>
          <p:nvSpPr>
            <p:cNvPr id="15" name="Rounded Rectangle 163"/>
            <p:cNvSpPr>
              <a:spLocks noChangeArrowheads="1"/>
            </p:cNvSpPr>
            <p:nvPr/>
          </p:nvSpPr>
          <p:spPr bwMode="auto">
            <a:xfrm>
              <a:off x="8775865" y="3780195"/>
              <a:ext cx="1556257" cy="644680"/>
            </a:xfrm>
            <a:prstGeom prst="roundRect">
              <a:avLst>
                <a:gd name="adj" fmla="val 9167"/>
              </a:avLst>
            </a:prstGeom>
            <a:gradFill rotWithShape="1">
              <a:gsLst>
                <a:gs pos="0">
                  <a:srgbClr val="38BBFE"/>
                </a:gs>
                <a:gs pos="50000">
                  <a:srgbClr val="0175B0"/>
                </a:gs>
                <a:gs pos="50999">
                  <a:srgbClr val="0040A8"/>
                </a:gs>
                <a:gs pos="100000">
                  <a:srgbClr val="00307E"/>
                </a:gs>
              </a:gsLst>
              <a:lin ang="5400000"/>
            </a:gradFill>
            <a:ln w="25400" algn="ctr">
              <a:solidFill>
                <a:srgbClr val="003B58"/>
              </a:solidFill>
              <a:round/>
              <a:headEnd/>
              <a:tailEnd/>
            </a:ln>
            <a:effectLst>
              <a:outerShdw dist="25400" dir="5400000" algn="t" rotWithShape="0">
                <a:srgbClr val="808080">
                  <a:alpha val="29999"/>
                </a:srgbClr>
              </a:outerShdw>
            </a:effectLst>
          </p:spPr>
          <p:txBody>
            <a:bodyPr wrap="none" anchor="ctr"/>
            <a:lstStyle/>
            <a:p>
              <a:pPr algn="ctr" defTabSz="966708">
                <a:defRPr/>
              </a:pPr>
              <a:endParaRPr lang="fr-FR" sz="3200" kern="0" dirty="0">
                <a:solidFill>
                  <a:srgbClr val="FFFFFF"/>
                </a:solidFill>
                <a:effectLst>
                  <a:outerShdw blurRad="38100" dist="38100" dir="2700000" algn="tl">
                    <a:srgbClr val="000000">
                      <a:alpha val="43137"/>
                    </a:srgbClr>
                  </a:outerShdw>
                </a:effectLst>
                <a:latin typeface="Calibri" pitchFamily="34" charset="0"/>
                <a:cs typeface="Arial" charset="0"/>
                <a:sym typeface="Gill Sans"/>
              </a:endParaRPr>
            </a:p>
          </p:txBody>
        </p:sp>
        <p:sp>
          <p:nvSpPr>
            <p:cNvPr id="16" name="TextBox 164"/>
            <p:cNvSpPr txBox="1">
              <a:spLocks noChangeArrowheads="1"/>
            </p:cNvSpPr>
            <p:nvPr/>
          </p:nvSpPr>
          <p:spPr bwMode="auto">
            <a:xfrm>
              <a:off x="8795866" y="3994949"/>
              <a:ext cx="1514667" cy="193964"/>
            </a:xfrm>
            <a:prstGeom prst="rect">
              <a:avLst/>
            </a:prstGeom>
            <a:noFill/>
            <a:ln w="25400" cap="flat" cmpd="sng" algn="ctr">
              <a:noFill/>
              <a:prstDash val="solid"/>
              <a:headEnd type="none" w="med" len="med"/>
              <a:tailEnd type="none" w="med" len="med"/>
            </a:ln>
            <a:effectLst>
              <a:outerShdw blurRad="50800" dist="25400" dir="5400000" algn="t" rotWithShape="0">
                <a:prstClr val="black">
                  <a:alpha val="30000"/>
                </a:prstClr>
              </a:outerShdw>
              <a:reflection blurRad="6350" stA="52000" endA="300" endPos="35000" dir="5400000" sy="-100000" algn="bl" rotWithShape="0"/>
            </a:effectLst>
          </p:spPr>
          <p:txBody>
            <a:bodyPr wrap="none" anchor="ctr"/>
            <a:lstStyle/>
            <a:p>
              <a:pPr algn="ctr" defTabSz="966708">
                <a:defRPr/>
              </a:pPr>
              <a:r>
                <a:rPr lang="fr-FR" kern="0" dirty="0">
                  <a:solidFill>
                    <a:srgbClr val="FFFFFF"/>
                  </a:solidFill>
                  <a:effectLst>
                    <a:outerShdw blurRad="38100" dist="38100" dir="2700000" algn="tl">
                      <a:srgbClr val="000000">
                        <a:alpha val="43137"/>
                      </a:srgbClr>
                    </a:outerShdw>
                  </a:effectLst>
                  <a:latin typeface="Arial"/>
                  <a:cs typeface="Arial" charset="0"/>
                  <a:sym typeface="Gill Sans"/>
                </a:rPr>
                <a:t>OS</a:t>
              </a:r>
            </a:p>
          </p:txBody>
        </p:sp>
      </p:grpSp>
      <p:cxnSp>
        <p:nvCxnSpPr>
          <p:cNvPr id="22" name="Connecteur droit 21"/>
          <p:cNvCxnSpPr/>
          <p:nvPr/>
        </p:nvCxnSpPr>
        <p:spPr bwMode="auto">
          <a:xfrm rot="16200000" flipH="1">
            <a:off x="504825" y="4076700"/>
            <a:ext cx="4419600" cy="0"/>
          </a:xfrm>
          <a:prstGeom prst="line">
            <a:avLst/>
          </a:prstGeom>
          <a:noFill/>
          <a:ln w="25400" algn="ctr">
            <a:solidFill>
              <a:schemeClr val="bg1">
                <a:lumMod val="65000"/>
              </a:schemeClr>
            </a:solidFill>
            <a:prstDash val="sysDot"/>
            <a:round/>
            <a:headEnd type="none" w="med" len="med"/>
            <a:tailEnd type="none" w="med" len="med"/>
          </a:ln>
        </p:spPr>
      </p:cxnSp>
      <p:cxnSp>
        <p:nvCxnSpPr>
          <p:cNvPr id="24" name="Connecteur droit 23"/>
          <p:cNvCxnSpPr/>
          <p:nvPr/>
        </p:nvCxnSpPr>
        <p:spPr bwMode="auto">
          <a:xfrm rot="16200000" flipH="1">
            <a:off x="4251325" y="4037013"/>
            <a:ext cx="4348163" cy="7937"/>
          </a:xfrm>
          <a:prstGeom prst="line">
            <a:avLst/>
          </a:prstGeom>
          <a:noFill/>
          <a:ln w="25400" algn="ctr">
            <a:solidFill>
              <a:schemeClr val="bg1">
                <a:lumMod val="65000"/>
              </a:schemeClr>
            </a:solidFill>
            <a:prstDash val="sysDot"/>
            <a:round/>
            <a:headEnd type="none" w="med" len="med"/>
            <a:tailEnd type="none" w="med" len="med"/>
          </a:ln>
        </p:spPr>
      </p:cxnSp>
      <p:sp>
        <p:nvSpPr>
          <p:cNvPr id="25" name="ZoneTexte 24"/>
          <p:cNvSpPr txBox="1"/>
          <p:nvPr/>
        </p:nvSpPr>
        <p:spPr>
          <a:xfrm>
            <a:off x="1219200" y="1574800"/>
            <a:ext cx="1274763" cy="369888"/>
          </a:xfrm>
          <a:prstGeom prst="rect">
            <a:avLst/>
          </a:prstGeom>
          <a:noFill/>
        </p:spPr>
        <p:txBody>
          <a:bodyPr wrap="none" lIns="91432" tIns="45717" rIns="91432" bIns="45717">
            <a:spAutoFit/>
          </a:bodyPr>
          <a:lstStyle/>
          <a:p>
            <a:pPr>
              <a:defRPr/>
            </a:pPr>
            <a:r>
              <a:rPr lang="fr-FR">
                <a:solidFill>
                  <a:schemeClr val="bg1">
                    <a:lumMod val="50000"/>
                  </a:schemeClr>
                </a:solidFill>
                <a:latin typeface="Arial" charset="0"/>
                <a:cs typeface="+mn-cs"/>
              </a:rPr>
              <a:t>Côté client</a:t>
            </a:r>
          </a:p>
        </p:txBody>
      </p:sp>
      <p:sp>
        <p:nvSpPr>
          <p:cNvPr id="26" name="ZoneTexte 25"/>
          <p:cNvSpPr txBox="1"/>
          <p:nvPr/>
        </p:nvSpPr>
        <p:spPr>
          <a:xfrm>
            <a:off x="6402388" y="1511300"/>
            <a:ext cx="1312862" cy="369888"/>
          </a:xfrm>
          <a:prstGeom prst="rect">
            <a:avLst/>
          </a:prstGeom>
          <a:noFill/>
        </p:spPr>
        <p:txBody>
          <a:bodyPr wrap="none" lIns="91432" tIns="45717" rIns="91432" bIns="45717">
            <a:spAutoFit/>
          </a:bodyPr>
          <a:lstStyle/>
          <a:p>
            <a:pPr>
              <a:defRPr/>
            </a:pPr>
            <a:r>
              <a:rPr lang="fr-FR">
                <a:solidFill>
                  <a:schemeClr val="bg1">
                    <a:lumMod val="50000"/>
                  </a:schemeClr>
                </a:solidFill>
                <a:latin typeface="+mn-lt"/>
                <a:cs typeface="+mn-cs"/>
              </a:rPr>
              <a:t>Datacenter</a:t>
            </a:r>
          </a:p>
        </p:txBody>
      </p:sp>
      <p:cxnSp>
        <p:nvCxnSpPr>
          <p:cNvPr id="27" name="Connecteur droit 26"/>
          <p:cNvCxnSpPr/>
          <p:nvPr/>
        </p:nvCxnSpPr>
        <p:spPr bwMode="auto">
          <a:xfrm rot="10800000" flipV="1">
            <a:off x="2514600" y="3860800"/>
            <a:ext cx="3925888" cy="50800"/>
          </a:xfrm>
          <a:prstGeom prst="line">
            <a:avLst/>
          </a:prstGeom>
          <a:noFill/>
          <a:ln w="25400" algn="ctr">
            <a:solidFill>
              <a:schemeClr val="bg1">
                <a:lumMod val="65000"/>
              </a:schemeClr>
            </a:solidFill>
            <a:prstDash val="sysDot"/>
            <a:round/>
            <a:headEnd type="none" w="med" len="med"/>
            <a:tailEnd type="none" w="med" len="med"/>
          </a:ln>
        </p:spPr>
      </p:cxnSp>
      <p:sp>
        <p:nvSpPr>
          <p:cNvPr id="29" name="ZoneTexte 28"/>
          <p:cNvSpPr txBox="1"/>
          <p:nvPr/>
        </p:nvSpPr>
        <p:spPr>
          <a:xfrm>
            <a:off x="714375" y="5786438"/>
            <a:ext cx="2092325" cy="461962"/>
          </a:xfrm>
          <a:prstGeom prst="rect">
            <a:avLst/>
          </a:prstGeom>
          <a:noFill/>
        </p:spPr>
        <p:txBody>
          <a:bodyPr wrap="none" lIns="91432" tIns="45717" rIns="91432" bIns="45717">
            <a:spAutoFit/>
          </a:bodyPr>
          <a:lstStyle/>
          <a:p>
            <a:pPr>
              <a:defRPr/>
            </a:pPr>
            <a:r>
              <a:rPr lang="fr-FR" sz="2400" b="1" dirty="0">
                <a:solidFill>
                  <a:schemeClr val="bg1">
                    <a:lumMod val="50000"/>
                  </a:schemeClr>
                </a:solidFill>
                <a:latin typeface="Arial" charset="0"/>
                <a:cs typeface="+mn-cs"/>
              </a:rPr>
              <a:t>UTILISATION</a:t>
            </a:r>
          </a:p>
        </p:txBody>
      </p:sp>
      <p:sp>
        <p:nvSpPr>
          <p:cNvPr id="33" name="ZoneTexte 32"/>
          <p:cNvSpPr txBox="1"/>
          <p:nvPr/>
        </p:nvSpPr>
        <p:spPr>
          <a:xfrm>
            <a:off x="3313113" y="3411538"/>
            <a:ext cx="2360612" cy="830262"/>
          </a:xfrm>
          <a:prstGeom prst="rect">
            <a:avLst/>
          </a:prstGeom>
          <a:noFill/>
        </p:spPr>
        <p:txBody>
          <a:bodyPr lIns="91432" tIns="45717" rIns="91432" bIns="45717">
            <a:spAutoFit/>
          </a:bodyPr>
          <a:lstStyle/>
          <a:p>
            <a:pPr algn="ctr">
              <a:defRPr/>
            </a:pPr>
            <a:r>
              <a:rPr lang="fr-FR" sz="2400" b="1" dirty="0">
                <a:solidFill>
                  <a:schemeClr val="bg1">
                    <a:lumMod val="50000"/>
                  </a:schemeClr>
                </a:solidFill>
                <a:latin typeface="Arial" charset="0"/>
                <a:cs typeface="+mn-cs"/>
              </a:rPr>
              <a:t>EXECUTION</a:t>
            </a:r>
          </a:p>
          <a:p>
            <a:pPr algn="ctr">
              <a:defRPr/>
            </a:pPr>
            <a:r>
              <a:rPr lang="fr-FR" sz="2400" b="1" dirty="0">
                <a:solidFill>
                  <a:schemeClr val="bg1">
                    <a:lumMod val="50000"/>
                  </a:schemeClr>
                </a:solidFill>
                <a:latin typeface="Arial" charset="0"/>
                <a:cs typeface="+mn-cs"/>
              </a:rPr>
              <a:t>CONTROLEE</a:t>
            </a:r>
          </a:p>
        </p:txBody>
      </p:sp>
      <p:sp>
        <p:nvSpPr>
          <p:cNvPr id="34" name="Flèche droite 33"/>
          <p:cNvSpPr/>
          <p:nvPr/>
        </p:nvSpPr>
        <p:spPr>
          <a:xfrm>
            <a:off x="5673725" y="2960688"/>
            <a:ext cx="1430338" cy="1781175"/>
          </a:xfrm>
          <a:prstGeom prst="rightArrow">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anchor="ctr"/>
          <a:lstStyle/>
          <a:p>
            <a:pPr algn="ctr">
              <a:defRPr/>
            </a:pPr>
            <a:r>
              <a:rPr lang="fr-FR" dirty="0"/>
              <a:t>Côté serveur</a:t>
            </a:r>
          </a:p>
        </p:txBody>
      </p:sp>
      <p:sp>
        <p:nvSpPr>
          <p:cNvPr id="35" name="Flèche droite 34"/>
          <p:cNvSpPr/>
          <p:nvPr/>
        </p:nvSpPr>
        <p:spPr>
          <a:xfrm flipH="1">
            <a:off x="1871663" y="2989263"/>
            <a:ext cx="1450975" cy="1781175"/>
          </a:xfrm>
          <a:prstGeom prst="rightArrow">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anchor="ctr"/>
          <a:lstStyle/>
          <a:p>
            <a:pPr algn="ctr">
              <a:defRPr/>
            </a:pPr>
            <a:r>
              <a:rPr lang="fr-FR" dirty="0"/>
              <a:t>Côté client</a:t>
            </a:r>
          </a:p>
        </p:txBody>
      </p:sp>
      <p:sp>
        <p:nvSpPr>
          <p:cNvPr id="32" name="ZoneTexte 29"/>
          <p:cNvSpPr txBox="1"/>
          <p:nvPr/>
        </p:nvSpPr>
        <p:spPr>
          <a:xfrm>
            <a:off x="6383338" y="5786438"/>
            <a:ext cx="2760662" cy="461962"/>
          </a:xfrm>
          <a:prstGeom prst="rect">
            <a:avLst/>
          </a:prstGeom>
          <a:noFill/>
        </p:spPr>
        <p:txBody>
          <a:bodyPr wrap="none" lIns="91432" tIns="45717" rIns="91432" bIns="45717">
            <a:spAutoFit/>
          </a:bodyPr>
          <a:lstStyle/>
          <a:p>
            <a:pPr>
              <a:defRPr/>
            </a:pPr>
            <a:r>
              <a:rPr lang="fr-FR" sz="2400" b="1" dirty="0">
                <a:solidFill>
                  <a:schemeClr val="bg1">
                    <a:lumMod val="50000"/>
                  </a:schemeClr>
                </a:solidFill>
                <a:latin typeface="Arial" charset="0"/>
                <a:cs typeface="+mn-cs"/>
              </a:rPr>
              <a:t>CONFIGURATION</a:t>
            </a:r>
          </a:p>
        </p:txBody>
      </p:sp>
    </p:spTree>
    <p:extLst>
      <p:ext uri="{BB962C8B-B14F-4D97-AF65-F5344CB8AC3E}">
        <p14:creationId xmlns:p14="http://schemas.microsoft.com/office/powerpoint/2010/main" val="3698326280"/>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animBg="1"/>
      <p:bldP spid="3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
          <p:cNvPicPr>
            <a:picLocks noChangeAspect="1" noChangeArrowheads="1"/>
          </p:cNvPicPr>
          <p:nvPr/>
        </p:nvPicPr>
        <p:blipFill>
          <a:blip r:embed="rId3" cstate="screen"/>
          <a:srcRect/>
          <a:stretch>
            <a:fillRect/>
          </a:stretch>
        </p:blipFill>
        <p:spPr bwMode="auto">
          <a:xfrm>
            <a:off x="3820765" y="2171131"/>
            <a:ext cx="1465909" cy="13527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6" name="Oval 35"/>
          <p:cNvSpPr/>
          <p:nvPr/>
        </p:nvSpPr>
        <p:spPr bwMode="auto">
          <a:xfrm>
            <a:off x="3" y="2716892"/>
            <a:ext cx="9143999" cy="3415944"/>
          </a:xfrm>
          <a:prstGeom prst="ellipse">
            <a:avLst/>
          </a:prstGeom>
          <a:gradFill>
            <a:gsLst>
              <a:gs pos="10000">
                <a:srgbClr val="0175B0">
                  <a:tint val="66000"/>
                  <a:satMod val="160000"/>
                  <a:alpha val="0"/>
                </a:srgbClr>
              </a:gs>
              <a:gs pos="100000">
                <a:srgbClr val="FFFFFF">
                  <a:lumMod val="65000"/>
                  <a:alpha val="48000"/>
                </a:srgbClr>
              </a:gs>
              <a:gs pos="100000">
                <a:srgbClr val="3E4554">
                  <a:lumMod val="50000"/>
                  <a:alpha val="33000"/>
                </a:srgbClr>
              </a:gs>
            </a:gsLst>
            <a:lin ang="5400000" scaled="0"/>
          </a:gradFill>
          <a:ln w="9525" cap="flat" cmpd="sng" algn="ctr">
            <a:noFill/>
            <a:prstDash val="solid"/>
            <a:round/>
            <a:headEnd type="none" w="med" len="med"/>
            <a:tailEnd type="none" w="med" len="med"/>
          </a:ln>
          <a:effectLst/>
        </p:spPr>
        <p:txBody>
          <a:bodyPr wrap="none" lIns="68520" tIns="34261" rIns="68520" bIns="34261" anchor="ctr"/>
          <a:lstStyle/>
          <a:p>
            <a:pPr algn="ctr" defTabSz="724498">
              <a:defRPr/>
            </a:pPr>
            <a:endParaRPr lang="fr-FR" sz="1400" kern="0" dirty="0">
              <a:solidFill>
                <a:srgbClr val="FFFFFF"/>
              </a:solidFill>
              <a:cs typeface="Arial" charset="0"/>
            </a:endParaRPr>
          </a:p>
        </p:txBody>
      </p:sp>
      <p:sp>
        <p:nvSpPr>
          <p:cNvPr id="39" name="TextBox 38"/>
          <p:cNvSpPr txBox="1">
            <a:spLocks noChangeAspect="1"/>
          </p:cNvSpPr>
          <p:nvPr/>
        </p:nvSpPr>
        <p:spPr>
          <a:xfrm rot="728718">
            <a:off x="-483412" y="4727703"/>
            <a:ext cx="4861387" cy="1200000"/>
          </a:xfrm>
          <a:prstGeom prst="rect">
            <a:avLst/>
          </a:prstGeom>
          <a:noFill/>
        </p:spPr>
        <p:txBody>
          <a:bodyPr wrap="square" lIns="68535" tIns="34268" rIns="68535" bIns="34268" rtlCol="0">
            <a:prstTxWarp prst="textArchDown">
              <a:avLst>
                <a:gd name="adj" fmla="val 497233"/>
              </a:avLst>
            </a:prstTxWarp>
            <a:spAutoFit/>
          </a:bodyPr>
          <a:lstStyle/>
          <a:p>
            <a:pPr algn="ctr" defTabSz="685378">
              <a:defRPr/>
            </a:pPr>
            <a:r>
              <a:rPr lang="fr-FR" sz="1200" kern="0" spc="450" dirty="0" smtClean="0">
                <a:solidFill>
                  <a:srgbClr val="3E4554"/>
                </a:solidFill>
                <a:cs typeface="Arial" charset="0"/>
              </a:rPr>
              <a:t>Exécution côté client</a:t>
            </a:r>
            <a:endParaRPr lang="fr-FR" sz="1200" kern="0" spc="450" dirty="0">
              <a:solidFill>
                <a:srgbClr val="3E4554"/>
              </a:solidFill>
              <a:cs typeface="Arial" charset="0"/>
            </a:endParaRPr>
          </a:p>
        </p:txBody>
      </p:sp>
      <p:grpSp>
        <p:nvGrpSpPr>
          <p:cNvPr id="2" name="Group 43"/>
          <p:cNvGrpSpPr/>
          <p:nvPr/>
        </p:nvGrpSpPr>
        <p:grpSpPr>
          <a:xfrm>
            <a:off x="5780571" y="3851068"/>
            <a:ext cx="1756516" cy="1234116"/>
            <a:chOff x="7042587" y="2122501"/>
            <a:chExt cx="1985806" cy="1558528"/>
          </a:xfrm>
        </p:grpSpPr>
        <p:pic>
          <p:nvPicPr>
            <p:cNvPr id="42" name="Picture 41" descr="Black Box [by MT].png"/>
            <p:cNvPicPr>
              <a:picLocks noChangeAspect="1"/>
            </p:cNvPicPr>
            <p:nvPr/>
          </p:nvPicPr>
          <p:blipFill>
            <a:blip r:embed="rId4" cstate="print"/>
            <a:stretch>
              <a:fillRect/>
            </a:stretch>
          </p:blipFill>
          <p:spPr>
            <a:xfrm>
              <a:off x="7286902" y="2122501"/>
              <a:ext cx="1474510" cy="1558528"/>
            </a:xfrm>
            <a:prstGeom prst="rect">
              <a:avLst/>
            </a:prstGeom>
          </p:spPr>
        </p:pic>
        <p:sp>
          <p:nvSpPr>
            <p:cNvPr id="43" name="TextBox 1568"/>
            <p:cNvSpPr txBox="1">
              <a:spLocks noChangeArrowheads="1"/>
            </p:cNvSpPr>
            <p:nvPr/>
          </p:nvSpPr>
          <p:spPr bwMode="auto">
            <a:xfrm>
              <a:off x="7042587" y="2244504"/>
              <a:ext cx="1985806" cy="1015644"/>
            </a:xfrm>
            <a:prstGeom prst="rect">
              <a:avLst/>
            </a:prstGeom>
            <a:noFill/>
            <a:ln w="9525">
              <a:noFill/>
              <a:miter lim="800000"/>
              <a:headEnd/>
              <a:tailEnd/>
            </a:ln>
          </p:spPr>
          <p:txBody>
            <a:bodyPr wrap="square" lIns="91420" tIns="45711" rIns="91420" bIns="45711">
              <a:spAutoFit/>
            </a:bodyPr>
            <a:lstStyle/>
            <a:p>
              <a:pPr algn="ctr" defTabSz="342571">
                <a:defRPr/>
              </a:pPr>
              <a:r>
                <a:rPr lang="fr-FR" sz="1500" kern="0" dirty="0" smtClean="0">
                  <a:solidFill>
                    <a:srgbClr val="FFFFFF"/>
                  </a:solidFill>
                  <a:effectLst>
                    <a:outerShdw blurRad="38100" dist="38100" dir="2700000" algn="tl">
                      <a:srgbClr val="000000">
                        <a:alpha val="43137"/>
                      </a:srgbClr>
                    </a:outerShdw>
                  </a:effectLst>
                  <a:cs typeface="Arial" charset="0"/>
                </a:rPr>
                <a:t>Machine</a:t>
              </a:r>
              <a:br>
                <a:rPr lang="fr-FR" sz="1500" kern="0" dirty="0" smtClean="0">
                  <a:solidFill>
                    <a:srgbClr val="FFFFFF"/>
                  </a:solidFill>
                  <a:effectLst>
                    <a:outerShdw blurRad="38100" dist="38100" dir="2700000" algn="tl">
                      <a:srgbClr val="000000">
                        <a:alpha val="43137"/>
                      </a:srgbClr>
                    </a:outerShdw>
                  </a:effectLst>
                  <a:cs typeface="Arial" charset="0"/>
                </a:rPr>
              </a:br>
              <a:r>
                <a:rPr lang="fr-FR" sz="1500" kern="0" dirty="0" smtClean="0">
                  <a:solidFill>
                    <a:srgbClr val="FFFFFF"/>
                  </a:solidFill>
                  <a:effectLst>
                    <a:outerShdw blurRad="38100" dist="38100" dir="2700000" algn="tl">
                      <a:srgbClr val="000000">
                        <a:alpha val="43137"/>
                      </a:srgbClr>
                    </a:outerShdw>
                  </a:effectLst>
                  <a:cs typeface="Arial" charset="0"/>
                </a:rPr>
                <a:t> virtuelle </a:t>
              </a:r>
              <a:br>
                <a:rPr lang="fr-FR" sz="1500" kern="0" dirty="0" smtClean="0">
                  <a:solidFill>
                    <a:srgbClr val="FFFFFF"/>
                  </a:solidFill>
                  <a:effectLst>
                    <a:outerShdw blurRad="38100" dist="38100" dir="2700000" algn="tl">
                      <a:srgbClr val="000000">
                        <a:alpha val="43137"/>
                      </a:srgbClr>
                    </a:outerShdw>
                  </a:effectLst>
                  <a:cs typeface="Arial" charset="0"/>
                </a:rPr>
              </a:br>
              <a:r>
                <a:rPr lang="fr-FR" sz="1500" kern="0" dirty="0" smtClean="0">
                  <a:solidFill>
                    <a:srgbClr val="FFFFFF"/>
                  </a:solidFill>
                  <a:effectLst>
                    <a:outerShdw blurRad="38100" dist="38100" dir="2700000" algn="tl">
                      <a:srgbClr val="000000">
                        <a:alpha val="43137"/>
                      </a:srgbClr>
                    </a:outerShdw>
                  </a:effectLst>
                  <a:cs typeface="Arial" charset="0"/>
                </a:rPr>
                <a:t>hébergée</a:t>
              </a:r>
              <a:br>
                <a:rPr lang="fr-FR" sz="1500" kern="0" dirty="0" smtClean="0">
                  <a:solidFill>
                    <a:srgbClr val="FFFFFF"/>
                  </a:solidFill>
                  <a:effectLst>
                    <a:outerShdw blurRad="38100" dist="38100" dir="2700000" algn="tl">
                      <a:srgbClr val="000000">
                        <a:alpha val="43137"/>
                      </a:srgbClr>
                    </a:outerShdw>
                  </a:effectLst>
                  <a:cs typeface="Arial" charset="0"/>
                </a:rPr>
              </a:br>
              <a:r>
                <a:rPr lang="fr-FR" sz="1500" kern="0" dirty="0" smtClean="0">
                  <a:solidFill>
                    <a:srgbClr val="FFFFFF"/>
                  </a:solidFill>
                  <a:effectLst>
                    <a:outerShdw blurRad="38100" dist="38100" dir="2700000" algn="tl">
                      <a:srgbClr val="000000">
                        <a:alpha val="43137"/>
                      </a:srgbClr>
                    </a:outerShdw>
                  </a:effectLst>
                  <a:cs typeface="Arial" charset="0"/>
                </a:rPr>
                <a:t>(VDI)</a:t>
              </a:r>
              <a:endParaRPr lang="fr-FR" sz="1500" kern="0" dirty="0">
                <a:solidFill>
                  <a:srgbClr val="FFFFFF"/>
                </a:solidFill>
                <a:effectLst>
                  <a:outerShdw blurRad="38100" dist="38100" dir="2700000" algn="tl">
                    <a:srgbClr val="000000">
                      <a:alpha val="43137"/>
                    </a:srgbClr>
                  </a:outerShdw>
                </a:effectLst>
                <a:cs typeface="Arial" charset="0"/>
              </a:endParaRPr>
            </a:p>
          </p:txBody>
        </p:sp>
      </p:grpSp>
      <p:grpSp>
        <p:nvGrpSpPr>
          <p:cNvPr id="3" name="Group 46"/>
          <p:cNvGrpSpPr/>
          <p:nvPr/>
        </p:nvGrpSpPr>
        <p:grpSpPr>
          <a:xfrm>
            <a:off x="2738100" y="3851068"/>
            <a:ext cx="2054457" cy="1234116"/>
            <a:chOff x="2707441" y="2122501"/>
            <a:chExt cx="2322639" cy="1558528"/>
          </a:xfrm>
        </p:grpSpPr>
        <p:pic>
          <p:nvPicPr>
            <p:cNvPr id="45" name="Picture 44" descr="Black Box [by MT].png"/>
            <p:cNvPicPr>
              <a:picLocks noChangeAspect="1"/>
            </p:cNvPicPr>
            <p:nvPr/>
          </p:nvPicPr>
          <p:blipFill>
            <a:blip r:embed="rId4" cstate="print"/>
            <a:stretch>
              <a:fillRect/>
            </a:stretch>
          </p:blipFill>
          <p:spPr>
            <a:xfrm>
              <a:off x="3153689" y="2122501"/>
              <a:ext cx="1474510" cy="1558528"/>
            </a:xfrm>
            <a:prstGeom prst="rect">
              <a:avLst/>
            </a:prstGeom>
          </p:spPr>
        </p:pic>
        <p:sp>
          <p:nvSpPr>
            <p:cNvPr id="46" name="TextBox 1627"/>
            <p:cNvSpPr txBox="1">
              <a:spLocks noChangeArrowheads="1"/>
            </p:cNvSpPr>
            <p:nvPr/>
          </p:nvSpPr>
          <p:spPr bwMode="auto">
            <a:xfrm>
              <a:off x="2707441" y="2243038"/>
              <a:ext cx="2322639" cy="784812"/>
            </a:xfrm>
            <a:prstGeom prst="rect">
              <a:avLst/>
            </a:prstGeom>
            <a:noFill/>
            <a:ln w="9525">
              <a:noFill/>
              <a:miter lim="800000"/>
              <a:headEnd/>
              <a:tailEnd/>
            </a:ln>
          </p:spPr>
          <p:txBody>
            <a:bodyPr wrap="square" lIns="91420" tIns="45711" rIns="91420" bIns="45711">
              <a:spAutoFit/>
            </a:bodyPr>
            <a:lstStyle/>
            <a:p>
              <a:pPr algn="ctr" defTabSz="342571">
                <a:defRPr/>
              </a:pPr>
              <a:r>
                <a:rPr lang="fr-FR" sz="1500" kern="0" dirty="0" smtClean="0">
                  <a:solidFill>
                    <a:srgbClr val="FFFFFF"/>
                  </a:solidFill>
                  <a:effectLst>
                    <a:outerShdw blurRad="38100" dist="38100" dir="2700000" algn="tl">
                      <a:srgbClr val="000000">
                        <a:alpha val="43137"/>
                      </a:srgbClr>
                    </a:outerShdw>
                  </a:effectLst>
                  <a:cs typeface="Arial" charset="0"/>
                </a:rPr>
                <a:t>Poste </a:t>
              </a:r>
              <a:br>
                <a:rPr lang="fr-FR" sz="1500" kern="0" dirty="0" smtClean="0">
                  <a:solidFill>
                    <a:srgbClr val="FFFFFF"/>
                  </a:solidFill>
                  <a:effectLst>
                    <a:outerShdw blurRad="38100" dist="38100" dir="2700000" algn="tl">
                      <a:srgbClr val="000000">
                        <a:alpha val="43137"/>
                      </a:srgbClr>
                    </a:outerShdw>
                  </a:effectLst>
                  <a:cs typeface="Arial" charset="0"/>
                </a:rPr>
              </a:br>
              <a:r>
                <a:rPr lang="fr-FR" sz="1500" kern="0" dirty="0" smtClean="0">
                  <a:solidFill>
                    <a:srgbClr val="FFFFFF"/>
                  </a:solidFill>
                  <a:effectLst>
                    <a:outerShdw blurRad="38100" dist="38100" dir="2700000" algn="tl">
                      <a:srgbClr val="000000">
                        <a:alpha val="43137"/>
                      </a:srgbClr>
                    </a:outerShdw>
                  </a:effectLst>
                  <a:cs typeface="Arial" charset="0"/>
                </a:rPr>
                <a:t>local</a:t>
              </a:r>
              <a:br>
                <a:rPr lang="fr-FR" sz="1500" kern="0" dirty="0" smtClean="0">
                  <a:solidFill>
                    <a:srgbClr val="FFFFFF"/>
                  </a:solidFill>
                  <a:effectLst>
                    <a:outerShdw blurRad="38100" dist="38100" dir="2700000" algn="tl">
                      <a:srgbClr val="000000">
                        <a:alpha val="43137"/>
                      </a:srgbClr>
                    </a:outerShdw>
                  </a:effectLst>
                  <a:cs typeface="Arial" charset="0"/>
                </a:rPr>
              </a:br>
              <a:r>
                <a:rPr lang="fr-FR" sz="1500" kern="0" dirty="0" err="1" smtClean="0">
                  <a:solidFill>
                    <a:srgbClr val="FFFFFF"/>
                  </a:solidFill>
                  <a:effectLst>
                    <a:outerShdw blurRad="38100" dist="38100" dir="2700000" algn="tl">
                      <a:srgbClr val="000000">
                        <a:alpha val="43137"/>
                      </a:srgbClr>
                    </a:outerShdw>
                  </a:effectLst>
                  <a:cs typeface="Arial" charset="0"/>
                </a:rPr>
                <a:t>streamé</a:t>
              </a:r>
              <a:endParaRPr lang="fr-FR" sz="1500" kern="0" dirty="0">
                <a:solidFill>
                  <a:srgbClr val="FFFFFF"/>
                </a:solidFill>
                <a:effectLst>
                  <a:outerShdw blurRad="38100" dist="38100" dir="2700000" algn="tl">
                    <a:srgbClr val="000000">
                      <a:alpha val="43137"/>
                    </a:srgbClr>
                  </a:outerShdw>
                </a:effectLst>
                <a:cs typeface="Arial" charset="0"/>
              </a:endParaRPr>
            </a:p>
          </p:txBody>
        </p:sp>
      </p:grpSp>
      <p:grpSp>
        <p:nvGrpSpPr>
          <p:cNvPr id="4" name="Group 40"/>
          <p:cNvGrpSpPr/>
          <p:nvPr/>
        </p:nvGrpSpPr>
        <p:grpSpPr>
          <a:xfrm>
            <a:off x="4176356" y="3851068"/>
            <a:ext cx="2054457" cy="1234116"/>
            <a:chOff x="4801592" y="2122501"/>
            <a:chExt cx="2322639" cy="1558528"/>
          </a:xfrm>
        </p:grpSpPr>
        <p:pic>
          <p:nvPicPr>
            <p:cNvPr id="48" name="Picture 47" descr="Black Box [by MT].png"/>
            <p:cNvPicPr>
              <a:picLocks noChangeAspect="1"/>
            </p:cNvPicPr>
            <p:nvPr/>
          </p:nvPicPr>
          <p:blipFill>
            <a:blip r:embed="rId4" cstate="print"/>
            <a:stretch>
              <a:fillRect/>
            </a:stretch>
          </p:blipFill>
          <p:spPr>
            <a:xfrm>
              <a:off x="5229502" y="2122501"/>
              <a:ext cx="1474510" cy="1558528"/>
            </a:xfrm>
            <a:prstGeom prst="rect">
              <a:avLst/>
            </a:prstGeom>
          </p:spPr>
        </p:pic>
        <p:sp>
          <p:nvSpPr>
            <p:cNvPr id="49" name="TextBox 1627"/>
            <p:cNvSpPr txBox="1">
              <a:spLocks noChangeArrowheads="1"/>
            </p:cNvSpPr>
            <p:nvPr/>
          </p:nvSpPr>
          <p:spPr bwMode="auto">
            <a:xfrm>
              <a:off x="4801592" y="2243037"/>
              <a:ext cx="2322639" cy="1015644"/>
            </a:xfrm>
            <a:prstGeom prst="rect">
              <a:avLst/>
            </a:prstGeom>
            <a:noFill/>
            <a:ln w="9525">
              <a:noFill/>
              <a:miter lim="800000"/>
              <a:headEnd/>
              <a:tailEnd/>
            </a:ln>
          </p:spPr>
          <p:txBody>
            <a:bodyPr wrap="square" lIns="91420" tIns="45711" rIns="91420" bIns="45711">
              <a:spAutoFit/>
            </a:bodyPr>
            <a:lstStyle/>
            <a:p>
              <a:pPr algn="ctr" defTabSz="342571">
                <a:defRPr/>
              </a:pPr>
              <a:r>
                <a:rPr lang="fr-FR" sz="1500" kern="0" dirty="0" smtClean="0">
                  <a:solidFill>
                    <a:srgbClr val="FFFFFF"/>
                  </a:solidFill>
                  <a:effectLst>
                    <a:outerShdw blurRad="38100" dist="38100" dir="2700000" algn="tl">
                      <a:srgbClr val="000000">
                        <a:alpha val="43137"/>
                      </a:srgbClr>
                    </a:outerShdw>
                  </a:effectLst>
                  <a:cs typeface="Arial" charset="0"/>
                </a:rPr>
                <a:t>Machine </a:t>
              </a:r>
              <a:br>
                <a:rPr lang="fr-FR" sz="1500" kern="0" dirty="0" smtClean="0">
                  <a:solidFill>
                    <a:srgbClr val="FFFFFF"/>
                  </a:solidFill>
                  <a:effectLst>
                    <a:outerShdw blurRad="38100" dist="38100" dir="2700000" algn="tl">
                      <a:srgbClr val="000000">
                        <a:alpha val="43137"/>
                      </a:srgbClr>
                    </a:outerShdw>
                  </a:effectLst>
                  <a:cs typeface="Arial" charset="0"/>
                </a:rPr>
              </a:br>
              <a:r>
                <a:rPr lang="fr-FR" sz="1500" kern="0" dirty="0" smtClean="0">
                  <a:solidFill>
                    <a:srgbClr val="FFFFFF"/>
                  </a:solidFill>
                  <a:effectLst>
                    <a:outerShdw blurRad="38100" dist="38100" dir="2700000" algn="tl">
                      <a:srgbClr val="000000">
                        <a:alpha val="43137"/>
                      </a:srgbClr>
                    </a:outerShdw>
                  </a:effectLst>
                  <a:cs typeface="Arial" charset="0"/>
                </a:rPr>
                <a:t>physique </a:t>
              </a:r>
              <a:br>
                <a:rPr lang="fr-FR" sz="1500" kern="0" dirty="0" smtClean="0">
                  <a:solidFill>
                    <a:srgbClr val="FFFFFF"/>
                  </a:solidFill>
                  <a:effectLst>
                    <a:outerShdw blurRad="38100" dist="38100" dir="2700000" algn="tl">
                      <a:srgbClr val="000000">
                        <a:alpha val="43137"/>
                      </a:srgbClr>
                    </a:outerShdw>
                  </a:effectLst>
                  <a:cs typeface="Arial" charset="0"/>
                </a:rPr>
              </a:br>
              <a:r>
                <a:rPr lang="fr-FR" sz="1500" kern="0" dirty="0" smtClean="0">
                  <a:solidFill>
                    <a:srgbClr val="FFFFFF"/>
                  </a:solidFill>
                  <a:effectLst>
                    <a:outerShdw blurRad="38100" dist="38100" dir="2700000" algn="tl">
                      <a:srgbClr val="000000">
                        <a:alpha val="43137"/>
                      </a:srgbClr>
                    </a:outerShdw>
                  </a:effectLst>
                  <a:cs typeface="Arial" charset="0"/>
                </a:rPr>
                <a:t>hébergée </a:t>
              </a:r>
              <a:br>
                <a:rPr lang="fr-FR" sz="1500" kern="0" dirty="0" smtClean="0">
                  <a:solidFill>
                    <a:srgbClr val="FFFFFF"/>
                  </a:solidFill>
                  <a:effectLst>
                    <a:outerShdw blurRad="38100" dist="38100" dir="2700000" algn="tl">
                      <a:srgbClr val="000000">
                        <a:alpha val="43137"/>
                      </a:srgbClr>
                    </a:outerShdw>
                  </a:effectLst>
                  <a:cs typeface="Arial" charset="0"/>
                </a:rPr>
              </a:br>
              <a:r>
                <a:rPr lang="fr-FR" sz="1500" kern="0" dirty="0" smtClean="0">
                  <a:solidFill>
                    <a:srgbClr val="FFFFFF"/>
                  </a:solidFill>
                  <a:effectLst>
                    <a:outerShdw blurRad="38100" dist="38100" dir="2700000" algn="tl">
                      <a:srgbClr val="000000">
                        <a:alpha val="43137"/>
                      </a:srgbClr>
                    </a:outerShdw>
                  </a:effectLst>
                  <a:cs typeface="Arial" charset="0"/>
                </a:rPr>
                <a:t>(</a:t>
              </a:r>
              <a:r>
                <a:rPr lang="fr-FR" sz="1500" kern="0" dirty="0" err="1" smtClean="0">
                  <a:solidFill>
                    <a:srgbClr val="FFFFFF"/>
                  </a:solidFill>
                  <a:effectLst>
                    <a:outerShdw blurRad="38100" dist="38100" dir="2700000" algn="tl">
                      <a:srgbClr val="000000">
                        <a:alpha val="43137"/>
                      </a:srgbClr>
                    </a:outerShdw>
                  </a:effectLst>
                  <a:cs typeface="Arial" charset="0"/>
                </a:rPr>
                <a:t>Blade</a:t>
              </a:r>
              <a:r>
                <a:rPr lang="fr-FR" sz="1500" kern="0" dirty="0" smtClean="0">
                  <a:solidFill>
                    <a:srgbClr val="FFFFFF"/>
                  </a:solidFill>
                  <a:effectLst>
                    <a:outerShdw blurRad="38100" dist="38100" dir="2700000" algn="tl">
                      <a:srgbClr val="000000">
                        <a:alpha val="43137"/>
                      </a:srgbClr>
                    </a:outerShdw>
                  </a:effectLst>
                  <a:cs typeface="Arial" charset="0"/>
                </a:rPr>
                <a:t> PC)</a:t>
              </a:r>
              <a:endParaRPr lang="fr-FR" sz="1500" kern="0" dirty="0">
                <a:solidFill>
                  <a:srgbClr val="FFFFFF"/>
                </a:solidFill>
                <a:effectLst>
                  <a:outerShdw blurRad="38100" dist="38100" dir="2700000" algn="tl">
                    <a:srgbClr val="000000">
                      <a:alpha val="43137"/>
                    </a:srgbClr>
                  </a:outerShdw>
                </a:effectLst>
                <a:cs typeface="Arial" charset="0"/>
              </a:endParaRPr>
            </a:p>
          </p:txBody>
        </p:sp>
      </p:grpSp>
      <p:grpSp>
        <p:nvGrpSpPr>
          <p:cNvPr id="5" name="Group 46"/>
          <p:cNvGrpSpPr/>
          <p:nvPr/>
        </p:nvGrpSpPr>
        <p:grpSpPr>
          <a:xfrm>
            <a:off x="7204183" y="3851068"/>
            <a:ext cx="1756516" cy="1234116"/>
            <a:chOff x="9142412" y="2122501"/>
            <a:chExt cx="1985806" cy="1558528"/>
          </a:xfrm>
        </p:grpSpPr>
        <p:pic>
          <p:nvPicPr>
            <p:cNvPr id="51" name="Picture 50" descr="Black Box [by MT].png"/>
            <p:cNvPicPr>
              <a:picLocks noChangeAspect="1"/>
            </p:cNvPicPr>
            <p:nvPr/>
          </p:nvPicPr>
          <p:blipFill>
            <a:blip r:embed="rId4" cstate="print"/>
            <a:stretch>
              <a:fillRect/>
            </a:stretch>
          </p:blipFill>
          <p:spPr>
            <a:xfrm>
              <a:off x="9404346" y="2122501"/>
              <a:ext cx="1474510" cy="1558528"/>
            </a:xfrm>
            <a:prstGeom prst="rect">
              <a:avLst/>
            </a:prstGeom>
          </p:spPr>
        </p:pic>
        <p:sp>
          <p:nvSpPr>
            <p:cNvPr id="52" name="TextBox 1568"/>
            <p:cNvSpPr txBox="1">
              <a:spLocks noChangeArrowheads="1"/>
            </p:cNvSpPr>
            <p:nvPr/>
          </p:nvSpPr>
          <p:spPr bwMode="auto">
            <a:xfrm>
              <a:off x="9142412" y="2243468"/>
              <a:ext cx="1985806" cy="784812"/>
            </a:xfrm>
            <a:prstGeom prst="rect">
              <a:avLst/>
            </a:prstGeom>
            <a:noFill/>
            <a:ln w="9525">
              <a:noFill/>
              <a:miter lim="800000"/>
              <a:headEnd/>
              <a:tailEnd/>
            </a:ln>
          </p:spPr>
          <p:txBody>
            <a:bodyPr wrap="square" lIns="91420" tIns="45711" rIns="91420" bIns="45711">
              <a:spAutoFit/>
            </a:bodyPr>
            <a:lstStyle/>
            <a:p>
              <a:pPr algn="ctr" defTabSz="342571">
                <a:defRPr/>
              </a:pPr>
              <a:r>
                <a:rPr lang="fr-FR" sz="1500" kern="0" dirty="0" smtClean="0">
                  <a:solidFill>
                    <a:srgbClr val="FFFFFF"/>
                  </a:solidFill>
                  <a:effectLst>
                    <a:outerShdw blurRad="38100" dist="38100" dir="2700000" algn="tl">
                      <a:srgbClr val="000000">
                        <a:alpha val="43137"/>
                      </a:srgbClr>
                    </a:outerShdw>
                  </a:effectLst>
                  <a:cs typeface="Arial" charset="0"/>
                </a:rPr>
                <a:t>Bureau </a:t>
              </a:r>
              <a:br>
                <a:rPr lang="fr-FR" sz="1500" kern="0" dirty="0" smtClean="0">
                  <a:solidFill>
                    <a:srgbClr val="FFFFFF"/>
                  </a:solidFill>
                  <a:effectLst>
                    <a:outerShdw blurRad="38100" dist="38100" dir="2700000" algn="tl">
                      <a:srgbClr val="000000">
                        <a:alpha val="43137"/>
                      </a:srgbClr>
                    </a:outerShdw>
                  </a:effectLst>
                  <a:cs typeface="Arial" charset="0"/>
                </a:rPr>
              </a:br>
              <a:r>
                <a:rPr lang="fr-FR" sz="1500" kern="0" dirty="0" smtClean="0">
                  <a:solidFill>
                    <a:srgbClr val="FFFFFF"/>
                  </a:solidFill>
                  <a:effectLst>
                    <a:outerShdw blurRad="38100" dist="38100" dir="2700000" algn="tl">
                      <a:srgbClr val="000000">
                        <a:alpha val="43137"/>
                      </a:srgbClr>
                    </a:outerShdw>
                  </a:effectLst>
                  <a:cs typeface="Arial" charset="0"/>
                </a:rPr>
                <a:t>partagé</a:t>
              </a:r>
            </a:p>
            <a:p>
              <a:pPr algn="ctr" defTabSz="342571">
                <a:defRPr/>
              </a:pPr>
              <a:r>
                <a:rPr lang="fr-FR" sz="1500" kern="0" dirty="0" smtClean="0">
                  <a:solidFill>
                    <a:srgbClr val="FFFFFF"/>
                  </a:solidFill>
                  <a:effectLst>
                    <a:outerShdw blurRad="38100" dist="38100" dir="2700000" algn="tl">
                      <a:srgbClr val="000000">
                        <a:alpha val="43137"/>
                      </a:srgbClr>
                    </a:outerShdw>
                  </a:effectLst>
                  <a:cs typeface="Arial" charset="0"/>
                </a:rPr>
                <a:t>Hébergé</a:t>
              </a:r>
              <a:endParaRPr lang="fr-FR" sz="1500" kern="0" dirty="0">
                <a:solidFill>
                  <a:srgbClr val="FFFFFF"/>
                </a:solidFill>
                <a:effectLst>
                  <a:outerShdw blurRad="38100" dist="38100" dir="2700000" algn="tl">
                    <a:srgbClr val="000000">
                      <a:alpha val="43137"/>
                    </a:srgbClr>
                  </a:outerShdw>
                </a:effectLst>
                <a:cs typeface="Arial" charset="0"/>
              </a:endParaRPr>
            </a:p>
          </p:txBody>
        </p:sp>
      </p:grpSp>
      <p:grpSp>
        <p:nvGrpSpPr>
          <p:cNvPr id="6" name="Group 36"/>
          <p:cNvGrpSpPr/>
          <p:nvPr/>
        </p:nvGrpSpPr>
        <p:grpSpPr>
          <a:xfrm>
            <a:off x="-64966" y="3871891"/>
            <a:ext cx="2054457" cy="1234116"/>
            <a:chOff x="608012" y="2122501"/>
            <a:chExt cx="2322639" cy="1558528"/>
          </a:xfrm>
        </p:grpSpPr>
        <p:pic>
          <p:nvPicPr>
            <p:cNvPr id="54" name="Picture 53" descr="Black Box [by MT].png"/>
            <p:cNvPicPr>
              <a:picLocks noChangeAspect="1"/>
            </p:cNvPicPr>
            <p:nvPr/>
          </p:nvPicPr>
          <p:blipFill>
            <a:blip r:embed="rId4" cstate="print"/>
            <a:stretch>
              <a:fillRect/>
            </a:stretch>
          </p:blipFill>
          <p:spPr>
            <a:xfrm>
              <a:off x="1065212" y="2122501"/>
              <a:ext cx="1474510" cy="1558528"/>
            </a:xfrm>
            <a:prstGeom prst="rect">
              <a:avLst/>
            </a:prstGeom>
          </p:spPr>
        </p:pic>
        <p:sp>
          <p:nvSpPr>
            <p:cNvPr id="55" name="TextBox 1627"/>
            <p:cNvSpPr txBox="1">
              <a:spLocks noChangeArrowheads="1"/>
            </p:cNvSpPr>
            <p:nvPr/>
          </p:nvSpPr>
          <p:spPr bwMode="auto">
            <a:xfrm>
              <a:off x="608012" y="2243037"/>
              <a:ext cx="2322639" cy="1015644"/>
            </a:xfrm>
            <a:prstGeom prst="rect">
              <a:avLst/>
            </a:prstGeom>
            <a:noFill/>
            <a:ln w="9525">
              <a:noFill/>
              <a:miter lim="800000"/>
              <a:headEnd/>
              <a:tailEnd/>
            </a:ln>
          </p:spPr>
          <p:txBody>
            <a:bodyPr wrap="square" lIns="91420" tIns="45711" rIns="91420" bIns="45711">
              <a:spAutoFit/>
            </a:bodyPr>
            <a:lstStyle/>
            <a:p>
              <a:pPr algn="ctr" defTabSz="342571">
                <a:defRPr/>
              </a:pPr>
              <a:r>
                <a:rPr lang="fr-FR" sz="1500" kern="0" dirty="0" smtClean="0">
                  <a:solidFill>
                    <a:srgbClr val="FFFFFF"/>
                  </a:solidFill>
                  <a:effectLst>
                    <a:outerShdw blurRad="38100" dist="38100" dir="2700000" algn="tl">
                      <a:srgbClr val="000000">
                        <a:alpha val="43137"/>
                      </a:srgbClr>
                    </a:outerShdw>
                  </a:effectLst>
                  <a:cs typeface="Arial" charset="0"/>
                </a:rPr>
                <a:t>Machine </a:t>
              </a:r>
              <a:br>
                <a:rPr lang="fr-FR" sz="1500" kern="0" dirty="0" smtClean="0">
                  <a:solidFill>
                    <a:srgbClr val="FFFFFF"/>
                  </a:solidFill>
                  <a:effectLst>
                    <a:outerShdw blurRad="38100" dist="38100" dir="2700000" algn="tl">
                      <a:srgbClr val="000000">
                        <a:alpha val="43137"/>
                      </a:srgbClr>
                    </a:outerShdw>
                  </a:effectLst>
                  <a:cs typeface="Arial" charset="0"/>
                </a:rPr>
              </a:br>
              <a:r>
                <a:rPr lang="fr-FR" sz="1500" kern="0" dirty="0" smtClean="0">
                  <a:solidFill>
                    <a:srgbClr val="FFFFFF"/>
                  </a:solidFill>
                  <a:effectLst>
                    <a:outerShdw blurRad="38100" dist="38100" dir="2700000" algn="tl">
                      <a:srgbClr val="000000">
                        <a:alpha val="43137"/>
                      </a:srgbClr>
                    </a:outerShdw>
                  </a:effectLst>
                  <a:cs typeface="Arial" charset="0"/>
                </a:rPr>
                <a:t>virtuelle </a:t>
              </a:r>
              <a:br>
                <a:rPr lang="fr-FR" sz="1500" kern="0" dirty="0" smtClean="0">
                  <a:solidFill>
                    <a:srgbClr val="FFFFFF"/>
                  </a:solidFill>
                  <a:effectLst>
                    <a:outerShdw blurRad="38100" dist="38100" dir="2700000" algn="tl">
                      <a:srgbClr val="000000">
                        <a:alpha val="43137"/>
                      </a:srgbClr>
                    </a:outerShdw>
                  </a:effectLst>
                  <a:cs typeface="Arial" charset="0"/>
                </a:rPr>
              </a:br>
              <a:r>
                <a:rPr lang="fr-FR" sz="1500" kern="0" dirty="0" smtClean="0">
                  <a:solidFill>
                    <a:srgbClr val="FFFFFF"/>
                  </a:solidFill>
                  <a:effectLst>
                    <a:outerShdw blurRad="38100" dist="38100" dir="2700000" algn="tl">
                      <a:srgbClr val="000000">
                        <a:alpha val="43137"/>
                      </a:srgbClr>
                    </a:outerShdw>
                  </a:effectLst>
                  <a:cs typeface="Arial" charset="0"/>
                </a:rPr>
                <a:t>locale</a:t>
              </a:r>
            </a:p>
            <a:p>
              <a:pPr algn="ctr" defTabSz="342571">
                <a:defRPr/>
              </a:pPr>
              <a:r>
                <a:rPr lang="fr-FR" sz="1500" kern="0" dirty="0" smtClean="0">
                  <a:solidFill>
                    <a:srgbClr val="FFFFFF"/>
                  </a:solidFill>
                  <a:effectLst>
                    <a:outerShdw blurRad="38100" dist="38100" dir="2700000" algn="tl">
                      <a:srgbClr val="000000">
                        <a:alpha val="43137"/>
                      </a:srgbClr>
                    </a:outerShdw>
                  </a:effectLst>
                  <a:cs typeface="Arial" charset="0"/>
                </a:rPr>
                <a:t>(Offline)</a:t>
              </a:r>
              <a:endParaRPr lang="fr-FR" sz="1500" kern="0" dirty="0">
                <a:solidFill>
                  <a:srgbClr val="FFFFFF"/>
                </a:solidFill>
                <a:effectLst>
                  <a:outerShdw blurRad="38100" dist="38100" dir="2700000" algn="tl">
                    <a:srgbClr val="000000">
                      <a:alpha val="43137"/>
                    </a:srgbClr>
                  </a:outerShdw>
                </a:effectLst>
                <a:cs typeface="Arial" charset="0"/>
              </a:endParaRPr>
            </a:p>
          </p:txBody>
        </p:sp>
      </p:grpSp>
      <p:cxnSp>
        <p:nvCxnSpPr>
          <p:cNvPr id="59" name="Straight Arrow Connector 58"/>
          <p:cNvCxnSpPr/>
          <p:nvPr/>
        </p:nvCxnSpPr>
        <p:spPr bwMode="auto">
          <a:xfrm>
            <a:off x="5372309" y="2447243"/>
            <a:ext cx="1821045" cy="10252"/>
          </a:xfrm>
          <a:prstGeom prst="straightConnector1">
            <a:avLst/>
          </a:prstGeom>
          <a:noFill/>
          <a:ln w="38100" cap="flat" cmpd="sng" algn="ctr">
            <a:solidFill>
              <a:schemeClr val="bg1">
                <a:lumMod val="95000"/>
              </a:schemeClr>
            </a:solidFill>
            <a:prstDash val="solid"/>
            <a:headEnd/>
            <a:tailEnd type="arrow"/>
          </a:ln>
          <a:effectLst/>
        </p:spPr>
      </p:cxnSp>
      <p:cxnSp>
        <p:nvCxnSpPr>
          <p:cNvPr id="60" name="Straight Arrow Connector 59"/>
          <p:cNvCxnSpPr/>
          <p:nvPr/>
        </p:nvCxnSpPr>
        <p:spPr bwMode="auto">
          <a:xfrm rot="10800000" flipV="1">
            <a:off x="1870649" y="2447240"/>
            <a:ext cx="1759226" cy="10253"/>
          </a:xfrm>
          <a:prstGeom prst="straightConnector1">
            <a:avLst/>
          </a:prstGeom>
          <a:noFill/>
          <a:ln w="38100" cap="flat" cmpd="sng" algn="ctr">
            <a:solidFill>
              <a:schemeClr val="bg1">
                <a:lumMod val="95000"/>
              </a:schemeClr>
            </a:solidFill>
            <a:prstDash val="solid"/>
            <a:headEnd/>
            <a:tailEnd type="arrow"/>
          </a:ln>
          <a:effectLst/>
        </p:spPr>
      </p:cxnSp>
      <p:grpSp>
        <p:nvGrpSpPr>
          <p:cNvPr id="7" name="Group 36"/>
          <p:cNvGrpSpPr/>
          <p:nvPr/>
        </p:nvGrpSpPr>
        <p:grpSpPr>
          <a:xfrm>
            <a:off x="1343831" y="3870736"/>
            <a:ext cx="2054457" cy="1234116"/>
            <a:chOff x="608012" y="2122501"/>
            <a:chExt cx="2322639" cy="1558528"/>
          </a:xfrm>
        </p:grpSpPr>
        <p:pic>
          <p:nvPicPr>
            <p:cNvPr id="63" name="Picture 62" descr="Black Box [by MT].png"/>
            <p:cNvPicPr>
              <a:picLocks noChangeAspect="1"/>
            </p:cNvPicPr>
            <p:nvPr/>
          </p:nvPicPr>
          <p:blipFill>
            <a:blip r:embed="rId4" cstate="print"/>
            <a:stretch>
              <a:fillRect/>
            </a:stretch>
          </p:blipFill>
          <p:spPr>
            <a:xfrm>
              <a:off x="1065212" y="2122501"/>
              <a:ext cx="1474510" cy="1558528"/>
            </a:xfrm>
            <a:prstGeom prst="rect">
              <a:avLst/>
            </a:prstGeom>
          </p:spPr>
        </p:pic>
        <p:sp>
          <p:nvSpPr>
            <p:cNvPr id="64" name="TextBox 1627"/>
            <p:cNvSpPr txBox="1">
              <a:spLocks noChangeArrowheads="1"/>
            </p:cNvSpPr>
            <p:nvPr/>
          </p:nvSpPr>
          <p:spPr bwMode="auto">
            <a:xfrm>
              <a:off x="608012" y="2243038"/>
              <a:ext cx="2322639" cy="1015644"/>
            </a:xfrm>
            <a:prstGeom prst="rect">
              <a:avLst/>
            </a:prstGeom>
            <a:noFill/>
            <a:ln w="9525">
              <a:noFill/>
              <a:miter lim="800000"/>
              <a:headEnd/>
              <a:tailEnd/>
            </a:ln>
          </p:spPr>
          <p:txBody>
            <a:bodyPr wrap="square" lIns="91420" tIns="45711" rIns="91420" bIns="45711">
              <a:spAutoFit/>
            </a:bodyPr>
            <a:lstStyle/>
            <a:p>
              <a:pPr algn="ctr" defTabSz="342571">
                <a:defRPr/>
              </a:pPr>
              <a:r>
                <a:rPr lang="fr-FR" sz="1500" kern="0" dirty="0" smtClean="0">
                  <a:solidFill>
                    <a:srgbClr val="FFFFFF"/>
                  </a:solidFill>
                  <a:effectLst>
                    <a:outerShdw blurRad="38100" dist="38100" dir="2700000" algn="tl">
                      <a:srgbClr val="000000">
                        <a:alpha val="43137"/>
                      </a:srgbClr>
                    </a:outerShdw>
                  </a:effectLst>
                  <a:cs typeface="Arial" charset="0"/>
                </a:rPr>
                <a:t>Applications </a:t>
              </a:r>
              <a:br>
                <a:rPr lang="fr-FR" sz="1500" kern="0" dirty="0" smtClean="0">
                  <a:solidFill>
                    <a:srgbClr val="FFFFFF"/>
                  </a:solidFill>
                  <a:effectLst>
                    <a:outerShdw blurRad="38100" dist="38100" dir="2700000" algn="tl">
                      <a:srgbClr val="000000">
                        <a:alpha val="43137"/>
                      </a:srgbClr>
                    </a:outerShdw>
                  </a:effectLst>
                  <a:cs typeface="Arial" charset="0"/>
                </a:rPr>
              </a:br>
              <a:r>
                <a:rPr lang="fr-FR" sz="1500" kern="0" dirty="0" smtClean="0">
                  <a:solidFill>
                    <a:srgbClr val="FFFFFF"/>
                  </a:solidFill>
                  <a:effectLst>
                    <a:outerShdw blurRad="38100" dist="38100" dir="2700000" algn="tl">
                      <a:srgbClr val="000000">
                        <a:alpha val="43137"/>
                      </a:srgbClr>
                    </a:outerShdw>
                  </a:effectLst>
                  <a:cs typeface="Arial" charset="0"/>
                </a:rPr>
                <a:t>virtuelles </a:t>
              </a:r>
              <a:br>
                <a:rPr lang="fr-FR" sz="1500" kern="0" dirty="0" smtClean="0">
                  <a:solidFill>
                    <a:srgbClr val="FFFFFF"/>
                  </a:solidFill>
                  <a:effectLst>
                    <a:outerShdw blurRad="38100" dist="38100" dir="2700000" algn="tl">
                      <a:srgbClr val="000000">
                        <a:alpha val="43137"/>
                      </a:srgbClr>
                    </a:outerShdw>
                  </a:effectLst>
                  <a:cs typeface="Arial" charset="0"/>
                </a:rPr>
              </a:br>
              <a:r>
                <a:rPr lang="fr-FR" sz="1500" kern="0" dirty="0" smtClean="0">
                  <a:solidFill>
                    <a:srgbClr val="FFFFFF"/>
                  </a:solidFill>
                  <a:effectLst>
                    <a:outerShdw blurRad="38100" dist="38100" dir="2700000" algn="tl">
                      <a:srgbClr val="000000">
                        <a:alpha val="43137"/>
                      </a:srgbClr>
                    </a:outerShdw>
                  </a:effectLst>
                  <a:cs typeface="Arial" charset="0"/>
                </a:rPr>
                <a:t>sur poste </a:t>
              </a:r>
              <a:br>
                <a:rPr lang="fr-FR" sz="1500" kern="0" dirty="0" smtClean="0">
                  <a:solidFill>
                    <a:srgbClr val="FFFFFF"/>
                  </a:solidFill>
                  <a:effectLst>
                    <a:outerShdw blurRad="38100" dist="38100" dir="2700000" algn="tl">
                      <a:srgbClr val="000000">
                        <a:alpha val="43137"/>
                      </a:srgbClr>
                    </a:outerShdw>
                  </a:effectLst>
                  <a:cs typeface="Arial" charset="0"/>
                </a:rPr>
              </a:br>
              <a:r>
                <a:rPr lang="fr-FR" sz="1500" kern="0" dirty="0" smtClean="0">
                  <a:solidFill>
                    <a:srgbClr val="FFFFFF"/>
                  </a:solidFill>
                  <a:effectLst>
                    <a:outerShdw blurRad="38100" dist="38100" dir="2700000" algn="tl">
                      <a:srgbClr val="000000">
                        <a:alpha val="43137"/>
                      </a:srgbClr>
                    </a:outerShdw>
                  </a:effectLst>
                  <a:cs typeface="Arial" charset="0"/>
                </a:rPr>
                <a:t>(Offline)</a:t>
              </a:r>
              <a:endParaRPr lang="fr-FR" sz="1500" kern="0" dirty="0">
                <a:solidFill>
                  <a:srgbClr val="FFFFFF"/>
                </a:solidFill>
                <a:effectLst>
                  <a:outerShdw blurRad="38100" dist="38100" dir="2700000" algn="tl">
                    <a:srgbClr val="000000">
                      <a:alpha val="43137"/>
                    </a:srgbClr>
                  </a:outerShdw>
                </a:effectLst>
                <a:cs typeface="Arial" charset="0"/>
              </a:endParaRPr>
            </a:p>
          </p:txBody>
        </p:sp>
      </p:grpSp>
      <p:pic>
        <p:nvPicPr>
          <p:cNvPr id="31" name="Picture 2"/>
          <p:cNvPicPr>
            <a:picLocks noChangeAspect="1" noChangeArrowheads="1"/>
          </p:cNvPicPr>
          <p:nvPr/>
        </p:nvPicPr>
        <p:blipFill>
          <a:blip r:embed="rId5" cstate="screen"/>
          <a:srcRect/>
          <a:stretch>
            <a:fillRect/>
          </a:stretch>
        </p:blipFill>
        <p:spPr bwMode="auto">
          <a:xfrm>
            <a:off x="5395564" y="2153747"/>
            <a:ext cx="1450639" cy="13673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2" name="Picture 3"/>
          <p:cNvPicPr>
            <a:picLocks noChangeAspect="1" noChangeArrowheads="1"/>
          </p:cNvPicPr>
          <p:nvPr/>
        </p:nvPicPr>
        <p:blipFill>
          <a:blip r:embed="rId6" cstate="screen"/>
          <a:srcRect/>
          <a:stretch>
            <a:fillRect/>
          </a:stretch>
        </p:blipFill>
        <p:spPr bwMode="auto">
          <a:xfrm>
            <a:off x="2299621" y="2173467"/>
            <a:ext cx="1374290" cy="13507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4" name="Picture 33"/>
          <p:cNvPicPr>
            <a:picLocks noChangeAspect="1" noChangeArrowheads="1"/>
          </p:cNvPicPr>
          <p:nvPr/>
        </p:nvPicPr>
        <p:blipFill>
          <a:blip r:embed="rId7" cstate="screen"/>
          <a:srcRect/>
          <a:stretch>
            <a:fillRect/>
          </a:stretch>
        </p:blipFill>
        <p:spPr bwMode="auto">
          <a:xfrm>
            <a:off x="6993947" y="2150020"/>
            <a:ext cx="1481178" cy="13507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5" name="TextBox 1627"/>
          <p:cNvSpPr txBox="1">
            <a:spLocks noChangeArrowheads="1"/>
          </p:cNvSpPr>
          <p:nvPr/>
        </p:nvSpPr>
        <p:spPr bwMode="auto">
          <a:xfrm>
            <a:off x="680322" y="1333092"/>
            <a:ext cx="1742433" cy="561634"/>
          </a:xfrm>
          <a:prstGeom prst="rect">
            <a:avLst/>
          </a:prstGeom>
          <a:noFill/>
          <a:ln w="9525">
            <a:noFill/>
            <a:miter lim="800000"/>
            <a:headEnd/>
            <a:tailEnd/>
          </a:ln>
        </p:spPr>
        <p:txBody>
          <a:bodyPr wrap="square" lIns="68520" tIns="34261" rIns="68520" bIns="34261">
            <a:spAutoFit/>
          </a:bodyPr>
          <a:lstStyle/>
          <a:p>
            <a:pPr algn="ctr" defTabSz="342571">
              <a:defRPr/>
            </a:pPr>
            <a:r>
              <a:rPr lang="fr-FR" sz="1600" kern="0" dirty="0" smtClean="0">
                <a:effectLst>
                  <a:outerShdw blurRad="38100" dist="38100" dir="2700000" algn="tl">
                    <a:srgbClr val="000000">
                      <a:alpha val="43137"/>
                    </a:srgbClr>
                  </a:outerShdw>
                </a:effectLst>
                <a:cs typeface="Arial" charset="0"/>
              </a:rPr>
              <a:t>Utilisateurs mobiles</a:t>
            </a:r>
            <a:endParaRPr lang="fr-FR" sz="1600" kern="0" dirty="0">
              <a:effectLst>
                <a:outerShdw blurRad="38100" dist="38100" dir="2700000" algn="tl">
                  <a:srgbClr val="000000">
                    <a:alpha val="43137"/>
                  </a:srgbClr>
                </a:outerShdw>
              </a:effectLst>
              <a:cs typeface="Arial" charset="0"/>
            </a:endParaRPr>
          </a:p>
        </p:txBody>
      </p:sp>
      <p:sp>
        <p:nvSpPr>
          <p:cNvPr id="41" name="TextBox 1627"/>
          <p:cNvSpPr txBox="1">
            <a:spLocks noChangeArrowheads="1"/>
          </p:cNvSpPr>
          <p:nvPr/>
        </p:nvSpPr>
        <p:spPr bwMode="auto">
          <a:xfrm>
            <a:off x="6883883" y="1333092"/>
            <a:ext cx="1742433" cy="561634"/>
          </a:xfrm>
          <a:prstGeom prst="rect">
            <a:avLst/>
          </a:prstGeom>
          <a:noFill/>
          <a:ln w="9525">
            <a:noFill/>
            <a:miter lim="800000"/>
            <a:headEnd/>
            <a:tailEnd/>
          </a:ln>
        </p:spPr>
        <p:txBody>
          <a:bodyPr wrap="square" lIns="68520" tIns="34261" rIns="68520" bIns="34261">
            <a:spAutoFit/>
          </a:bodyPr>
          <a:lstStyle/>
          <a:p>
            <a:pPr algn="ctr" defTabSz="342571">
              <a:defRPr/>
            </a:pPr>
            <a:r>
              <a:rPr lang="fr-FR" sz="1600" kern="0" dirty="0" smtClean="0">
                <a:effectLst>
                  <a:outerShdw blurRad="38100" dist="38100" dir="2700000" algn="tl">
                    <a:srgbClr val="000000">
                      <a:alpha val="43137"/>
                    </a:srgbClr>
                  </a:outerShdw>
                </a:effectLst>
                <a:cs typeface="Arial" charset="0"/>
              </a:rPr>
              <a:t>Utilisateurs </a:t>
            </a:r>
          </a:p>
          <a:p>
            <a:pPr algn="ctr" defTabSz="342571">
              <a:defRPr/>
            </a:pPr>
            <a:r>
              <a:rPr lang="fr-FR" sz="1600" kern="0" dirty="0" smtClean="0">
                <a:effectLst>
                  <a:outerShdw blurRad="38100" dist="38100" dir="2700000" algn="tl">
                    <a:srgbClr val="000000">
                      <a:alpha val="43137"/>
                    </a:srgbClr>
                  </a:outerShdw>
                </a:effectLst>
                <a:cs typeface="Arial" charset="0"/>
              </a:rPr>
              <a:t>standards</a:t>
            </a:r>
            <a:endParaRPr lang="fr-FR" sz="1600" kern="0" dirty="0">
              <a:effectLst>
                <a:outerShdw blurRad="38100" dist="38100" dir="2700000" algn="tl">
                  <a:srgbClr val="000000">
                    <a:alpha val="43137"/>
                  </a:srgbClr>
                </a:outerShdw>
              </a:effectLst>
              <a:cs typeface="Arial" charset="0"/>
            </a:endParaRPr>
          </a:p>
        </p:txBody>
      </p:sp>
      <p:pic>
        <p:nvPicPr>
          <p:cNvPr id="44" name="Picture 2"/>
          <p:cNvPicPr>
            <a:picLocks noChangeAspect="1" noChangeArrowheads="1"/>
          </p:cNvPicPr>
          <p:nvPr/>
        </p:nvPicPr>
        <p:blipFill>
          <a:blip r:embed="rId8" cstate="screen"/>
          <a:srcRect/>
          <a:stretch>
            <a:fillRect/>
          </a:stretch>
        </p:blipFill>
        <p:spPr bwMode="auto">
          <a:xfrm>
            <a:off x="661897" y="2161607"/>
            <a:ext cx="1516515" cy="1360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7" name="TextBox 1627"/>
          <p:cNvSpPr txBox="1">
            <a:spLocks noChangeArrowheads="1"/>
          </p:cNvSpPr>
          <p:nvPr/>
        </p:nvSpPr>
        <p:spPr bwMode="auto">
          <a:xfrm>
            <a:off x="5292080" y="1333092"/>
            <a:ext cx="1742433" cy="561634"/>
          </a:xfrm>
          <a:prstGeom prst="rect">
            <a:avLst/>
          </a:prstGeom>
          <a:noFill/>
          <a:ln w="9525">
            <a:noFill/>
            <a:miter lim="800000"/>
            <a:headEnd/>
            <a:tailEnd/>
          </a:ln>
        </p:spPr>
        <p:txBody>
          <a:bodyPr wrap="square" lIns="68520" tIns="34261" rIns="68520" bIns="34261">
            <a:spAutoFit/>
          </a:bodyPr>
          <a:lstStyle/>
          <a:p>
            <a:pPr algn="ctr" defTabSz="342571">
              <a:defRPr/>
            </a:pPr>
            <a:r>
              <a:rPr lang="fr-FR" sz="1600" kern="0" dirty="0" smtClean="0">
                <a:effectLst>
                  <a:outerShdw blurRad="38100" dist="38100" dir="2700000" algn="tl">
                    <a:srgbClr val="000000">
                      <a:alpha val="43137"/>
                    </a:srgbClr>
                  </a:outerShdw>
                </a:effectLst>
                <a:cs typeface="Arial" charset="0"/>
              </a:rPr>
              <a:t>Utilisateurs distants</a:t>
            </a:r>
            <a:endParaRPr lang="fr-FR" sz="1600" kern="0" dirty="0">
              <a:effectLst>
                <a:outerShdw blurRad="38100" dist="38100" dir="2700000" algn="tl">
                  <a:srgbClr val="000000">
                    <a:alpha val="43137"/>
                  </a:srgbClr>
                </a:outerShdw>
              </a:effectLst>
              <a:cs typeface="Arial" charset="0"/>
            </a:endParaRPr>
          </a:p>
        </p:txBody>
      </p:sp>
      <p:sp>
        <p:nvSpPr>
          <p:cNvPr id="50" name="TextBox 1627"/>
          <p:cNvSpPr txBox="1">
            <a:spLocks noChangeArrowheads="1"/>
          </p:cNvSpPr>
          <p:nvPr/>
        </p:nvSpPr>
        <p:spPr bwMode="auto">
          <a:xfrm>
            <a:off x="3721205" y="1333092"/>
            <a:ext cx="1742433" cy="561634"/>
          </a:xfrm>
          <a:prstGeom prst="rect">
            <a:avLst/>
          </a:prstGeom>
          <a:noFill/>
          <a:ln w="9525">
            <a:noFill/>
            <a:miter lim="800000"/>
            <a:headEnd/>
            <a:tailEnd/>
          </a:ln>
        </p:spPr>
        <p:txBody>
          <a:bodyPr wrap="square" lIns="68520" tIns="34261" rIns="68520" bIns="34261">
            <a:spAutoFit/>
          </a:bodyPr>
          <a:lstStyle/>
          <a:p>
            <a:pPr algn="ctr" defTabSz="342571">
              <a:defRPr/>
            </a:pPr>
            <a:r>
              <a:rPr lang="fr-FR" sz="1600" kern="0" dirty="0" smtClean="0">
                <a:effectLst>
                  <a:outerShdw blurRad="38100" dist="38100" dir="2700000" algn="tl">
                    <a:srgbClr val="000000">
                      <a:alpha val="43137"/>
                    </a:srgbClr>
                  </a:outerShdw>
                </a:effectLst>
                <a:cs typeface="Arial" charset="0"/>
              </a:rPr>
              <a:t>Utilisateurs bureautiques</a:t>
            </a:r>
            <a:endParaRPr lang="fr-FR" sz="1600" kern="0" dirty="0">
              <a:effectLst>
                <a:outerShdw blurRad="38100" dist="38100" dir="2700000" algn="tl">
                  <a:srgbClr val="000000">
                    <a:alpha val="43137"/>
                  </a:srgbClr>
                </a:outerShdw>
              </a:effectLst>
              <a:cs typeface="Arial" charset="0"/>
            </a:endParaRPr>
          </a:p>
        </p:txBody>
      </p:sp>
      <p:sp>
        <p:nvSpPr>
          <p:cNvPr id="53" name="TextBox 1627"/>
          <p:cNvSpPr txBox="1">
            <a:spLocks noChangeArrowheads="1"/>
          </p:cNvSpPr>
          <p:nvPr/>
        </p:nvSpPr>
        <p:spPr bwMode="auto">
          <a:xfrm>
            <a:off x="2235238" y="1333092"/>
            <a:ext cx="1742433" cy="561634"/>
          </a:xfrm>
          <a:prstGeom prst="rect">
            <a:avLst/>
          </a:prstGeom>
          <a:noFill/>
          <a:ln w="9525">
            <a:noFill/>
            <a:miter lim="800000"/>
            <a:headEnd/>
            <a:tailEnd/>
          </a:ln>
        </p:spPr>
        <p:txBody>
          <a:bodyPr wrap="square" lIns="68520" tIns="34261" rIns="68520" bIns="34261">
            <a:spAutoFit/>
          </a:bodyPr>
          <a:lstStyle/>
          <a:p>
            <a:pPr algn="ctr" defTabSz="342571">
              <a:defRPr/>
            </a:pPr>
            <a:r>
              <a:rPr lang="fr-FR" sz="1600" kern="0" dirty="0" smtClean="0">
                <a:effectLst>
                  <a:outerShdw blurRad="38100" dist="38100" dir="2700000" algn="tl">
                    <a:srgbClr val="000000">
                      <a:alpha val="43137"/>
                    </a:srgbClr>
                  </a:outerShdw>
                </a:effectLst>
                <a:cs typeface="Arial" charset="0"/>
              </a:rPr>
              <a:t>Utilisateurs externes</a:t>
            </a:r>
            <a:endParaRPr lang="fr-FR" sz="1600" kern="0" dirty="0">
              <a:effectLst>
                <a:outerShdw blurRad="38100" dist="38100" dir="2700000" algn="tl">
                  <a:srgbClr val="000000">
                    <a:alpha val="43137"/>
                  </a:srgbClr>
                </a:outerShdw>
              </a:effectLst>
              <a:cs typeface="Arial" charset="0"/>
            </a:endParaRPr>
          </a:p>
        </p:txBody>
      </p:sp>
      <p:sp>
        <p:nvSpPr>
          <p:cNvPr id="62" name="Title 61"/>
          <p:cNvSpPr>
            <a:spLocks noGrp="1"/>
          </p:cNvSpPr>
          <p:nvPr>
            <p:ph type="title"/>
          </p:nvPr>
        </p:nvSpPr>
        <p:spPr/>
        <p:txBody>
          <a:bodyPr>
            <a:normAutofit/>
          </a:bodyPr>
          <a:lstStyle/>
          <a:p>
            <a:r>
              <a:rPr lang="fr-FR" dirty="0" smtClean="0"/>
              <a:t>Définition des moyens</a:t>
            </a:r>
            <a:endParaRPr lang="fr-FR" dirty="0"/>
          </a:p>
        </p:txBody>
      </p:sp>
      <p:sp>
        <p:nvSpPr>
          <p:cNvPr id="40" name="TextBox 39"/>
          <p:cNvSpPr txBox="1"/>
          <p:nvPr/>
        </p:nvSpPr>
        <p:spPr>
          <a:xfrm rot="20880000">
            <a:off x="4896771" y="4698588"/>
            <a:ext cx="4860000" cy="1200000"/>
          </a:xfrm>
          <a:prstGeom prst="rect">
            <a:avLst/>
          </a:prstGeom>
          <a:noFill/>
        </p:spPr>
        <p:txBody>
          <a:bodyPr wrap="square" lIns="68535" tIns="34268" rIns="68535" bIns="34268" rtlCol="0">
            <a:prstTxWarp prst="textArchDown">
              <a:avLst>
                <a:gd name="adj" fmla="val 474300"/>
              </a:avLst>
            </a:prstTxWarp>
            <a:spAutoFit/>
          </a:bodyPr>
          <a:lstStyle/>
          <a:p>
            <a:pPr algn="ctr" defTabSz="685378">
              <a:defRPr/>
            </a:pPr>
            <a:r>
              <a:rPr lang="fr-FR" sz="1200" kern="0" spc="450" dirty="0" smtClean="0">
                <a:solidFill>
                  <a:srgbClr val="3E4554"/>
                </a:solidFill>
                <a:cs typeface="Arial" charset="0"/>
              </a:rPr>
              <a:t>Exécution côté serveur</a:t>
            </a:r>
            <a:endParaRPr lang="fr-FR" sz="1200" kern="0" spc="450" dirty="0">
              <a:solidFill>
                <a:srgbClr val="3E4554"/>
              </a:solidFill>
              <a:cs typeface="Arial" charset="0"/>
            </a:endParaRPr>
          </a:p>
        </p:txBody>
      </p:sp>
    </p:spTree>
    <p:extLst>
      <p:ext uri="{BB962C8B-B14F-4D97-AF65-F5344CB8AC3E}">
        <p14:creationId xmlns:p14="http://schemas.microsoft.com/office/powerpoint/2010/main" val="324487258"/>
      </p:ext>
    </p:extLst>
  </p:cSld>
  <p:clrMapOvr>
    <a:masterClrMapping/>
  </p:clrMapOvr>
  <p:transition advTm="1799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14313" y="1341438"/>
            <a:ext cx="8606159" cy="5183906"/>
          </a:xfrm>
        </p:spPr>
        <p:txBody>
          <a:bodyPr/>
          <a:lstStyle/>
          <a:p>
            <a:r>
              <a:rPr lang="en-US" altLang="zh-CN" dirty="0">
                <a:sym typeface="Arial" pitchFamily="34" charset="0"/>
              </a:rPr>
              <a:t>Assurer la </a:t>
            </a:r>
            <a:r>
              <a:rPr lang="en-US" altLang="zh-CN" dirty="0" err="1">
                <a:sym typeface="Arial" pitchFamily="34" charset="0"/>
              </a:rPr>
              <a:t>réactivité</a:t>
            </a:r>
            <a:r>
              <a:rPr lang="en-US" altLang="zh-CN" dirty="0">
                <a:sym typeface="Arial" pitchFamily="34" charset="0"/>
              </a:rPr>
              <a:t> </a:t>
            </a:r>
            <a:r>
              <a:rPr lang="en-US" altLang="zh-CN" dirty="0" err="1" smtClean="0">
                <a:sym typeface="Arial" pitchFamily="34" charset="0"/>
              </a:rPr>
              <a:t>opérationnelle</a:t>
            </a:r>
            <a:r>
              <a:rPr lang="en-US" altLang="zh-CN" dirty="0" smtClean="0">
                <a:sym typeface="Arial" pitchFamily="34" charset="0"/>
              </a:rPr>
              <a:t> : </a:t>
            </a:r>
            <a:r>
              <a:rPr lang="en-US" altLang="zh-CN" dirty="0" err="1" smtClean="0">
                <a:sym typeface="Arial" pitchFamily="34" charset="0"/>
              </a:rPr>
              <a:t>virtualisation</a:t>
            </a:r>
            <a:r>
              <a:rPr lang="en-US" altLang="zh-CN" dirty="0" smtClean="0">
                <a:sym typeface="Arial" pitchFamily="34" charset="0"/>
              </a:rPr>
              <a:t> et </a:t>
            </a:r>
            <a:r>
              <a:rPr lang="en-US" altLang="zh-CN" dirty="0" err="1" smtClean="0">
                <a:sym typeface="Arial" pitchFamily="34" charset="0"/>
              </a:rPr>
              <a:t>mécanismes</a:t>
            </a:r>
            <a:r>
              <a:rPr lang="en-US" altLang="zh-CN" dirty="0" smtClean="0">
                <a:sym typeface="Arial" pitchFamily="34" charset="0"/>
              </a:rPr>
              <a:t> de </a:t>
            </a:r>
            <a:r>
              <a:rPr lang="en-US" altLang="zh-CN" dirty="0" err="1" smtClean="0">
                <a:sym typeface="Arial" pitchFamily="34" charset="0"/>
              </a:rPr>
              <a:t>redondance</a:t>
            </a:r>
            <a:r>
              <a:rPr lang="en-US" altLang="zh-CN" dirty="0" smtClean="0">
                <a:sym typeface="Arial" pitchFamily="34" charset="0"/>
              </a:rPr>
              <a:t>, </a:t>
            </a:r>
            <a:r>
              <a:rPr lang="en-US" altLang="zh-CN" dirty="0" err="1" smtClean="0">
                <a:sym typeface="Arial" pitchFamily="34" charset="0"/>
              </a:rPr>
              <a:t>optimisation</a:t>
            </a:r>
            <a:r>
              <a:rPr lang="en-US" altLang="zh-CN" dirty="0" smtClean="0">
                <a:sym typeface="Arial" pitchFamily="34" charset="0"/>
              </a:rPr>
              <a:t> des </a:t>
            </a:r>
            <a:r>
              <a:rPr lang="en-US" altLang="zh-CN" dirty="0" err="1" smtClean="0">
                <a:sym typeface="Arial" pitchFamily="34" charset="0"/>
              </a:rPr>
              <a:t>ressources</a:t>
            </a:r>
            <a:endParaRPr lang="en-US" altLang="zh-CN" dirty="0" smtClean="0">
              <a:sym typeface="Arial" pitchFamily="34" charset="0"/>
            </a:endParaRPr>
          </a:p>
          <a:p>
            <a:r>
              <a:rPr lang="en-US" altLang="zh-CN" dirty="0" err="1">
                <a:sym typeface="Arial" pitchFamily="34" charset="0"/>
              </a:rPr>
              <a:t>Garantir</a:t>
            </a:r>
            <a:r>
              <a:rPr lang="en-US" altLang="zh-CN" dirty="0">
                <a:sym typeface="Arial" pitchFamily="34" charset="0"/>
              </a:rPr>
              <a:t> les </a:t>
            </a:r>
            <a:r>
              <a:rPr lang="en-US" altLang="zh-CN" dirty="0" err="1">
                <a:sym typeface="Arial" pitchFamily="34" charset="0"/>
              </a:rPr>
              <a:t>niveaux</a:t>
            </a:r>
            <a:r>
              <a:rPr lang="en-US" altLang="zh-CN" dirty="0">
                <a:sym typeface="Arial" pitchFamily="34" charset="0"/>
              </a:rPr>
              <a:t> de service de </a:t>
            </a:r>
            <a:r>
              <a:rPr lang="en-US" altLang="zh-CN" dirty="0" smtClean="0">
                <a:sym typeface="Arial" pitchFamily="34" charset="0"/>
              </a:rPr>
              <a:t>Cloud : </a:t>
            </a:r>
            <a:r>
              <a:rPr lang="en-US" altLang="zh-CN" dirty="0" err="1" smtClean="0">
                <a:sym typeface="Arial" pitchFamily="34" charset="0"/>
              </a:rPr>
              <a:t>évolutivité</a:t>
            </a:r>
            <a:r>
              <a:rPr lang="en-US" altLang="zh-CN" dirty="0" smtClean="0">
                <a:sym typeface="Arial" pitchFamily="34" charset="0"/>
              </a:rPr>
              <a:t>, </a:t>
            </a:r>
            <a:r>
              <a:rPr lang="en-US" altLang="zh-CN" dirty="0" err="1" smtClean="0">
                <a:sym typeface="Arial" pitchFamily="34" charset="0"/>
              </a:rPr>
              <a:t>Disponibilité</a:t>
            </a:r>
            <a:r>
              <a:rPr lang="en-US" altLang="zh-CN" dirty="0" smtClean="0">
                <a:sym typeface="Arial" pitchFamily="34" charset="0"/>
              </a:rPr>
              <a:t>, </a:t>
            </a:r>
            <a:r>
              <a:rPr lang="en-US" altLang="zh-CN" dirty="0" err="1" smtClean="0">
                <a:sym typeface="Arial" pitchFamily="34" charset="0"/>
              </a:rPr>
              <a:t>Fiabilité</a:t>
            </a:r>
            <a:endParaRPr lang="en-US" altLang="zh-CN" dirty="0" smtClean="0">
              <a:sym typeface="Arial" pitchFamily="34" charset="0"/>
            </a:endParaRPr>
          </a:p>
          <a:p>
            <a:r>
              <a:rPr lang="en-US" dirty="0" smtClean="0">
                <a:sym typeface="Arial" pitchFamily="34" charset="0"/>
              </a:rPr>
              <a:t>Administration </a:t>
            </a:r>
            <a:r>
              <a:rPr lang="en-US" dirty="0" err="1" smtClean="0">
                <a:sym typeface="Arial" pitchFamily="34" charset="0"/>
              </a:rPr>
              <a:t>centralisée</a:t>
            </a:r>
            <a:endParaRPr lang="en-US" dirty="0" smtClean="0">
              <a:sym typeface="Arial" pitchFamily="34" charset="0"/>
            </a:endParaRPr>
          </a:p>
          <a:p>
            <a:r>
              <a:rPr lang="en-US" dirty="0" err="1" smtClean="0">
                <a:sym typeface="Arial" pitchFamily="34" charset="0"/>
              </a:rPr>
              <a:t>Intégrer</a:t>
            </a:r>
            <a:r>
              <a:rPr lang="en-US" dirty="0" smtClean="0">
                <a:sym typeface="Arial" pitchFamily="34" charset="0"/>
              </a:rPr>
              <a:t> la </a:t>
            </a:r>
            <a:r>
              <a:rPr lang="en-US" dirty="0" err="1" smtClean="0">
                <a:sym typeface="Arial" pitchFamily="34" charset="0"/>
              </a:rPr>
              <a:t>gestion</a:t>
            </a:r>
            <a:r>
              <a:rPr lang="en-US" dirty="0" smtClean="0">
                <a:sym typeface="Arial" pitchFamily="34" charset="0"/>
              </a:rPr>
              <a:t> des applications</a:t>
            </a:r>
          </a:p>
          <a:p>
            <a:r>
              <a:rPr lang="en-US" dirty="0" err="1" smtClean="0">
                <a:sym typeface="Arial" pitchFamily="34" charset="0"/>
              </a:rPr>
              <a:t>Provisionnement</a:t>
            </a:r>
            <a:r>
              <a:rPr lang="en-US" dirty="0" smtClean="0">
                <a:sym typeface="Arial" pitchFamily="34" charset="0"/>
              </a:rPr>
              <a:t> flexible</a:t>
            </a:r>
          </a:p>
          <a:p>
            <a:r>
              <a:rPr lang="en-US" dirty="0" err="1" smtClean="0">
                <a:sym typeface="Arial" pitchFamily="34" charset="0"/>
              </a:rPr>
              <a:t>Gérer</a:t>
            </a:r>
            <a:r>
              <a:rPr lang="en-US" dirty="0" smtClean="0">
                <a:sym typeface="Arial" pitchFamily="34" charset="0"/>
              </a:rPr>
              <a:t> les </a:t>
            </a:r>
            <a:r>
              <a:rPr lang="en-US" dirty="0" err="1" smtClean="0">
                <a:sym typeface="Arial" pitchFamily="34" charset="0"/>
              </a:rPr>
              <a:t>paramètres</a:t>
            </a:r>
            <a:r>
              <a:rPr lang="en-US" dirty="0" smtClean="0">
                <a:sym typeface="Arial" pitchFamily="34" charset="0"/>
              </a:rPr>
              <a:t> et </a:t>
            </a:r>
            <a:r>
              <a:rPr lang="en-US" dirty="0" err="1" smtClean="0">
                <a:sym typeface="Arial" pitchFamily="34" charset="0"/>
              </a:rPr>
              <a:t>données</a:t>
            </a:r>
            <a:r>
              <a:rPr lang="en-US" dirty="0" smtClean="0">
                <a:sym typeface="Arial" pitchFamily="34" charset="0"/>
              </a:rPr>
              <a:t> </a:t>
            </a:r>
            <a:r>
              <a:rPr lang="en-US" dirty="0" err="1" smtClean="0">
                <a:sym typeface="Arial" pitchFamily="34" charset="0"/>
              </a:rPr>
              <a:t>utilisateurs</a:t>
            </a:r>
            <a:endParaRPr lang="en-US" dirty="0" smtClean="0">
              <a:sym typeface="Arial" pitchFamily="34" charset="0"/>
            </a:endParaRPr>
          </a:p>
          <a:p>
            <a:r>
              <a:rPr lang="en-US" dirty="0" err="1" smtClean="0">
                <a:sym typeface="Arial" pitchFamily="34" charset="0"/>
              </a:rPr>
              <a:t>Réduire</a:t>
            </a:r>
            <a:r>
              <a:rPr lang="en-US" dirty="0" smtClean="0">
                <a:sym typeface="Arial" pitchFamily="34" charset="0"/>
              </a:rPr>
              <a:t> les </a:t>
            </a:r>
            <a:r>
              <a:rPr lang="en-US" dirty="0" err="1" smtClean="0">
                <a:sym typeface="Arial" pitchFamily="34" charset="0"/>
              </a:rPr>
              <a:t>conflits</a:t>
            </a:r>
            <a:r>
              <a:rPr lang="en-US" dirty="0" smtClean="0">
                <a:sym typeface="Arial" pitchFamily="34" charset="0"/>
              </a:rPr>
              <a:t> </a:t>
            </a:r>
            <a:r>
              <a:rPr lang="en-US" dirty="0" err="1" smtClean="0">
                <a:sym typeface="Arial" pitchFamily="34" charset="0"/>
              </a:rPr>
              <a:t>d’applications</a:t>
            </a:r>
            <a:r>
              <a:rPr lang="en-US" dirty="0" smtClean="0">
                <a:sym typeface="Arial" pitchFamily="34" charset="0"/>
              </a:rPr>
              <a:t> et </a:t>
            </a:r>
            <a:r>
              <a:rPr lang="en-US" dirty="0" err="1" smtClean="0">
                <a:sym typeface="Arial" pitchFamily="34" charset="0"/>
              </a:rPr>
              <a:t>coûts</a:t>
            </a:r>
            <a:r>
              <a:rPr lang="en-US" dirty="0" smtClean="0">
                <a:sym typeface="Arial" pitchFamily="34" charset="0"/>
              </a:rPr>
              <a:t> de support</a:t>
            </a:r>
          </a:p>
          <a:p>
            <a:r>
              <a:rPr lang="en-US" dirty="0" smtClean="0">
                <a:sym typeface="Arial" pitchFamily="34" charset="0"/>
              </a:rPr>
              <a:t>Adapter le </a:t>
            </a:r>
            <a:r>
              <a:rPr lang="en-US" dirty="0" err="1" smtClean="0">
                <a:sym typeface="Arial" pitchFamily="34" charset="0"/>
              </a:rPr>
              <a:t>réseau</a:t>
            </a:r>
            <a:r>
              <a:rPr lang="en-US" dirty="0" smtClean="0">
                <a:sym typeface="Arial" pitchFamily="34" charset="0"/>
              </a:rPr>
              <a:t> à la </a:t>
            </a:r>
            <a:r>
              <a:rPr lang="en-US" dirty="0" err="1" smtClean="0">
                <a:sym typeface="Arial" pitchFamily="34" charset="0"/>
              </a:rPr>
              <a:t>centralisation</a:t>
            </a:r>
            <a:r>
              <a:rPr lang="en-US" dirty="0" smtClean="0">
                <a:sym typeface="Arial" pitchFamily="34" charset="0"/>
              </a:rPr>
              <a:t> : </a:t>
            </a:r>
            <a:r>
              <a:rPr lang="en-US" dirty="0" err="1" smtClean="0">
                <a:sym typeface="Arial" pitchFamily="34" charset="0"/>
              </a:rPr>
              <a:t>optimisation</a:t>
            </a:r>
            <a:r>
              <a:rPr lang="en-US" dirty="0" smtClean="0">
                <a:sym typeface="Arial" pitchFamily="34" charset="0"/>
              </a:rPr>
              <a:t>, </a:t>
            </a:r>
            <a:r>
              <a:rPr lang="en-US" dirty="0" err="1" smtClean="0">
                <a:sym typeface="Arial" pitchFamily="34" charset="0"/>
              </a:rPr>
              <a:t>portail</a:t>
            </a:r>
            <a:r>
              <a:rPr lang="en-US" dirty="0" smtClean="0">
                <a:sym typeface="Arial" pitchFamily="34" charset="0"/>
              </a:rPr>
              <a:t> </a:t>
            </a:r>
            <a:r>
              <a:rPr lang="en-US" dirty="0" err="1" smtClean="0">
                <a:sym typeface="Arial" pitchFamily="34" charset="0"/>
              </a:rPr>
              <a:t>d’accès</a:t>
            </a:r>
            <a:endParaRPr lang="fr-FR" dirty="0"/>
          </a:p>
        </p:txBody>
      </p:sp>
      <p:sp>
        <p:nvSpPr>
          <p:cNvPr id="4" name="Titre 3"/>
          <p:cNvSpPr>
            <a:spLocks noGrp="1"/>
          </p:cNvSpPr>
          <p:nvPr>
            <p:ph type="title"/>
          </p:nvPr>
        </p:nvSpPr>
        <p:spPr/>
        <p:txBody>
          <a:bodyPr/>
          <a:lstStyle/>
          <a:p>
            <a:r>
              <a:rPr lang="fr-FR" dirty="0" smtClean="0"/>
              <a:t>Fonctionnalités techniques</a:t>
            </a:r>
            <a:endParaRPr lang="fr-FR" dirty="0"/>
          </a:p>
        </p:txBody>
      </p:sp>
    </p:spTree>
    <p:extLst>
      <p:ext uri="{BB962C8B-B14F-4D97-AF65-F5344CB8AC3E}">
        <p14:creationId xmlns:p14="http://schemas.microsoft.com/office/powerpoint/2010/main" val="1725290794"/>
      </p:ext>
    </p:extLst>
  </p:cSld>
  <p:clrMapOvr>
    <a:masterClrMapping/>
  </p:clrMapOvr>
  <p:transition spd="slow">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4"/>
          <p:cNvSpPr/>
          <p:nvPr/>
        </p:nvSpPr>
        <p:spPr>
          <a:xfrm>
            <a:off x="193675" y="1041400"/>
            <a:ext cx="8686800" cy="515938"/>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sp>
        <p:nvSpPr>
          <p:cNvPr id="2" name="Titre 1"/>
          <p:cNvSpPr>
            <a:spLocks noGrp="1"/>
          </p:cNvSpPr>
          <p:nvPr>
            <p:ph type="title"/>
          </p:nvPr>
        </p:nvSpPr>
        <p:spPr>
          <a:xfrm>
            <a:off x="214313" y="0"/>
            <a:ext cx="8929687" cy="928688"/>
          </a:xfrm>
        </p:spPr>
        <p:txBody>
          <a:bodyPr/>
          <a:lstStyle/>
          <a:p>
            <a:pPr eaLnBrk="1" hangingPunct="1">
              <a:defRPr/>
            </a:pPr>
            <a:r>
              <a:rPr lang="fr-FR" dirty="0" smtClean="0"/>
              <a:t>Sommaire</a:t>
            </a:r>
          </a:p>
        </p:txBody>
      </p:sp>
      <p:sp>
        <p:nvSpPr>
          <p:cNvPr id="5124" name="Espace réservé du contenu 2"/>
          <p:cNvSpPr>
            <a:spLocks noGrp="1"/>
          </p:cNvSpPr>
          <p:nvPr>
            <p:ph idx="1"/>
          </p:nvPr>
        </p:nvSpPr>
        <p:spPr>
          <a:xfrm>
            <a:off x="214313" y="1052513"/>
            <a:ext cx="8643937" cy="5111750"/>
          </a:xfrm>
        </p:spPr>
        <p:txBody>
          <a:bodyPr/>
          <a:lstStyle/>
          <a:p>
            <a:r>
              <a:rPr lang="fr-FR" sz="2400" smtClean="0"/>
              <a:t>Présentation de la société APX                                       </a:t>
            </a:r>
          </a:p>
          <a:p>
            <a:r>
              <a:rPr lang="fr-FR" sz="2400" smtClean="0"/>
              <a:t>Principaux acteurs du marché</a:t>
            </a:r>
          </a:p>
          <a:p>
            <a:r>
              <a:rPr lang="fr-FR" sz="2400" smtClean="0"/>
              <a:t>Concepts</a:t>
            </a:r>
          </a:p>
          <a:p>
            <a:r>
              <a:rPr lang="fr-FR" sz="2400" smtClean="0"/>
              <a:t>Architectures</a:t>
            </a:r>
          </a:p>
          <a:p>
            <a:r>
              <a:rPr lang="fr-FR" sz="2400" smtClean="0"/>
              <a:t>Risques et points d’attention</a:t>
            </a:r>
          </a:p>
          <a:p>
            <a:r>
              <a:rPr lang="fr-FR" sz="2400" smtClean="0"/>
              <a:t>Etudes de cas</a:t>
            </a:r>
          </a:p>
          <a:p>
            <a:r>
              <a:rPr lang="fr-FR" sz="2400" smtClean="0"/>
              <a:t>Evolutions</a:t>
            </a:r>
          </a:p>
          <a:p>
            <a:r>
              <a:rPr lang="fr-FR" sz="2400" smtClean="0"/>
              <a:t>Offre vPACK</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288" y="104775"/>
            <a:ext cx="5700712" cy="914400"/>
          </a:xfrm>
        </p:spPr>
        <p:txBody>
          <a:bodyPr/>
          <a:lstStyle/>
          <a:p>
            <a:pPr>
              <a:defRPr/>
            </a:pPr>
            <a:r>
              <a:rPr lang="fr-FR" dirty="0" smtClean="0"/>
              <a:t>Virtualisation d’applications</a:t>
            </a:r>
            <a:endParaRPr lang="fr-FR" dirty="0"/>
          </a:p>
        </p:txBody>
      </p:sp>
      <p:sp>
        <p:nvSpPr>
          <p:cNvPr id="3" name="Espace réservé du contenu 2"/>
          <p:cNvSpPr>
            <a:spLocks noGrp="1"/>
          </p:cNvSpPr>
          <p:nvPr>
            <p:ph idx="1"/>
          </p:nvPr>
        </p:nvSpPr>
        <p:spPr>
          <a:xfrm>
            <a:off x="323850" y="1123950"/>
            <a:ext cx="8591550" cy="5353050"/>
          </a:xfrm>
        </p:spPr>
        <p:txBody>
          <a:bodyPr/>
          <a:lstStyle/>
          <a:p>
            <a:pPr>
              <a:defRPr/>
            </a:pPr>
            <a:r>
              <a:rPr lang="fr-FR" dirty="0" smtClean="0"/>
              <a:t>Les outils de virtualisation d’application permettent :</a:t>
            </a:r>
            <a:endParaRPr lang="fr-FR" dirty="0"/>
          </a:p>
          <a:p>
            <a:pPr lvl="1">
              <a:defRPr/>
            </a:pPr>
            <a:r>
              <a:rPr lang="fr-FR" dirty="0"/>
              <a:t>D’isoler les applications</a:t>
            </a:r>
          </a:p>
          <a:p>
            <a:pPr lvl="1">
              <a:defRPr/>
            </a:pPr>
            <a:r>
              <a:rPr lang="fr-FR" dirty="0"/>
              <a:t>De centraliser les permissions</a:t>
            </a:r>
          </a:p>
          <a:p>
            <a:pPr lvl="1">
              <a:defRPr/>
            </a:pPr>
            <a:r>
              <a:rPr lang="fr-FR" dirty="0"/>
              <a:t>De préserver l’intégrité du poste client</a:t>
            </a:r>
          </a:p>
          <a:p>
            <a:pPr lvl="1">
              <a:defRPr/>
            </a:pPr>
            <a:r>
              <a:rPr lang="fr-FR" dirty="0"/>
              <a:t>De garder une compatibilité entre les applications</a:t>
            </a:r>
          </a:p>
          <a:p>
            <a:pPr lvl="1">
              <a:defRPr/>
            </a:pPr>
            <a:r>
              <a:rPr lang="fr-FR" dirty="0"/>
              <a:t>De déployer plus facilement une application</a:t>
            </a:r>
          </a:p>
          <a:p>
            <a:pPr lvl="1">
              <a:defRPr/>
            </a:pPr>
            <a:r>
              <a:rPr lang="fr-FR" dirty="0"/>
              <a:t>Mise en conformité du poste client.</a:t>
            </a:r>
          </a:p>
          <a:p>
            <a:pPr>
              <a:defRPr/>
            </a:pPr>
            <a:r>
              <a:rPr lang="fr-FR" dirty="0" smtClean="0"/>
              <a:t>Ces outils permettent </a:t>
            </a:r>
            <a:r>
              <a:rPr lang="fr-FR" dirty="0"/>
              <a:t>de créer des </a:t>
            </a:r>
            <a:r>
              <a:rPr lang="fr-FR" b="1" dirty="0"/>
              <a:t>bulles applicatives</a:t>
            </a:r>
            <a:r>
              <a:rPr lang="fr-FR" dirty="0"/>
              <a:t> totalement indépendantes </a:t>
            </a:r>
            <a:r>
              <a:rPr lang="fr-FR" dirty="0" smtClean="0"/>
              <a:t>du système d’exploitation et </a:t>
            </a:r>
            <a:r>
              <a:rPr lang="fr-FR" dirty="0"/>
              <a:t>de ses paramétrages</a:t>
            </a:r>
            <a:r>
              <a:rPr lang="fr-FR" dirty="0" smtClean="0"/>
              <a:t>.</a:t>
            </a:r>
          </a:p>
          <a:p>
            <a:pPr>
              <a:defRPr/>
            </a:pPr>
            <a:r>
              <a:rPr lang="fr-FR" dirty="0" smtClean="0"/>
              <a:t>Ces </a:t>
            </a:r>
            <a:r>
              <a:rPr lang="fr-FR" dirty="0"/>
              <a:t>bulles </a:t>
            </a:r>
            <a:r>
              <a:rPr lang="fr-FR" dirty="0" smtClean="0"/>
              <a:t>sont </a:t>
            </a:r>
            <a:r>
              <a:rPr lang="fr-FR" dirty="0"/>
              <a:t>déployées sur le poste </a:t>
            </a:r>
            <a:r>
              <a:rPr lang="fr-FR" dirty="0" smtClean="0"/>
              <a:t>client ou via un partage réseau, </a:t>
            </a:r>
            <a:r>
              <a:rPr lang="fr-FR" dirty="0"/>
              <a:t>le code de l’application s’exécutera en local. </a:t>
            </a:r>
            <a:endParaRPr lang="fr-FR" dirty="0" smtClean="0"/>
          </a:p>
          <a:p>
            <a:pPr>
              <a:defRPr/>
            </a:pPr>
            <a:r>
              <a:rPr lang="fr-FR" dirty="0" smtClean="0"/>
              <a:t>Ce </a:t>
            </a:r>
            <a:r>
              <a:rPr lang="fr-FR" dirty="0"/>
              <a:t>procédé résout les problèmes de compatibilité et les conflits d’accès aux </a:t>
            </a:r>
            <a:r>
              <a:rPr lang="fr-FR" dirty="0" err="1"/>
              <a:t>DLLs</a:t>
            </a:r>
            <a:r>
              <a:rPr lang="fr-FR" dirty="0"/>
              <a:t>, registres pouvant être rencontrés.</a:t>
            </a:r>
          </a:p>
          <a:p>
            <a:pPr>
              <a:buClr>
                <a:schemeClr val="accent5">
                  <a:lumMod val="50000"/>
                </a:schemeClr>
              </a:buClr>
              <a:defRPr/>
            </a:pPr>
            <a:endParaRPr lang="fr-FR" dirty="0"/>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1271588"/>
            <a:ext cx="1662113" cy="208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979300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4"/>
          <p:cNvSpPr/>
          <p:nvPr/>
        </p:nvSpPr>
        <p:spPr>
          <a:xfrm>
            <a:off x="193675" y="2336800"/>
            <a:ext cx="8686800" cy="515938"/>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sp>
        <p:nvSpPr>
          <p:cNvPr id="2" name="Titre 1"/>
          <p:cNvSpPr>
            <a:spLocks noGrp="1"/>
          </p:cNvSpPr>
          <p:nvPr>
            <p:ph type="title"/>
          </p:nvPr>
        </p:nvSpPr>
        <p:spPr>
          <a:xfrm>
            <a:off x="214313" y="0"/>
            <a:ext cx="8929687" cy="928688"/>
          </a:xfrm>
        </p:spPr>
        <p:txBody>
          <a:bodyPr/>
          <a:lstStyle/>
          <a:p>
            <a:pPr eaLnBrk="1" hangingPunct="1">
              <a:defRPr/>
            </a:pPr>
            <a:r>
              <a:rPr lang="fr-FR" dirty="0" smtClean="0"/>
              <a:t>Sommaire</a:t>
            </a:r>
          </a:p>
        </p:txBody>
      </p:sp>
      <p:sp>
        <p:nvSpPr>
          <p:cNvPr id="20484" name="Espace réservé du contenu 2"/>
          <p:cNvSpPr>
            <a:spLocks noGrp="1"/>
          </p:cNvSpPr>
          <p:nvPr>
            <p:ph idx="1"/>
          </p:nvPr>
        </p:nvSpPr>
        <p:spPr>
          <a:xfrm>
            <a:off x="214313" y="1052513"/>
            <a:ext cx="8643937" cy="5111750"/>
          </a:xfrm>
        </p:spPr>
        <p:txBody>
          <a:bodyPr/>
          <a:lstStyle/>
          <a:p>
            <a:r>
              <a:rPr lang="fr-FR" sz="2400" smtClean="0"/>
              <a:t>Présentation de la société APX                                       </a:t>
            </a:r>
          </a:p>
          <a:p>
            <a:r>
              <a:rPr lang="fr-FR" sz="2400" smtClean="0"/>
              <a:t>Principaux acteurs du marché</a:t>
            </a:r>
          </a:p>
          <a:p>
            <a:r>
              <a:rPr lang="fr-FR" sz="2400" smtClean="0"/>
              <a:t>Concepts</a:t>
            </a:r>
          </a:p>
          <a:p>
            <a:r>
              <a:rPr lang="fr-FR" sz="2400" smtClean="0"/>
              <a:t>Architectures</a:t>
            </a:r>
          </a:p>
          <a:p>
            <a:r>
              <a:rPr lang="fr-FR" sz="2400" smtClean="0"/>
              <a:t>Risques et points d’attention </a:t>
            </a:r>
          </a:p>
          <a:p>
            <a:r>
              <a:rPr lang="fr-FR" sz="2400" smtClean="0"/>
              <a:t>Etudes de cas </a:t>
            </a:r>
          </a:p>
          <a:p>
            <a:r>
              <a:rPr lang="fr-FR" sz="2400" smtClean="0"/>
              <a:t>Evolutions</a:t>
            </a:r>
          </a:p>
          <a:p>
            <a:r>
              <a:rPr lang="fr-FR" sz="2400" smtClean="0"/>
              <a:t>Offre vPACK</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14313" y="1196752"/>
            <a:ext cx="8643937" cy="5328592"/>
          </a:xfrm>
        </p:spPr>
        <p:txBody>
          <a:bodyPr>
            <a:normAutofit lnSpcReduction="10000"/>
          </a:bodyPr>
          <a:lstStyle/>
          <a:p>
            <a:pPr>
              <a:lnSpc>
                <a:spcPct val="120000"/>
              </a:lnSpc>
            </a:pPr>
            <a:r>
              <a:rPr lang="fr-FR" sz="2400" dirty="0" smtClean="0"/>
              <a:t>Complète et complexe</a:t>
            </a:r>
          </a:p>
          <a:p>
            <a:pPr lvl="1">
              <a:lnSpc>
                <a:spcPct val="120000"/>
              </a:lnSpc>
            </a:pPr>
            <a:r>
              <a:rPr lang="fr-FR" sz="2200" dirty="0" smtClean="0"/>
              <a:t>Couverture des postes clients, périphériques</a:t>
            </a:r>
          </a:p>
          <a:p>
            <a:pPr lvl="1">
              <a:lnSpc>
                <a:spcPct val="120000"/>
              </a:lnSpc>
            </a:pPr>
            <a:r>
              <a:rPr lang="fr-FR" sz="2200" dirty="0" smtClean="0"/>
              <a:t>Stratégies, mode de déploiement, délégation d’administration</a:t>
            </a:r>
          </a:p>
          <a:p>
            <a:pPr lvl="1">
              <a:lnSpc>
                <a:spcPct val="120000"/>
              </a:lnSpc>
            </a:pPr>
            <a:r>
              <a:rPr lang="fr-FR" sz="2200" dirty="0" smtClean="0"/>
              <a:t>Optimisation protocolaire</a:t>
            </a:r>
          </a:p>
          <a:p>
            <a:pPr>
              <a:lnSpc>
                <a:spcPct val="120000"/>
              </a:lnSpc>
            </a:pPr>
            <a:r>
              <a:rPr lang="fr-FR" sz="2400" dirty="0" smtClean="0"/>
              <a:t>Prêt à fonctionner</a:t>
            </a:r>
          </a:p>
          <a:p>
            <a:pPr lvl="1">
              <a:lnSpc>
                <a:spcPct val="120000"/>
              </a:lnSpc>
            </a:pPr>
            <a:r>
              <a:rPr lang="fr-FR" sz="2400" dirty="0" smtClean="0"/>
              <a:t>« boite noire », mise en œuvre rapide</a:t>
            </a:r>
          </a:p>
          <a:p>
            <a:pPr lvl="1">
              <a:lnSpc>
                <a:spcPct val="120000"/>
              </a:lnSpc>
            </a:pPr>
            <a:r>
              <a:rPr lang="fr-FR" sz="2400" dirty="0" smtClean="0"/>
              <a:t>Besoin matériel limité</a:t>
            </a:r>
          </a:p>
          <a:p>
            <a:pPr lvl="1">
              <a:lnSpc>
                <a:spcPct val="120000"/>
              </a:lnSpc>
            </a:pPr>
            <a:r>
              <a:rPr lang="fr-FR" sz="2400" dirty="0" smtClean="0"/>
              <a:t>Administration et fonctions simplifiées</a:t>
            </a:r>
          </a:p>
          <a:p>
            <a:pPr>
              <a:lnSpc>
                <a:spcPct val="120000"/>
              </a:lnSpc>
            </a:pPr>
            <a:r>
              <a:rPr lang="fr-FR" sz="2400" dirty="0" smtClean="0"/>
              <a:t>A la demande : Offre Cloud</a:t>
            </a:r>
          </a:p>
          <a:p>
            <a:pPr lvl="1">
              <a:lnSpc>
                <a:spcPct val="120000"/>
              </a:lnSpc>
            </a:pPr>
            <a:r>
              <a:rPr lang="fr-FR" sz="2200" dirty="0" smtClean="0"/>
              <a:t>Mise en œuvre rapide</a:t>
            </a:r>
          </a:p>
          <a:p>
            <a:pPr lvl="1">
              <a:lnSpc>
                <a:spcPct val="120000"/>
              </a:lnSpc>
            </a:pPr>
            <a:r>
              <a:rPr lang="fr-FR" sz="2200" dirty="0" smtClean="0"/>
              <a:t>Bureau partagé avec offre packagé</a:t>
            </a:r>
          </a:p>
          <a:p>
            <a:pPr lvl="1">
              <a:lnSpc>
                <a:spcPct val="120000"/>
              </a:lnSpc>
            </a:pPr>
            <a:endParaRPr lang="fr-FR" sz="2200" dirty="0" smtClean="0"/>
          </a:p>
        </p:txBody>
      </p:sp>
      <p:sp>
        <p:nvSpPr>
          <p:cNvPr id="3" name="Titre 2"/>
          <p:cNvSpPr>
            <a:spLocks noGrp="1"/>
          </p:cNvSpPr>
          <p:nvPr>
            <p:ph type="title"/>
          </p:nvPr>
        </p:nvSpPr>
        <p:spPr/>
        <p:txBody>
          <a:bodyPr/>
          <a:lstStyle/>
          <a:p>
            <a:r>
              <a:rPr lang="fr-FR" dirty="0" smtClean="0"/>
              <a:t>3 types d’architecture centralisée</a:t>
            </a:r>
            <a:endParaRPr lang="fr-FR" dirty="0"/>
          </a:p>
        </p:txBody>
      </p:sp>
    </p:spTree>
    <p:extLst>
      <p:ext uri="{BB962C8B-B14F-4D97-AF65-F5344CB8AC3E}">
        <p14:creationId xmlns:p14="http://schemas.microsoft.com/office/powerpoint/2010/main" val="3330248230"/>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DE" dirty="0" err="1" smtClean="0"/>
              <a:t>Architecture</a:t>
            </a:r>
            <a:r>
              <a:rPr lang="de-DE" dirty="0" smtClean="0"/>
              <a:t> CITRIX </a:t>
            </a:r>
            <a:r>
              <a:rPr lang="de-DE" dirty="0" err="1" smtClean="0"/>
              <a:t>XenDesktop</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764704"/>
            <a:ext cx="7704856" cy="594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1609583"/>
      </p:ext>
    </p:extLst>
  </p:cSld>
  <p:clrMapOvr>
    <a:masterClrMapping/>
  </p:clrMapOvr>
  <p:transition spd="slow">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288" y="104775"/>
            <a:ext cx="5700712" cy="914400"/>
          </a:xfrm>
        </p:spPr>
        <p:txBody>
          <a:bodyPr/>
          <a:lstStyle/>
          <a:p>
            <a:pPr>
              <a:defRPr/>
            </a:pPr>
            <a:r>
              <a:rPr lang="fr-FR" dirty="0" smtClean="0"/>
              <a:t>Citrix </a:t>
            </a:r>
            <a:r>
              <a:rPr lang="fr-FR" dirty="0" err="1" smtClean="0"/>
              <a:t>XenDesktop</a:t>
            </a:r>
            <a:r>
              <a:rPr lang="fr-FR" dirty="0" smtClean="0"/>
              <a:t> 5.6</a:t>
            </a:r>
            <a:endParaRPr lang="fr-F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980728"/>
            <a:ext cx="4968551" cy="5858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026596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288" y="104775"/>
            <a:ext cx="5700712" cy="914400"/>
          </a:xfrm>
        </p:spPr>
        <p:txBody>
          <a:bodyPr/>
          <a:lstStyle/>
          <a:p>
            <a:pPr>
              <a:defRPr/>
            </a:pPr>
            <a:r>
              <a:rPr lang="fr-FR" dirty="0" err="1"/>
              <a:t>Vmware</a:t>
            </a:r>
            <a:r>
              <a:rPr lang="fr-FR" dirty="0"/>
              <a:t> </a:t>
            </a:r>
            <a:r>
              <a:rPr lang="fr-FR" dirty="0" err="1"/>
              <a:t>View</a:t>
            </a:r>
            <a:r>
              <a:rPr lang="fr-FR" dirty="0"/>
              <a:t> 5.1</a:t>
            </a:r>
          </a:p>
        </p:txBody>
      </p:sp>
      <p:sp>
        <p:nvSpPr>
          <p:cNvPr id="3" name="Espace réservé du contenu 2"/>
          <p:cNvSpPr>
            <a:spLocks noGrp="1"/>
          </p:cNvSpPr>
          <p:nvPr>
            <p:ph idx="1"/>
          </p:nvPr>
        </p:nvSpPr>
        <p:spPr>
          <a:xfrm>
            <a:off x="323850" y="1123950"/>
            <a:ext cx="8591550" cy="5353050"/>
          </a:xfrm>
        </p:spPr>
        <p:txBody>
          <a:bodyPr/>
          <a:lstStyle/>
          <a:p>
            <a:pPr>
              <a:buClr>
                <a:schemeClr val="accent5">
                  <a:lumMod val="50000"/>
                </a:schemeClr>
              </a:buClr>
              <a:defRPr/>
            </a:pPr>
            <a:endParaRPr lang="fr-FR" dirty="0"/>
          </a:p>
        </p:txBody>
      </p:sp>
      <p:pic>
        <p:nvPicPr>
          <p:cNvPr id="11268"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117600"/>
            <a:ext cx="6445250"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Rounded Rectangle 11"/>
          <p:cNvSpPr/>
          <p:nvPr/>
        </p:nvSpPr>
        <p:spPr>
          <a:xfrm>
            <a:off x="258742" y="4547567"/>
            <a:ext cx="2292804" cy="1225868"/>
          </a:xfrm>
          <a:prstGeom prst="round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n>
            <a:solidFill>
              <a:schemeClr val="tx1"/>
            </a:solidFill>
          </a:ln>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spAutoFit/>
          </a:bodyPr>
          <a:lstStyle>
            <a:lvl1pPr>
              <a:defRPr sz="1400">
                <a:solidFill>
                  <a:srgbClr val="000000"/>
                </a:solidFill>
                <a:latin typeface="Arial" charset="0"/>
                <a:ea typeface="ＭＳ Ｐゴシック" pitchFamily="34" charset="-128"/>
                <a:sym typeface="Arial" charset="0"/>
              </a:defRPr>
            </a:lvl1pPr>
            <a:lvl2pPr marL="742950" indent="-285750">
              <a:defRPr sz="1400">
                <a:solidFill>
                  <a:srgbClr val="000000"/>
                </a:solidFill>
                <a:latin typeface="Arial" charset="0"/>
                <a:ea typeface="ＭＳ Ｐゴシック" pitchFamily="34" charset="-128"/>
                <a:sym typeface="Arial" charset="0"/>
              </a:defRPr>
            </a:lvl2pPr>
            <a:lvl3pPr marL="1143000" indent="-228600">
              <a:defRPr sz="1400">
                <a:solidFill>
                  <a:srgbClr val="000000"/>
                </a:solidFill>
                <a:latin typeface="Arial" charset="0"/>
                <a:ea typeface="ＭＳ Ｐゴシック" pitchFamily="34" charset="-128"/>
                <a:sym typeface="Arial" charset="0"/>
              </a:defRPr>
            </a:lvl3pPr>
            <a:lvl4pPr marL="1600200" indent="-228600">
              <a:defRPr sz="1400">
                <a:solidFill>
                  <a:srgbClr val="000000"/>
                </a:solidFill>
                <a:latin typeface="Arial" charset="0"/>
                <a:ea typeface="ＭＳ Ｐゴシック" pitchFamily="34" charset="-128"/>
                <a:sym typeface="Arial" charset="0"/>
              </a:defRPr>
            </a:lvl4pPr>
            <a:lvl5pPr marL="2057400" indent="-22860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ts val="600"/>
              </a:spcAft>
              <a:buSzPct val="110000"/>
              <a:buFont typeface="Arial" charset="0"/>
              <a:buChar char="•"/>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ts val="600"/>
              </a:spcAft>
              <a:buSzPct val="110000"/>
              <a:buFont typeface="Arial" charset="0"/>
              <a:buChar char="•"/>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ts val="600"/>
              </a:spcAft>
              <a:buSzPct val="110000"/>
              <a:buFont typeface="Arial" charset="0"/>
              <a:buChar char="•"/>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ts val="600"/>
              </a:spcAft>
              <a:buSzPct val="110000"/>
              <a:buFont typeface="Arial" charset="0"/>
              <a:buChar char="•"/>
              <a:defRPr sz="1400">
                <a:solidFill>
                  <a:srgbClr val="000000"/>
                </a:solidFill>
                <a:latin typeface="Arial" charset="0"/>
                <a:ea typeface="ＭＳ Ｐゴシック" pitchFamily="34" charset="-128"/>
                <a:sym typeface="Arial" charset="0"/>
              </a:defRPr>
            </a:lvl9pPr>
          </a:lstStyle>
          <a:p>
            <a:pPr algn="ctr">
              <a:spcAft>
                <a:spcPts val="300"/>
              </a:spcAft>
              <a:buSzPct val="100000"/>
              <a:defRPr/>
            </a:pPr>
            <a:r>
              <a:rPr lang="en-US" altLang="zh-CN" sz="1200" b="1" dirty="0" err="1" smtClean="0">
                <a:solidFill>
                  <a:srgbClr val="FFFFFF"/>
                </a:solidFill>
              </a:rPr>
              <a:t>Expérience</a:t>
            </a:r>
            <a:r>
              <a:rPr lang="en-US" altLang="zh-CN" sz="1200" b="1" dirty="0" smtClean="0">
                <a:solidFill>
                  <a:srgbClr val="FFFFFF"/>
                </a:solidFill>
              </a:rPr>
              <a:t>  </a:t>
            </a:r>
            <a:r>
              <a:rPr lang="en-US" altLang="zh-CN" sz="1200" b="1" dirty="0" err="1" smtClean="0">
                <a:solidFill>
                  <a:srgbClr val="FFFFFF"/>
                </a:solidFill>
              </a:rPr>
              <a:t>Utilisateur</a:t>
            </a:r>
            <a:endParaRPr lang="en-US" altLang="zh-CN" sz="1200" b="1" dirty="0" smtClean="0">
              <a:solidFill>
                <a:srgbClr val="FFFFFF"/>
              </a:solidFill>
            </a:endParaRPr>
          </a:p>
          <a:p>
            <a:pPr algn="ctr">
              <a:spcAft>
                <a:spcPts val="300"/>
              </a:spcAft>
              <a:buSzPct val="100000"/>
              <a:defRPr/>
            </a:pPr>
            <a:r>
              <a:rPr lang="en-US" altLang="zh-CN" sz="1100" dirty="0" smtClean="0">
                <a:solidFill>
                  <a:srgbClr val="FFFFFF"/>
                </a:solidFill>
              </a:rPr>
              <a:t>PCOIP, Mode Local  </a:t>
            </a:r>
          </a:p>
          <a:p>
            <a:pPr algn="ctr">
              <a:spcAft>
                <a:spcPts val="300"/>
              </a:spcAft>
              <a:buSzPct val="100000"/>
              <a:defRPr/>
            </a:pPr>
            <a:r>
              <a:rPr lang="en-US" altLang="zh-CN" sz="1100" dirty="0" smtClean="0">
                <a:solidFill>
                  <a:srgbClr val="FFFFFF"/>
                </a:solidFill>
              </a:rPr>
              <a:t>Redirection USB</a:t>
            </a:r>
          </a:p>
          <a:p>
            <a:pPr algn="ctr">
              <a:spcAft>
                <a:spcPts val="300"/>
              </a:spcAft>
              <a:buSzPct val="100000"/>
              <a:defRPr/>
            </a:pPr>
            <a:r>
              <a:rPr lang="en-US" altLang="zh-CN" sz="1100" dirty="0" err="1" smtClean="0">
                <a:solidFill>
                  <a:srgbClr val="FFFFFF"/>
                </a:solidFill>
              </a:rPr>
              <a:t>Obttimisation</a:t>
            </a:r>
            <a:r>
              <a:rPr lang="en-US" altLang="zh-CN" sz="1100" dirty="0" smtClean="0">
                <a:solidFill>
                  <a:srgbClr val="FFFFFF"/>
                </a:solidFill>
              </a:rPr>
              <a:t> des impression</a:t>
            </a:r>
          </a:p>
          <a:p>
            <a:pPr algn="ctr">
              <a:spcAft>
                <a:spcPts val="300"/>
              </a:spcAft>
              <a:buSzPct val="100000"/>
              <a:defRPr/>
            </a:pPr>
            <a:r>
              <a:rPr lang="en-US" altLang="zh-CN" sz="1100" dirty="0" smtClean="0">
                <a:solidFill>
                  <a:srgbClr val="FFFFFF"/>
                </a:solidFill>
              </a:rPr>
              <a:t>Services </a:t>
            </a:r>
            <a:r>
              <a:rPr lang="en-US" altLang="zh-CN" sz="1100" dirty="0" err="1" smtClean="0">
                <a:solidFill>
                  <a:srgbClr val="FFFFFF"/>
                </a:solidFill>
              </a:rPr>
              <a:t>multimédias</a:t>
            </a:r>
            <a:endParaRPr lang="en-US" altLang="zh-CN" sz="1100" dirty="0" smtClean="0">
              <a:solidFill>
                <a:srgbClr val="FFFFFF"/>
              </a:solidFill>
            </a:endParaRPr>
          </a:p>
        </p:txBody>
      </p:sp>
      <p:sp>
        <p:nvSpPr>
          <p:cNvPr id="73" name="Rectangle 72"/>
          <p:cNvSpPr/>
          <p:nvPr/>
        </p:nvSpPr>
        <p:spPr>
          <a:xfrm>
            <a:off x="2857500" y="2614613"/>
            <a:ext cx="1697038" cy="996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spcAft>
                <a:spcPct val="40000"/>
              </a:spcAft>
              <a:defRPr/>
            </a:pPr>
            <a:endParaRPr lang="zh-CN" altLang="en-US" sz="2400">
              <a:solidFill>
                <a:srgbClr val="FFFFFF"/>
              </a:solidFill>
              <a:sym typeface="Arial" charset="0"/>
            </a:endParaRPr>
          </a:p>
        </p:txBody>
      </p:sp>
      <p:sp>
        <p:nvSpPr>
          <p:cNvPr id="74" name="Rounded Rectangle 8"/>
          <p:cNvSpPr/>
          <p:nvPr/>
        </p:nvSpPr>
        <p:spPr>
          <a:xfrm>
            <a:off x="201592" y="2455700"/>
            <a:ext cx="2349954" cy="1362075"/>
          </a:xfrm>
          <a:prstGeom prst="roundRect">
            <a:avLst/>
          </a:prstGeom>
          <a:solidFill>
            <a:schemeClr val="accent1">
              <a:lumMod val="75000"/>
            </a:schemeClr>
          </a:solidFill>
          <a:ln>
            <a:solidFill>
              <a:schemeClr val="tx1"/>
            </a:solidFill>
          </a:ln>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tIns="91440" bIns="91440" anchor="ctr">
            <a:spAutoFit/>
          </a:bodyPr>
          <a:lstStyle/>
          <a:p>
            <a:pPr algn="ctr">
              <a:spcAft>
                <a:spcPts val="300"/>
              </a:spcAft>
              <a:buSzPct val="100000"/>
              <a:defRPr/>
            </a:pPr>
            <a:r>
              <a:rPr lang="en-US" altLang="zh-CN" sz="1400" b="1" dirty="0" err="1">
                <a:solidFill>
                  <a:srgbClr val="FFFFFF"/>
                </a:solidFill>
              </a:rPr>
              <a:t>Gestion</a:t>
            </a:r>
            <a:endParaRPr lang="en-US" altLang="zh-CN" sz="1200" b="1" dirty="0">
              <a:solidFill>
                <a:srgbClr val="FFFFFF"/>
              </a:solidFill>
            </a:endParaRPr>
          </a:p>
          <a:p>
            <a:pPr algn="ctr">
              <a:spcAft>
                <a:spcPts val="300"/>
              </a:spcAft>
              <a:buSzPct val="100000"/>
              <a:defRPr/>
            </a:pPr>
            <a:r>
              <a:rPr lang="en-US" altLang="zh-CN" sz="1100" dirty="0">
                <a:solidFill>
                  <a:srgbClr val="FFFFFF"/>
                </a:solidFill>
              </a:rPr>
              <a:t>View Manager</a:t>
            </a:r>
          </a:p>
          <a:p>
            <a:pPr algn="ctr">
              <a:spcAft>
                <a:spcPts val="300"/>
              </a:spcAft>
              <a:buSzPct val="100000"/>
              <a:defRPr/>
            </a:pPr>
            <a:r>
              <a:rPr lang="en-US" altLang="zh-CN" sz="1100" dirty="0">
                <a:solidFill>
                  <a:srgbClr val="FFFFFF"/>
                </a:solidFill>
              </a:rPr>
              <a:t>View Composer</a:t>
            </a:r>
          </a:p>
          <a:p>
            <a:pPr algn="ctr">
              <a:spcAft>
                <a:spcPts val="300"/>
              </a:spcAft>
              <a:buSzPct val="100000"/>
              <a:defRPr/>
            </a:pPr>
            <a:r>
              <a:rPr lang="en-US" altLang="zh-CN" sz="1100" dirty="0">
                <a:solidFill>
                  <a:srgbClr val="FFFFFF"/>
                </a:solidFill>
              </a:rPr>
              <a:t>VMware </a:t>
            </a:r>
            <a:r>
              <a:rPr lang="en-US" altLang="zh-CN" sz="1100" dirty="0" err="1">
                <a:solidFill>
                  <a:srgbClr val="FFFFFF"/>
                </a:solidFill>
              </a:rPr>
              <a:t>ThinApp</a:t>
            </a:r>
            <a:endParaRPr lang="en-US" altLang="zh-CN" sz="1100" dirty="0">
              <a:solidFill>
                <a:srgbClr val="FFFFFF"/>
              </a:solidFill>
            </a:endParaRPr>
          </a:p>
          <a:p>
            <a:pPr algn="ctr">
              <a:spcAft>
                <a:spcPts val="300"/>
              </a:spcAft>
              <a:buSzPct val="100000"/>
              <a:defRPr/>
            </a:pPr>
            <a:r>
              <a:rPr lang="en-US" altLang="zh-CN" sz="1100" dirty="0" err="1">
                <a:solidFill>
                  <a:srgbClr val="FFFFFF"/>
                </a:solidFill>
              </a:rPr>
              <a:t>vShield</a:t>
            </a:r>
            <a:r>
              <a:rPr lang="en-US" altLang="zh-CN" sz="1100" dirty="0">
                <a:solidFill>
                  <a:srgbClr val="FFFFFF"/>
                </a:solidFill>
              </a:rPr>
              <a:t> Endpoint</a:t>
            </a:r>
          </a:p>
        </p:txBody>
      </p:sp>
      <p:sp>
        <p:nvSpPr>
          <p:cNvPr id="75" name="Rectangle 74"/>
          <p:cNvSpPr/>
          <p:nvPr/>
        </p:nvSpPr>
        <p:spPr>
          <a:xfrm>
            <a:off x="2933700" y="1243013"/>
            <a:ext cx="1697038" cy="996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spcAft>
                <a:spcPct val="40000"/>
              </a:spcAft>
              <a:defRPr/>
            </a:pPr>
            <a:endParaRPr lang="zh-CN" altLang="en-US" sz="2400">
              <a:solidFill>
                <a:srgbClr val="FFFFFF"/>
              </a:solidFill>
              <a:sym typeface="Arial" charset="0"/>
            </a:endParaRPr>
          </a:p>
        </p:txBody>
      </p:sp>
      <p:sp>
        <p:nvSpPr>
          <p:cNvPr id="76" name="Rounded Rectangle 5"/>
          <p:cNvSpPr/>
          <p:nvPr/>
        </p:nvSpPr>
        <p:spPr>
          <a:xfrm>
            <a:off x="192067" y="1086189"/>
            <a:ext cx="2359479" cy="885349"/>
          </a:xfrm>
          <a:prstGeom prst="roundRect">
            <a:avLst/>
          </a:prstGeom>
          <a:solidFill>
            <a:schemeClr val="accent2">
              <a:lumMod val="75000"/>
            </a:schemeClr>
          </a:solidFill>
          <a:ln>
            <a:solidFill>
              <a:schemeClr val="tx1"/>
            </a:soli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spAutoFit/>
          </a:bodyPr>
          <a:lstStyle/>
          <a:p>
            <a:pPr algn="ctr">
              <a:spcAft>
                <a:spcPct val="40000"/>
              </a:spcAft>
              <a:buSzPct val="100000"/>
              <a:defRPr/>
            </a:pPr>
            <a:r>
              <a:rPr lang="en-US" altLang="zh-CN" sz="1400" b="1" dirty="0">
                <a:solidFill>
                  <a:srgbClr val="FFFFFF"/>
                </a:solidFill>
              </a:rPr>
              <a:t>Infrastructure de Cloud</a:t>
            </a:r>
          </a:p>
          <a:p>
            <a:pPr algn="ctr">
              <a:spcAft>
                <a:spcPct val="40000"/>
              </a:spcAft>
              <a:buSzPct val="100000"/>
              <a:defRPr/>
            </a:pPr>
            <a:r>
              <a:rPr lang="en-US" altLang="zh-CN" sz="1100" dirty="0" err="1">
                <a:solidFill>
                  <a:srgbClr val="FFFFFF"/>
                </a:solidFill>
              </a:rPr>
              <a:t>vSphere</a:t>
            </a:r>
            <a:r>
              <a:rPr lang="en-US" altLang="zh-CN" sz="1100" dirty="0">
                <a:solidFill>
                  <a:srgbClr val="FFFFFF"/>
                </a:solidFill>
              </a:rPr>
              <a:t> Desktop</a:t>
            </a:r>
          </a:p>
          <a:p>
            <a:pPr algn="ctr">
              <a:spcAft>
                <a:spcPct val="40000"/>
              </a:spcAft>
              <a:buSzPct val="100000"/>
              <a:defRPr/>
            </a:pPr>
            <a:r>
              <a:rPr lang="en-US" altLang="zh-CN" sz="1100" dirty="0" err="1">
                <a:solidFill>
                  <a:srgbClr val="FFFFFF"/>
                </a:solidFill>
              </a:rPr>
              <a:t>vCenter</a:t>
            </a:r>
            <a:r>
              <a:rPr lang="en-US" altLang="zh-CN" sz="1100" dirty="0">
                <a:solidFill>
                  <a:srgbClr val="FFFFFF"/>
                </a:solidFill>
              </a:rPr>
              <a:t> Desktop</a:t>
            </a:r>
          </a:p>
        </p:txBody>
      </p:sp>
    </p:spTree>
    <p:extLst>
      <p:ext uri="{BB962C8B-B14F-4D97-AF65-F5344CB8AC3E}">
        <p14:creationId xmlns:p14="http://schemas.microsoft.com/office/powerpoint/2010/main" val="52334368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288" y="104775"/>
            <a:ext cx="5700712" cy="914400"/>
          </a:xfrm>
        </p:spPr>
        <p:txBody>
          <a:bodyPr/>
          <a:lstStyle/>
          <a:p>
            <a:pPr>
              <a:defRPr/>
            </a:pPr>
            <a:r>
              <a:rPr lang="fr-FR" dirty="0" smtClean="0"/>
              <a:t>Microsoft VDI</a:t>
            </a:r>
            <a:endParaRPr lang="fr-FR" dirty="0"/>
          </a:p>
        </p:txBody>
      </p:sp>
      <p:pic>
        <p:nvPicPr>
          <p:cNvPr id="5" name="Picture 17" descr="C:\Users\Public\Pictures\Artwork_Imagery\Shapes\Arrows\Straight\6 Point Arrow.png"/>
          <p:cNvPicPr>
            <a:picLocks noChangeAspect="1" noChangeArrowheads="1"/>
          </p:cNvPicPr>
          <p:nvPr/>
        </p:nvPicPr>
        <p:blipFill>
          <a:blip r:embed="rId2" cstate="print"/>
          <a:srcRect/>
          <a:stretch>
            <a:fillRect/>
          </a:stretch>
        </p:blipFill>
        <p:spPr bwMode="auto">
          <a:xfrm>
            <a:off x="2961114" y="3177035"/>
            <a:ext cx="3143272" cy="2633888"/>
          </a:xfrm>
          <a:prstGeom prst="rect">
            <a:avLst/>
          </a:prstGeom>
          <a:noFill/>
        </p:spPr>
      </p:pic>
      <p:sp>
        <p:nvSpPr>
          <p:cNvPr id="6" name="Oval 16"/>
          <p:cNvSpPr/>
          <p:nvPr/>
        </p:nvSpPr>
        <p:spPr>
          <a:xfrm>
            <a:off x="1960982" y="2391217"/>
            <a:ext cx="2000264" cy="928694"/>
          </a:xfrm>
          <a:prstGeom prst="ellipse">
            <a:avLst/>
          </a:prstGeom>
          <a:solidFill>
            <a:schemeClr val="accent2">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CA"/>
          </a:p>
        </p:txBody>
      </p:sp>
      <p:grpSp>
        <p:nvGrpSpPr>
          <p:cNvPr id="7" name="Group 14"/>
          <p:cNvGrpSpPr/>
          <p:nvPr/>
        </p:nvGrpSpPr>
        <p:grpSpPr>
          <a:xfrm>
            <a:off x="2246734" y="1533961"/>
            <a:ext cx="925297" cy="1214446"/>
            <a:chOff x="2282587" y="642918"/>
            <a:chExt cx="925297" cy="1214446"/>
          </a:xfrm>
        </p:grpSpPr>
        <p:pic>
          <p:nvPicPr>
            <p:cNvPr id="8" name="Picture 3" descr="C:\Users\Public\Pictures\Artwork_Imagery\Icons - Illustrations\_WINDOWS SERVER ICONS\Hardware\Virtual Servers 2.png"/>
            <p:cNvPicPr>
              <a:picLocks noChangeAspect="1" noChangeArrowheads="1"/>
            </p:cNvPicPr>
            <p:nvPr/>
          </p:nvPicPr>
          <p:blipFill>
            <a:blip r:embed="rId3" cstate="print"/>
            <a:srcRect/>
            <a:stretch>
              <a:fillRect/>
            </a:stretch>
          </p:blipFill>
          <p:spPr bwMode="auto">
            <a:xfrm>
              <a:off x="2282587" y="642918"/>
              <a:ext cx="743730" cy="1214446"/>
            </a:xfrm>
            <a:prstGeom prst="rect">
              <a:avLst/>
            </a:prstGeom>
            <a:noFill/>
          </p:spPr>
        </p:pic>
        <p:pic>
          <p:nvPicPr>
            <p:cNvPr id="9" name="Picture 6" descr="C:\Users\Public\Pictures\Artwork_Imagery\Icons - Illustrations\_WINDOWS SERVER ICONS\Search\Globe earth internet world web 2.png"/>
            <p:cNvPicPr>
              <a:picLocks noChangeAspect="1" noChangeArrowheads="1"/>
            </p:cNvPicPr>
            <p:nvPr/>
          </p:nvPicPr>
          <p:blipFill>
            <a:blip r:embed="rId4" cstate="print"/>
            <a:srcRect/>
            <a:stretch>
              <a:fillRect/>
            </a:stretch>
          </p:blipFill>
          <p:spPr bwMode="auto">
            <a:xfrm>
              <a:off x="2854091" y="1357298"/>
              <a:ext cx="353793" cy="387342"/>
            </a:xfrm>
            <a:prstGeom prst="rect">
              <a:avLst/>
            </a:prstGeom>
            <a:noFill/>
          </p:spPr>
        </p:pic>
      </p:grpSp>
      <p:sp>
        <p:nvSpPr>
          <p:cNvPr id="10" name="TextBox 20"/>
          <p:cNvSpPr txBox="1"/>
          <p:nvPr/>
        </p:nvSpPr>
        <p:spPr>
          <a:xfrm>
            <a:off x="2318172" y="2971474"/>
            <a:ext cx="1428760" cy="276999"/>
          </a:xfrm>
          <a:prstGeom prst="rect">
            <a:avLst/>
          </a:prstGeom>
          <a:noFill/>
        </p:spPr>
        <p:txBody>
          <a:bodyPr wrap="square" rtlCol="0">
            <a:spAutoFit/>
          </a:bodyPr>
          <a:lstStyle/>
          <a:p>
            <a:pPr algn="ctr"/>
            <a:r>
              <a:rPr lang="en-CA" sz="1200" b="1" dirty="0" smtClean="0">
                <a:solidFill>
                  <a:schemeClr val="bg1"/>
                </a:solidFill>
              </a:rPr>
              <a:t>RD Web Access</a:t>
            </a:r>
            <a:endParaRPr lang="en-CA" sz="1200" b="1" dirty="0">
              <a:solidFill>
                <a:schemeClr val="bg1"/>
              </a:solidFill>
            </a:endParaRPr>
          </a:p>
        </p:txBody>
      </p:sp>
      <p:grpSp>
        <p:nvGrpSpPr>
          <p:cNvPr id="11" name="Group 21"/>
          <p:cNvGrpSpPr/>
          <p:nvPr/>
        </p:nvGrpSpPr>
        <p:grpSpPr>
          <a:xfrm>
            <a:off x="923428" y="4105729"/>
            <a:ext cx="1928826" cy="1071570"/>
            <a:chOff x="2500298" y="3357562"/>
            <a:chExt cx="1928826" cy="857256"/>
          </a:xfrm>
          <a:solidFill>
            <a:schemeClr val="accent2">
              <a:lumMod val="75000"/>
            </a:schemeClr>
          </a:solidFill>
        </p:grpSpPr>
        <p:sp>
          <p:nvSpPr>
            <p:cNvPr id="12" name="Oval 22"/>
            <p:cNvSpPr/>
            <p:nvPr/>
          </p:nvSpPr>
          <p:spPr>
            <a:xfrm>
              <a:off x="2500298" y="3357562"/>
              <a:ext cx="1928826" cy="857256"/>
            </a:xfrm>
            <a:prstGeom prst="ellipse">
              <a:avLst/>
            </a:prstGeom>
            <a:grp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CA"/>
            </a:p>
          </p:txBody>
        </p:sp>
        <p:sp>
          <p:nvSpPr>
            <p:cNvPr id="13" name="TextBox 24"/>
            <p:cNvSpPr txBox="1"/>
            <p:nvPr/>
          </p:nvSpPr>
          <p:spPr>
            <a:xfrm>
              <a:off x="2786050" y="3795488"/>
              <a:ext cx="1428760" cy="276999"/>
            </a:xfrm>
            <a:prstGeom prst="rect">
              <a:avLst/>
            </a:prstGeom>
            <a:grpFill/>
          </p:spPr>
          <p:txBody>
            <a:bodyPr wrap="square" rtlCol="0">
              <a:spAutoFit/>
            </a:bodyPr>
            <a:lstStyle/>
            <a:p>
              <a:pPr algn="ctr"/>
              <a:r>
                <a:rPr lang="en-CA" sz="1200" b="1" dirty="0" smtClean="0">
                  <a:solidFill>
                    <a:schemeClr val="bg1"/>
                  </a:solidFill>
                </a:rPr>
                <a:t>RD Gateway</a:t>
              </a:r>
              <a:endParaRPr lang="en-CA" sz="1200" b="1" dirty="0">
                <a:solidFill>
                  <a:schemeClr val="bg1"/>
                </a:solidFill>
              </a:endParaRPr>
            </a:p>
          </p:txBody>
        </p:sp>
      </p:grpSp>
      <p:grpSp>
        <p:nvGrpSpPr>
          <p:cNvPr id="14" name="Group 27"/>
          <p:cNvGrpSpPr/>
          <p:nvPr/>
        </p:nvGrpSpPr>
        <p:grpSpPr>
          <a:xfrm>
            <a:off x="3604056" y="4034291"/>
            <a:ext cx="1928826" cy="1143008"/>
            <a:chOff x="4286248" y="3429000"/>
            <a:chExt cx="1928826" cy="928694"/>
          </a:xfrm>
          <a:solidFill>
            <a:schemeClr val="accent2">
              <a:lumMod val="75000"/>
            </a:schemeClr>
          </a:solidFill>
        </p:grpSpPr>
        <p:sp>
          <p:nvSpPr>
            <p:cNvPr id="15" name="Oval 28"/>
            <p:cNvSpPr/>
            <p:nvPr/>
          </p:nvSpPr>
          <p:spPr>
            <a:xfrm>
              <a:off x="4286248" y="3429000"/>
              <a:ext cx="1928826" cy="928694"/>
            </a:xfrm>
            <a:prstGeom prst="ellipse">
              <a:avLst/>
            </a:prstGeom>
            <a:gr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16" name="TextBox 31"/>
            <p:cNvSpPr txBox="1"/>
            <p:nvPr/>
          </p:nvSpPr>
          <p:spPr>
            <a:xfrm>
              <a:off x="4500562" y="3762679"/>
              <a:ext cx="1571636" cy="461665"/>
            </a:xfrm>
            <a:prstGeom prst="rect">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CA" sz="1200" b="1" dirty="0" smtClean="0">
                  <a:solidFill>
                    <a:schemeClr val="bg1"/>
                  </a:solidFill>
                </a:rPr>
                <a:t>RD Connection Broker</a:t>
              </a:r>
              <a:endParaRPr lang="en-CA" sz="1200" b="1" dirty="0">
                <a:solidFill>
                  <a:schemeClr val="bg1"/>
                </a:solidFill>
              </a:endParaRPr>
            </a:p>
          </p:txBody>
        </p:sp>
      </p:grpSp>
      <p:grpSp>
        <p:nvGrpSpPr>
          <p:cNvPr id="17" name="Group 34"/>
          <p:cNvGrpSpPr/>
          <p:nvPr/>
        </p:nvGrpSpPr>
        <p:grpSpPr>
          <a:xfrm>
            <a:off x="1389478" y="5748803"/>
            <a:ext cx="2428892" cy="455417"/>
            <a:chOff x="3428992" y="4643446"/>
            <a:chExt cx="2428892" cy="455417"/>
          </a:xfrm>
        </p:grpSpPr>
        <p:pic>
          <p:nvPicPr>
            <p:cNvPr id="18" name="Picture 7" descr="C:\Users\Public\Pictures\Artwork_Imagery\Icons - Illustrations\_WINDOWS SERVER ICONS\Documents\Phone Book active directory 2.png"/>
            <p:cNvPicPr>
              <a:picLocks noChangeAspect="1" noChangeArrowheads="1"/>
            </p:cNvPicPr>
            <p:nvPr/>
          </p:nvPicPr>
          <p:blipFill>
            <a:blip r:embed="rId5" cstate="print"/>
            <a:srcRect/>
            <a:stretch>
              <a:fillRect/>
            </a:stretch>
          </p:blipFill>
          <p:spPr bwMode="auto">
            <a:xfrm>
              <a:off x="5000628" y="4643446"/>
              <a:ext cx="857256" cy="455417"/>
            </a:xfrm>
            <a:prstGeom prst="rect">
              <a:avLst/>
            </a:prstGeom>
            <a:noFill/>
          </p:spPr>
        </p:pic>
        <p:sp>
          <p:nvSpPr>
            <p:cNvPr id="19" name="TextBox 36"/>
            <p:cNvSpPr txBox="1"/>
            <p:nvPr/>
          </p:nvSpPr>
          <p:spPr>
            <a:xfrm>
              <a:off x="3428992" y="4759356"/>
              <a:ext cx="1428760" cy="276999"/>
            </a:xfrm>
            <a:prstGeom prst="rect">
              <a:avLst/>
            </a:prstGeom>
            <a:noFill/>
          </p:spPr>
          <p:txBody>
            <a:bodyPr wrap="square" rtlCol="0">
              <a:spAutoFit/>
            </a:bodyPr>
            <a:lstStyle/>
            <a:p>
              <a:pPr algn="ctr"/>
              <a:r>
                <a:rPr lang="en-CA" sz="1200" dirty="0" smtClean="0"/>
                <a:t>Active Directory®</a:t>
              </a:r>
              <a:endParaRPr lang="en-CA" sz="1200" dirty="0"/>
            </a:p>
          </p:txBody>
        </p:sp>
      </p:grpSp>
      <p:grpSp>
        <p:nvGrpSpPr>
          <p:cNvPr id="20" name="Group 37"/>
          <p:cNvGrpSpPr/>
          <p:nvPr/>
        </p:nvGrpSpPr>
        <p:grpSpPr>
          <a:xfrm>
            <a:off x="5390006" y="5820241"/>
            <a:ext cx="2000835" cy="642942"/>
            <a:chOff x="7143768" y="4357694"/>
            <a:chExt cx="2000835" cy="642942"/>
          </a:xfrm>
        </p:grpSpPr>
        <p:grpSp>
          <p:nvGrpSpPr>
            <p:cNvPr id="21" name="Group 17"/>
            <p:cNvGrpSpPr/>
            <p:nvPr/>
          </p:nvGrpSpPr>
          <p:grpSpPr>
            <a:xfrm>
              <a:off x="7143768" y="4357694"/>
              <a:ext cx="572075" cy="642942"/>
              <a:chOff x="6858016" y="2285992"/>
              <a:chExt cx="572075" cy="642942"/>
            </a:xfrm>
          </p:grpSpPr>
          <p:pic>
            <p:nvPicPr>
              <p:cNvPr id="23" name="Picture 3" descr="C:\Users\Public\Pictures\Artwork_Imagery\Icons - Illustrations\_WINDOWS SERVER ICONS\Hardware\Virtual Servers 2.png"/>
              <p:cNvPicPr>
                <a:picLocks noChangeAspect="1" noChangeArrowheads="1"/>
              </p:cNvPicPr>
              <p:nvPr/>
            </p:nvPicPr>
            <p:blipFill>
              <a:blip r:embed="rId6" cstate="print"/>
              <a:srcRect/>
              <a:stretch>
                <a:fillRect/>
              </a:stretch>
            </p:blipFill>
            <p:spPr bwMode="auto">
              <a:xfrm>
                <a:off x="6858016" y="2285992"/>
                <a:ext cx="393739" cy="642942"/>
              </a:xfrm>
              <a:prstGeom prst="rect">
                <a:avLst/>
              </a:prstGeom>
              <a:noFill/>
            </p:spPr>
          </p:pic>
          <p:pic>
            <p:nvPicPr>
              <p:cNvPr id="24" name="Picture 4" descr="C:\Users\Public\Pictures\Artwork_Imagery\Icons - Illustrations\_WINDOWS SERVER ICONS\Documents\Certificate award Vertical.png"/>
              <p:cNvPicPr>
                <a:picLocks noChangeAspect="1" noChangeArrowheads="1"/>
              </p:cNvPicPr>
              <p:nvPr/>
            </p:nvPicPr>
            <p:blipFill>
              <a:blip r:embed="rId7" cstate="print"/>
              <a:srcRect/>
              <a:stretch>
                <a:fillRect/>
              </a:stretch>
            </p:blipFill>
            <p:spPr bwMode="auto">
              <a:xfrm>
                <a:off x="7215206" y="2500306"/>
                <a:ext cx="214885" cy="285752"/>
              </a:xfrm>
              <a:prstGeom prst="rect">
                <a:avLst/>
              </a:prstGeom>
              <a:noFill/>
            </p:spPr>
          </p:pic>
        </p:grpSp>
        <p:sp>
          <p:nvSpPr>
            <p:cNvPr id="22" name="TextBox 39"/>
            <p:cNvSpPr txBox="1"/>
            <p:nvPr/>
          </p:nvSpPr>
          <p:spPr>
            <a:xfrm>
              <a:off x="7715843" y="4540664"/>
              <a:ext cx="1428760" cy="276999"/>
            </a:xfrm>
            <a:prstGeom prst="rect">
              <a:avLst/>
            </a:prstGeom>
            <a:noFill/>
          </p:spPr>
          <p:txBody>
            <a:bodyPr wrap="square" rtlCol="0">
              <a:spAutoFit/>
            </a:bodyPr>
            <a:lstStyle/>
            <a:p>
              <a:pPr algn="ctr"/>
              <a:r>
                <a:rPr lang="en-CA" sz="1200" dirty="0" smtClean="0"/>
                <a:t>Licensing Server</a:t>
              </a:r>
              <a:endParaRPr lang="en-CA" sz="1200" dirty="0"/>
            </a:p>
          </p:txBody>
        </p:sp>
      </p:grpSp>
      <p:grpSp>
        <p:nvGrpSpPr>
          <p:cNvPr id="25" name="Group 42"/>
          <p:cNvGrpSpPr/>
          <p:nvPr/>
        </p:nvGrpSpPr>
        <p:grpSpPr>
          <a:xfrm>
            <a:off x="6032948" y="3498506"/>
            <a:ext cx="2214578" cy="1678793"/>
            <a:chOff x="6715140" y="2678901"/>
            <a:chExt cx="2214578" cy="1678793"/>
          </a:xfrm>
          <a:solidFill>
            <a:schemeClr val="accent2">
              <a:lumMod val="75000"/>
            </a:schemeClr>
          </a:solidFill>
        </p:grpSpPr>
        <p:sp>
          <p:nvSpPr>
            <p:cNvPr id="26" name="Oval 43"/>
            <p:cNvSpPr/>
            <p:nvPr/>
          </p:nvSpPr>
          <p:spPr>
            <a:xfrm>
              <a:off x="6715140" y="3286124"/>
              <a:ext cx="2214578" cy="1071570"/>
            </a:xfrm>
            <a:prstGeom prst="ellipse">
              <a:avLst/>
            </a:prstGeom>
            <a:grp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CA"/>
            </a:p>
          </p:txBody>
        </p:sp>
        <p:grpSp>
          <p:nvGrpSpPr>
            <p:cNvPr id="27" name="Group 36"/>
            <p:cNvGrpSpPr/>
            <p:nvPr/>
          </p:nvGrpSpPr>
          <p:grpSpPr>
            <a:xfrm>
              <a:off x="6929454" y="2678901"/>
              <a:ext cx="1785950" cy="1455726"/>
              <a:chOff x="6786578" y="1973274"/>
              <a:chExt cx="1785950" cy="1455726"/>
            </a:xfrm>
            <a:grpFill/>
          </p:grpSpPr>
          <p:pic>
            <p:nvPicPr>
              <p:cNvPr id="28" name="Picture 3" descr="C:\Users\Public\Pictures\Artwork_Imagery\Icons - Illustrations\_WINDOWS SERVER ICONS\Hardware\Virtual Servers 2.png"/>
              <p:cNvPicPr>
                <a:picLocks noChangeAspect="1" noChangeArrowheads="1"/>
              </p:cNvPicPr>
              <p:nvPr/>
            </p:nvPicPr>
            <p:blipFill>
              <a:blip r:embed="rId3" cstate="print"/>
              <a:srcRect/>
              <a:stretch>
                <a:fillRect/>
              </a:stretch>
            </p:blipFill>
            <p:spPr bwMode="auto">
              <a:xfrm>
                <a:off x="6900104" y="1973274"/>
                <a:ext cx="743730" cy="1214446"/>
              </a:xfrm>
              <a:prstGeom prst="rect">
                <a:avLst/>
              </a:prstGeom>
              <a:grpFill/>
            </p:spPr>
          </p:pic>
          <p:sp>
            <p:nvSpPr>
              <p:cNvPr id="29" name="TextBox 32"/>
              <p:cNvSpPr txBox="1"/>
              <p:nvPr/>
            </p:nvSpPr>
            <p:spPr>
              <a:xfrm>
                <a:off x="6786578" y="3152001"/>
                <a:ext cx="1785950" cy="276999"/>
              </a:xfrm>
              <a:prstGeom prst="rect">
                <a:avLst/>
              </a:prstGeom>
              <a:grpFill/>
            </p:spPr>
            <p:txBody>
              <a:bodyPr wrap="square" rtlCol="0">
                <a:spAutoFit/>
              </a:bodyPr>
              <a:lstStyle/>
              <a:p>
                <a:pPr algn="ctr"/>
                <a:r>
                  <a:rPr lang="en-CA" sz="1200" b="1" dirty="0" smtClean="0">
                    <a:solidFill>
                      <a:schemeClr val="bg1"/>
                    </a:solidFill>
                  </a:rPr>
                  <a:t>RD Virtualization Host</a:t>
                </a:r>
              </a:p>
            </p:txBody>
          </p:sp>
        </p:grpSp>
      </p:grpSp>
      <p:sp>
        <p:nvSpPr>
          <p:cNvPr id="30" name="Oval 56"/>
          <p:cNvSpPr/>
          <p:nvPr/>
        </p:nvSpPr>
        <p:spPr>
          <a:xfrm>
            <a:off x="5032816" y="2248341"/>
            <a:ext cx="2071702" cy="1000132"/>
          </a:xfrm>
          <a:prstGeom prst="ellipse">
            <a:avLst/>
          </a:prstGeom>
          <a:solidFill>
            <a:schemeClr val="accent2">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CA"/>
          </a:p>
        </p:txBody>
      </p:sp>
      <p:pic>
        <p:nvPicPr>
          <p:cNvPr id="31" name="Picture 3" descr="C:\Users\Public\Pictures\Artwork_Imagery\Icons - Illustrations\_WINDOWS SERVER ICONS\Hardware\Virtual Servers 2.png"/>
          <p:cNvPicPr>
            <a:picLocks noChangeAspect="1" noChangeArrowheads="1"/>
          </p:cNvPicPr>
          <p:nvPr/>
        </p:nvPicPr>
        <p:blipFill>
          <a:blip r:embed="rId3" cstate="print"/>
          <a:srcRect/>
          <a:stretch>
            <a:fillRect/>
          </a:stretch>
        </p:blipFill>
        <p:spPr bwMode="auto">
          <a:xfrm>
            <a:off x="5318568" y="1391085"/>
            <a:ext cx="743730" cy="1214446"/>
          </a:xfrm>
          <a:prstGeom prst="rect">
            <a:avLst/>
          </a:prstGeom>
          <a:noFill/>
        </p:spPr>
      </p:pic>
      <p:sp>
        <p:nvSpPr>
          <p:cNvPr id="32" name="TextBox 58"/>
          <p:cNvSpPr txBox="1"/>
          <p:nvPr/>
        </p:nvSpPr>
        <p:spPr>
          <a:xfrm>
            <a:off x="5318568" y="2828598"/>
            <a:ext cx="1571636" cy="276999"/>
          </a:xfrm>
          <a:prstGeom prst="rect">
            <a:avLst/>
          </a:prstGeom>
          <a:noFill/>
        </p:spPr>
        <p:txBody>
          <a:bodyPr wrap="square" rtlCol="0">
            <a:spAutoFit/>
          </a:bodyPr>
          <a:lstStyle/>
          <a:p>
            <a:pPr algn="ctr"/>
            <a:r>
              <a:rPr lang="en-CA" sz="1200" b="1" dirty="0" smtClean="0">
                <a:solidFill>
                  <a:schemeClr val="bg1"/>
                </a:solidFill>
              </a:rPr>
              <a:t>RD Session Host</a:t>
            </a:r>
          </a:p>
        </p:txBody>
      </p:sp>
      <p:pic>
        <p:nvPicPr>
          <p:cNvPr id="33" name="Picture 14" descr="C:\Users\Public\Pictures\Artwork_Imagery\Shapes\Arrows\Straight\double-arrow.png"/>
          <p:cNvPicPr>
            <a:picLocks noChangeAspect="1" noChangeArrowheads="1"/>
          </p:cNvPicPr>
          <p:nvPr/>
        </p:nvPicPr>
        <p:blipFill>
          <a:blip r:embed="rId8" cstate="print"/>
          <a:srcRect/>
          <a:stretch>
            <a:fillRect/>
          </a:stretch>
        </p:blipFill>
        <p:spPr bwMode="auto">
          <a:xfrm rot="1418683">
            <a:off x="1039121" y="2141704"/>
            <a:ext cx="713147" cy="1003464"/>
          </a:xfrm>
          <a:prstGeom prst="rect">
            <a:avLst/>
          </a:prstGeom>
          <a:noFill/>
        </p:spPr>
      </p:pic>
      <p:grpSp>
        <p:nvGrpSpPr>
          <p:cNvPr id="34" name="Group 60"/>
          <p:cNvGrpSpPr/>
          <p:nvPr/>
        </p:nvGrpSpPr>
        <p:grpSpPr>
          <a:xfrm>
            <a:off x="28799" y="1063145"/>
            <a:ext cx="1615461" cy="1420007"/>
            <a:chOff x="357158" y="1428736"/>
            <a:chExt cx="1615461" cy="1420007"/>
          </a:xfrm>
        </p:grpSpPr>
        <p:pic>
          <p:nvPicPr>
            <p:cNvPr id="35" name="Picture 8" descr="C:\Users\Public\Pictures\Artwork_Imagery\Icons - Illustrations\_VIRTUALIZATION ICONS\Presenation Virtualization 2.png"/>
            <p:cNvPicPr>
              <a:picLocks noChangeAspect="1" noChangeArrowheads="1"/>
            </p:cNvPicPr>
            <p:nvPr/>
          </p:nvPicPr>
          <p:blipFill>
            <a:blip r:embed="rId9" cstate="print"/>
            <a:srcRect/>
            <a:stretch>
              <a:fillRect/>
            </a:stretch>
          </p:blipFill>
          <p:spPr bwMode="auto">
            <a:xfrm>
              <a:off x="357158" y="1428736"/>
              <a:ext cx="1615461" cy="1006458"/>
            </a:xfrm>
            <a:prstGeom prst="rect">
              <a:avLst/>
            </a:prstGeom>
            <a:noFill/>
          </p:spPr>
        </p:pic>
        <p:sp>
          <p:nvSpPr>
            <p:cNvPr id="36" name="TextBox 62"/>
            <p:cNvSpPr txBox="1"/>
            <p:nvPr/>
          </p:nvSpPr>
          <p:spPr>
            <a:xfrm>
              <a:off x="357158" y="2571744"/>
              <a:ext cx="1428760" cy="276999"/>
            </a:xfrm>
            <a:prstGeom prst="rect">
              <a:avLst/>
            </a:prstGeom>
            <a:noFill/>
          </p:spPr>
          <p:txBody>
            <a:bodyPr wrap="square" rtlCol="0">
              <a:spAutoFit/>
            </a:bodyPr>
            <a:lstStyle/>
            <a:p>
              <a:pPr algn="ctr"/>
              <a:r>
                <a:rPr lang="en-CA" sz="1200" dirty="0" smtClean="0"/>
                <a:t>RD Client</a:t>
              </a:r>
              <a:endParaRPr lang="en-CA" sz="1200" dirty="0"/>
            </a:p>
          </p:txBody>
        </p:sp>
      </p:grpSp>
      <p:pic>
        <p:nvPicPr>
          <p:cNvPr id="37" name="Picture 3" descr="C:\Users\Public\Pictures\Artwork_Imagery\Icons - Illustrations\_WINDOWS SERVER ICONS\Hardware\Virtual Servers 2.png"/>
          <p:cNvPicPr>
            <a:picLocks noChangeAspect="1" noChangeArrowheads="1"/>
          </p:cNvPicPr>
          <p:nvPr/>
        </p:nvPicPr>
        <p:blipFill>
          <a:blip r:embed="rId3" cstate="print"/>
          <a:srcRect/>
          <a:stretch>
            <a:fillRect/>
          </a:stretch>
        </p:blipFill>
        <p:spPr bwMode="auto">
          <a:xfrm>
            <a:off x="5747196" y="1605399"/>
            <a:ext cx="743730" cy="1214446"/>
          </a:xfrm>
          <a:prstGeom prst="rect">
            <a:avLst/>
          </a:prstGeom>
          <a:noFill/>
        </p:spPr>
      </p:pic>
      <p:pic>
        <p:nvPicPr>
          <p:cNvPr id="38" name="Picture 10" descr="D:\DVD_ART35\Logos\Microsoft Office 2007 - all products\Word 2007\Office Word 2007 Product Icon.png"/>
          <p:cNvPicPr>
            <a:picLocks noChangeAspect="1" noChangeArrowheads="1"/>
          </p:cNvPicPr>
          <p:nvPr/>
        </p:nvPicPr>
        <p:blipFill>
          <a:blip r:embed="rId10" cstate="print"/>
          <a:srcRect/>
          <a:stretch>
            <a:fillRect/>
          </a:stretch>
        </p:blipFill>
        <p:spPr bwMode="auto">
          <a:xfrm>
            <a:off x="6247262" y="2248341"/>
            <a:ext cx="357190" cy="355293"/>
          </a:xfrm>
          <a:prstGeom prst="rect">
            <a:avLst/>
          </a:prstGeom>
          <a:noFill/>
        </p:spPr>
      </p:pic>
      <p:pic>
        <p:nvPicPr>
          <p:cNvPr id="39" name="Picture 11" descr="D:\DVD_ART35\Logos\Microsoft Office 2007 - all products\Excel 2007\Office Excel 2007 Product Icon.png"/>
          <p:cNvPicPr>
            <a:picLocks noChangeAspect="1" noChangeArrowheads="1"/>
          </p:cNvPicPr>
          <p:nvPr/>
        </p:nvPicPr>
        <p:blipFill>
          <a:blip r:embed="rId11" cstate="print"/>
          <a:srcRect/>
          <a:stretch>
            <a:fillRect/>
          </a:stretch>
        </p:blipFill>
        <p:spPr bwMode="auto">
          <a:xfrm>
            <a:off x="6604452" y="2248341"/>
            <a:ext cx="368944" cy="357190"/>
          </a:xfrm>
          <a:prstGeom prst="rect">
            <a:avLst/>
          </a:prstGeom>
          <a:noFill/>
        </p:spPr>
      </p:pic>
      <p:pic>
        <p:nvPicPr>
          <p:cNvPr id="40" name="Picture 2" descr="\\eventsql\dvd\Online_ART\DVD_ART36\Artwork_Imagery\Icons - Illustrations\Screen Captures\Windows 7\Windows 7 start menu.jpg"/>
          <p:cNvPicPr>
            <a:picLocks noChangeAspect="1" noChangeArrowheads="1"/>
          </p:cNvPicPr>
          <p:nvPr/>
        </p:nvPicPr>
        <p:blipFill>
          <a:blip r:embed="rId12" cstate="print">
            <a:extLst/>
          </a:blip>
          <a:srcRect/>
          <a:stretch>
            <a:fillRect/>
          </a:stretch>
        </p:blipFill>
        <p:spPr bwMode="auto">
          <a:xfrm>
            <a:off x="3423127" y="1481572"/>
            <a:ext cx="895309" cy="1066799"/>
          </a:xfrm>
          <a:prstGeom prst="rect">
            <a:avLst/>
          </a:prstGeom>
          <a:scene3d>
            <a:camera prst="perspectiveHeroicExtremeLeftFacing"/>
            <a:lightRig rig="threePt" dir="t"/>
          </a:scene3d>
          <a:extLst/>
        </p:spPr>
      </p:pic>
      <p:sp>
        <p:nvSpPr>
          <p:cNvPr id="41" name="Isosceles Triangle 67"/>
          <p:cNvSpPr/>
          <p:nvPr/>
        </p:nvSpPr>
        <p:spPr>
          <a:xfrm rot="16200000" flipH="1">
            <a:off x="2313121" y="1459197"/>
            <a:ext cx="1581732" cy="1016881"/>
          </a:xfrm>
          <a:prstGeom prst="triangle">
            <a:avLst>
              <a:gd name="adj" fmla="val 45645"/>
            </a:avLst>
          </a:prstGeom>
          <a:solidFill>
            <a:schemeClr val="accent5">
              <a:alpha val="51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2" name="Picture 3" descr="C:\Users\Public\Pictures\Artwork_Imagery\Icons - Illustrations\_WINDOWS SERVER ICONS\Hardware\Virtual Servers 2.png"/>
          <p:cNvPicPr>
            <a:picLocks noChangeAspect="1" noChangeArrowheads="1"/>
          </p:cNvPicPr>
          <p:nvPr/>
        </p:nvPicPr>
        <p:blipFill>
          <a:blip r:embed="rId3" cstate="print"/>
          <a:srcRect/>
          <a:stretch>
            <a:fillRect/>
          </a:stretch>
        </p:blipFill>
        <p:spPr bwMode="auto">
          <a:xfrm>
            <a:off x="3942880" y="3279428"/>
            <a:ext cx="743730" cy="1214446"/>
          </a:xfrm>
          <a:prstGeom prst="rect">
            <a:avLst/>
          </a:prstGeom>
          <a:noFill/>
        </p:spPr>
      </p:pic>
      <p:sp>
        <p:nvSpPr>
          <p:cNvPr id="43" name="Up-Down Arrow 70"/>
          <p:cNvSpPr/>
          <p:nvPr/>
        </p:nvSpPr>
        <p:spPr bwMode="auto">
          <a:xfrm rot="14433559">
            <a:off x="7228680" y="2025911"/>
            <a:ext cx="387009" cy="643747"/>
          </a:xfrm>
          <a:prstGeom prst="upDownArrow">
            <a:avLst/>
          </a:prstGeom>
          <a:solidFill>
            <a:schemeClr val="accent5">
              <a:lumMod val="20000"/>
              <a:lumOff val="80000"/>
            </a:schemeClr>
          </a:solidFill>
          <a:ln>
            <a:solidFill>
              <a:srgbClr val="00206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44" name="Group 55"/>
          <p:cNvGrpSpPr/>
          <p:nvPr/>
        </p:nvGrpSpPr>
        <p:grpSpPr>
          <a:xfrm>
            <a:off x="7690972" y="1063145"/>
            <a:ext cx="1500198" cy="1262753"/>
            <a:chOff x="1607325" y="2986080"/>
            <a:chExt cx="2250296" cy="1657366"/>
          </a:xfrm>
          <a:solidFill>
            <a:schemeClr val="accent2">
              <a:lumMod val="75000"/>
            </a:schemeClr>
          </a:solidFill>
        </p:grpSpPr>
        <p:sp>
          <p:nvSpPr>
            <p:cNvPr id="45" name="Oval 80"/>
            <p:cNvSpPr/>
            <p:nvPr/>
          </p:nvSpPr>
          <p:spPr>
            <a:xfrm>
              <a:off x="1714480" y="3786190"/>
              <a:ext cx="1928826" cy="857256"/>
            </a:xfrm>
            <a:prstGeom prst="ellipse">
              <a:avLst/>
            </a:prstGeom>
            <a:grp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CA"/>
            </a:p>
          </p:txBody>
        </p:sp>
        <p:sp>
          <p:nvSpPr>
            <p:cNvPr id="46" name="TextBox 81"/>
            <p:cNvSpPr txBox="1"/>
            <p:nvPr/>
          </p:nvSpPr>
          <p:spPr>
            <a:xfrm>
              <a:off x="1607325" y="4206321"/>
              <a:ext cx="2250296" cy="343363"/>
            </a:xfrm>
            <a:prstGeom prst="rect">
              <a:avLst/>
            </a:prstGeom>
            <a:grpFill/>
          </p:spPr>
          <p:txBody>
            <a:bodyPr wrap="square" rtlCol="0">
              <a:spAutoFit/>
            </a:bodyPr>
            <a:lstStyle/>
            <a:p>
              <a:pPr algn="ctr"/>
              <a:r>
                <a:rPr lang="en-CA" sz="1100" b="1" dirty="0" smtClean="0">
                  <a:solidFill>
                    <a:schemeClr val="bg1"/>
                  </a:solidFill>
                </a:rPr>
                <a:t>App-V for RDS</a:t>
              </a:r>
              <a:endParaRPr lang="en-CA" sz="1100" b="1" dirty="0">
                <a:solidFill>
                  <a:schemeClr val="bg1"/>
                </a:solidFill>
              </a:endParaRPr>
            </a:p>
          </p:txBody>
        </p:sp>
        <p:grpSp>
          <p:nvGrpSpPr>
            <p:cNvPr id="47" name="Group 53"/>
            <p:cNvGrpSpPr/>
            <p:nvPr/>
          </p:nvGrpSpPr>
          <p:grpSpPr>
            <a:xfrm>
              <a:off x="2232106" y="2986080"/>
              <a:ext cx="1223422" cy="1214446"/>
              <a:chOff x="2232106" y="2986080"/>
              <a:chExt cx="1223422" cy="1214446"/>
            </a:xfrm>
            <a:grpFill/>
          </p:grpSpPr>
          <p:pic>
            <p:nvPicPr>
              <p:cNvPr id="48" name="Picture 3" descr="C:\Users\Public\Pictures\Artwork_Imagery\Icons - Illustrations\_WINDOWS SERVER ICONS\Hardware\Virtual Servers 2.png"/>
              <p:cNvPicPr>
                <a:picLocks noChangeAspect="1" noChangeArrowheads="1"/>
              </p:cNvPicPr>
              <p:nvPr/>
            </p:nvPicPr>
            <p:blipFill>
              <a:blip r:embed="rId3" cstate="print"/>
              <a:srcRect/>
              <a:stretch>
                <a:fillRect/>
              </a:stretch>
            </p:blipFill>
            <p:spPr bwMode="auto">
              <a:xfrm>
                <a:off x="2232106" y="2986080"/>
                <a:ext cx="743730" cy="1214446"/>
              </a:xfrm>
              <a:prstGeom prst="rect">
                <a:avLst/>
              </a:prstGeom>
              <a:grpFill/>
            </p:spPr>
          </p:pic>
          <p:pic>
            <p:nvPicPr>
              <p:cNvPr id="49" name="Picture 7" descr="C:\Courses\Icons Windows Vista\filemgmt.dll_I00ec_0409.png"/>
              <p:cNvPicPr>
                <a:picLocks noChangeAspect="1" noChangeArrowheads="1"/>
              </p:cNvPicPr>
              <p:nvPr/>
            </p:nvPicPr>
            <p:blipFill>
              <a:blip r:embed="rId13" cstate="print"/>
              <a:srcRect/>
              <a:stretch>
                <a:fillRect/>
              </a:stretch>
            </p:blipFill>
            <p:spPr bwMode="auto">
              <a:xfrm>
                <a:off x="2455396" y="3128956"/>
                <a:ext cx="1000132" cy="1000132"/>
              </a:xfrm>
              <a:prstGeom prst="rect">
                <a:avLst/>
              </a:prstGeom>
              <a:grpFill/>
            </p:spPr>
          </p:pic>
        </p:grpSp>
      </p:grpSp>
      <p:pic>
        <p:nvPicPr>
          <p:cNvPr id="50" name="Picture 3" descr="C:\Users\Public\Pictures\Artwork_Imagery\Icons - Illustrations\_WINDOWS SERVER ICONS\Hardware\Virtual Servers 2.png"/>
          <p:cNvPicPr>
            <a:picLocks noChangeAspect="1" noChangeArrowheads="1"/>
          </p:cNvPicPr>
          <p:nvPr/>
        </p:nvPicPr>
        <p:blipFill>
          <a:blip r:embed="rId3" cstate="print"/>
          <a:srcRect/>
          <a:stretch>
            <a:fillRect/>
          </a:stretch>
        </p:blipFill>
        <p:spPr bwMode="auto">
          <a:xfrm>
            <a:off x="4413596" y="3315147"/>
            <a:ext cx="743730" cy="1214446"/>
          </a:xfrm>
          <a:prstGeom prst="rect">
            <a:avLst/>
          </a:prstGeom>
          <a:noFill/>
        </p:spPr>
      </p:pic>
      <p:pic>
        <p:nvPicPr>
          <p:cNvPr id="51" name="Picture 5" descr="C:\Users\Public\Pictures\Artwork_Imagery\Icons - Illustrations\_WINDOWS SERVER ICONS\Tools\Pipes connected metal pipeline.png"/>
          <p:cNvPicPr>
            <a:picLocks noChangeAspect="1" noChangeArrowheads="1"/>
          </p:cNvPicPr>
          <p:nvPr/>
        </p:nvPicPr>
        <p:blipFill>
          <a:blip r:embed="rId14" cstate="print"/>
          <a:srcRect/>
          <a:stretch>
            <a:fillRect/>
          </a:stretch>
        </p:blipFill>
        <p:spPr bwMode="auto">
          <a:xfrm>
            <a:off x="4784918" y="3958089"/>
            <a:ext cx="729598" cy="366729"/>
          </a:xfrm>
          <a:prstGeom prst="rect">
            <a:avLst/>
          </a:prstGeom>
          <a:noFill/>
        </p:spPr>
      </p:pic>
      <p:grpSp>
        <p:nvGrpSpPr>
          <p:cNvPr id="52" name="Group 14"/>
          <p:cNvGrpSpPr/>
          <p:nvPr/>
        </p:nvGrpSpPr>
        <p:grpSpPr>
          <a:xfrm>
            <a:off x="2527815" y="1625804"/>
            <a:ext cx="925297" cy="1214446"/>
            <a:chOff x="2282587" y="642918"/>
            <a:chExt cx="925297" cy="1214446"/>
          </a:xfrm>
        </p:grpSpPr>
        <p:pic>
          <p:nvPicPr>
            <p:cNvPr id="53" name="Picture 3" descr="C:\Users\Public\Pictures\Artwork_Imagery\Icons - Illustrations\_WINDOWS SERVER ICONS\Hardware\Virtual Servers 2.png"/>
            <p:cNvPicPr>
              <a:picLocks noChangeAspect="1" noChangeArrowheads="1"/>
            </p:cNvPicPr>
            <p:nvPr/>
          </p:nvPicPr>
          <p:blipFill>
            <a:blip r:embed="rId3" cstate="print"/>
            <a:srcRect/>
            <a:stretch>
              <a:fillRect/>
            </a:stretch>
          </p:blipFill>
          <p:spPr bwMode="auto">
            <a:xfrm>
              <a:off x="2282587" y="642918"/>
              <a:ext cx="743730" cy="1214446"/>
            </a:xfrm>
            <a:prstGeom prst="rect">
              <a:avLst/>
            </a:prstGeom>
            <a:noFill/>
          </p:spPr>
        </p:pic>
        <p:pic>
          <p:nvPicPr>
            <p:cNvPr id="54" name="Picture 6" descr="C:\Users\Public\Pictures\Artwork_Imagery\Icons - Illustrations\_WINDOWS SERVER ICONS\Search\Globe earth internet world web 2.png"/>
            <p:cNvPicPr>
              <a:picLocks noChangeAspect="1" noChangeArrowheads="1"/>
            </p:cNvPicPr>
            <p:nvPr/>
          </p:nvPicPr>
          <p:blipFill>
            <a:blip r:embed="rId4" cstate="print"/>
            <a:srcRect/>
            <a:stretch>
              <a:fillRect/>
            </a:stretch>
          </p:blipFill>
          <p:spPr bwMode="auto">
            <a:xfrm>
              <a:off x="2854091" y="1357298"/>
              <a:ext cx="353793" cy="387342"/>
            </a:xfrm>
            <a:prstGeom prst="rect">
              <a:avLst/>
            </a:prstGeom>
            <a:noFill/>
          </p:spPr>
        </p:pic>
      </p:grpSp>
      <p:pic>
        <p:nvPicPr>
          <p:cNvPr id="55" name="Picture 3" descr="C:\Users\Public\Pictures\Artwork_Imagery\Icons - Illustrations\_WINDOWS SERVER ICONS\Hardware\Virtual Servers 2.png"/>
          <p:cNvPicPr>
            <a:picLocks noChangeAspect="1" noChangeArrowheads="1"/>
          </p:cNvPicPr>
          <p:nvPr/>
        </p:nvPicPr>
        <p:blipFill>
          <a:blip r:embed="rId3" cstate="print"/>
          <a:srcRect/>
          <a:stretch>
            <a:fillRect/>
          </a:stretch>
        </p:blipFill>
        <p:spPr bwMode="auto">
          <a:xfrm>
            <a:off x="1250008" y="3406323"/>
            <a:ext cx="743730" cy="1214446"/>
          </a:xfrm>
          <a:prstGeom prst="rect">
            <a:avLst/>
          </a:prstGeom>
          <a:noFill/>
        </p:spPr>
      </p:pic>
      <p:pic>
        <p:nvPicPr>
          <p:cNvPr id="56" name="Picture 3" descr="C:\Users\Public\Pictures\Artwork_Imagery\Icons - Illustrations\_WINDOWS SERVER ICONS\Hardware\Virtual Servers 2.png"/>
          <p:cNvPicPr>
            <a:picLocks noChangeAspect="1" noChangeArrowheads="1"/>
          </p:cNvPicPr>
          <p:nvPr/>
        </p:nvPicPr>
        <p:blipFill>
          <a:blip r:embed="rId3" cstate="print"/>
          <a:srcRect/>
          <a:stretch>
            <a:fillRect/>
          </a:stretch>
        </p:blipFill>
        <p:spPr bwMode="auto">
          <a:xfrm>
            <a:off x="1669660" y="3462787"/>
            <a:ext cx="743730" cy="1214446"/>
          </a:xfrm>
          <a:prstGeom prst="rect">
            <a:avLst/>
          </a:prstGeom>
          <a:noFill/>
        </p:spPr>
      </p:pic>
      <p:pic>
        <p:nvPicPr>
          <p:cNvPr id="57" name="Picture 2" descr="C:\Users\Public\Pictures\Artwork_Imagery\Icons - Illustrations\_WINDOWS SERVER ICONS\Security\Brick Wall firewall fire secure security.png"/>
          <p:cNvPicPr>
            <a:picLocks noChangeAspect="1" noChangeArrowheads="1"/>
          </p:cNvPicPr>
          <p:nvPr/>
        </p:nvPicPr>
        <p:blipFill>
          <a:blip r:embed="rId15" cstate="print"/>
          <a:srcRect/>
          <a:stretch>
            <a:fillRect/>
          </a:stretch>
        </p:blipFill>
        <p:spPr bwMode="auto">
          <a:xfrm>
            <a:off x="2166321" y="4105729"/>
            <a:ext cx="366165" cy="357190"/>
          </a:xfrm>
          <a:prstGeom prst="rect">
            <a:avLst/>
          </a:prstGeom>
          <a:noFill/>
        </p:spPr>
      </p:pic>
      <p:pic>
        <p:nvPicPr>
          <p:cNvPr id="58" name="Picture 9" descr="C:\Users\Public\Pictures\Artwork_Imagery\Icons - Illustrations\_VIRTUALIZATION ICONS\Desktop Virtualization.png"/>
          <p:cNvPicPr>
            <a:picLocks noChangeAspect="1" noChangeArrowheads="1"/>
          </p:cNvPicPr>
          <p:nvPr/>
        </p:nvPicPr>
        <p:blipFill>
          <a:blip r:embed="rId16" cstate="print"/>
          <a:srcRect/>
          <a:stretch>
            <a:fillRect/>
          </a:stretch>
        </p:blipFill>
        <p:spPr bwMode="auto">
          <a:xfrm>
            <a:off x="7086152" y="3391349"/>
            <a:ext cx="573324" cy="357190"/>
          </a:xfrm>
          <a:prstGeom prst="rect">
            <a:avLst/>
          </a:prstGeom>
          <a:noFill/>
        </p:spPr>
      </p:pic>
      <p:pic>
        <p:nvPicPr>
          <p:cNvPr id="59" name="Picture 9" descr="C:\Users\Public\Pictures\Artwork_Imagery\Icons - Illustrations\_VIRTUALIZATION ICONS\Desktop Virtualization.png"/>
          <p:cNvPicPr>
            <a:picLocks noChangeAspect="1" noChangeArrowheads="1"/>
          </p:cNvPicPr>
          <p:nvPr/>
        </p:nvPicPr>
        <p:blipFill>
          <a:blip r:embed="rId16" cstate="print"/>
          <a:srcRect/>
          <a:stretch>
            <a:fillRect/>
          </a:stretch>
        </p:blipFill>
        <p:spPr bwMode="auto">
          <a:xfrm>
            <a:off x="7086152" y="3677101"/>
            <a:ext cx="573324" cy="357190"/>
          </a:xfrm>
          <a:prstGeom prst="rect">
            <a:avLst/>
          </a:prstGeom>
          <a:noFill/>
        </p:spPr>
      </p:pic>
      <p:pic>
        <p:nvPicPr>
          <p:cNvPr id="60" name="Picture 9" descr="C:\Users\Public\Pictures\Artwork_Imagery\Icons - Illustrations\_VIRTUALIZATION ICONS\Desktop Virtualization.png"/>
          <p:cNvPicPr>
            <a:picLocks noChangeAspect="1" noChangeArrowheads="1"/>
          </p:cNvPicPr>
          <p:nvPr/>
        </p:nvPicPr>
        <p:blipFill>
          <a:blip r:embed="rId16" cstate="print"/>
          <a:srcRect/>
          <a:stretch>
            <a:fillRect/>
          </a:stretch>
        </p:blipFill>
        <p:spPr bwMode="auto">
          <a:xfrm>
            <a:off x="7086152" y="3962853"/>
            <a:ext cx="573324" cy="357190"/>
          </a:xfrm>
          <a:prstGeom prst="rect">
            <a:avLst/>
          </a:prstGeom>
          <a:noFill/>
        </p:spPr>
      </p:pic>
      <p:pic>
        <p:nvPicPr>
          <p:cNvPr id="61" name="Picture 9" descr="C:\Users\Public\Pictures\Artwork_Imagery\Icons - Illustrations\_VIRTUALIZATION ICONS\Desktop Virtualization.png"/>
          <p:cNvPicPr>
            <a:picLocks noChangeAspect="1" noChangeArrowheads="1"/>
          </p:cNvPicPr>
          <p:nvPr/>
        </p:nvPicPr>
        <p:blipFill>
          <a:blip r:embed="rId16" cstate="print"/>
          <a:srcRect/>
          <a:stretch>
            <a:fillRect/>
          </a:stretch>
        </p:blipFill>
        <p:spPr bwMode="auto">
          <a:xfrm>
            <a:off x="7586218" y="3462787"/>
            <a:ext cx="573324" cy="357190"/>
          </a:xfrm>
          <a:prstGeom prst="rect">
            <a:avLst/>
          </a:prstGeom>
          <a:noFill/>
        </p:spPr>
      </p:pic>
      <p:pic>
        <p:nvPicPr>
          <p:cNvPr id="62" name="Picture 9" descr="C:\Users\Public\Pictures\Artwork_Imagery\Icons - Illustrations\_VIRTUALIZATION ICONS\Desktop Virtualization.png"/>
          <p:cNvPicPr>
            <a:picLocks noChangeAspect="1" noChangeArrowheads="1"/>
          </p:cNvPicPr>
          <p:nvPr/>
        </p:nvPicPr>
        <p:blipFill>
          <a:blip r:embed="rId16" cstate="print"/>
          <a:srcRect/>
          <a:stretch>
            <a:fillRect/>
          </a:stretch>
        </p:blipFill>
        <p:spPr bwMode="auto">
          <a:xfrm>
            <a:off x="7586218" y="3748539"/>
            <a:ext cx="573324" cy="357190"/>
          </a:xfrm>
          <a:prstGeom prst="rect">
            <a:avLst/>
          </a:prstGeom>
          <a:noFill/>
        </p:spPr>
      </p:pic>
      <p:pic>
        <p:nvPicPr>
          <p:cNvPr id="63" name="Picture 9" descr="C:\Users\Public\Pictures\Artwork_Imagery\Icons - Illustrations\_VIRTUALIZATION ICONS\Desktop Virtualization.png"/>
          <p:cNvPicPr>
            <a:picLocks noChangeAspect="1" noChangeArrowheads="1"/>
          </p:cNvPicPr>
          <p:nvPr/>
        </p:nvPicPr>
        <p:blipFill>
          <a:blip r:embed="rId16" cstate="print"/>
          <a:srcRect/>
          <a:stretch>
            <a:fillRect/>
          </a:stretch>
        </p:blipFill>
        <p:spPr bwMode="auto">
          <a:xfrm>
            <a:off x="7586218" y="4034291"/>
            <a:ext cx="573324" cy="357190"/>
          </a:xfrm>
          <a:prstGeom prst="rect">
            <a:avLst/>
          </a:prstGeom>
          <a:noFill/>
        </p:spPr>
      </p:pic>
    </p:spTree>
    <p:extLst>
      <p:ext uri="{BB962C8B-B14F-4D97-AF65-F5344CB8AC3E}">
        <p14:creationId xmlns:p14="http://schemas.microsoft.com/office/powerpoint/2010/main" val="18006548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000"/>
                                        <p:tgtEl>
                                          <p:spTgt spid="14"/>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2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2000"/>
                                        <p:tgtEl>
                                          <p:spTgt spid="34"/>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2000"/>
                                        <p:tgtEl>
                                          <p:spTgt spid="33"/>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107504" y="1268760"/>
            <a:ext cx="8909239" cy="5040560"/>
          </a:xfrm>
          <a:prstGeom prst="rect">
            <a:avLst/>
          </a:prstGeom>
          <a:solidFill>
            <a:schemeClr val="bg1">
              <a:lumMod val="50000"/>
            </a:schemeClr>
          </a:solidFill>
          <a:ln w="12700" cap="flat" cmpd="sng" algn="ctr">
            <a:solidFill>
              <a:schemeClr val="tx1"/>
            </a:solidFill>
            <a:prstDash val="solid"/>
            <a:round/>
            <a:headEnd type="none" w="med" len="med"/>
            <a:tailEnd type="none" w="med" len="med"/>
          </a:ln>
          <a:effectLst/>
        </p:spPr>
        <p:txBody>
          <a:bodyPr vert="horz" wrap="square" lIns="18000" tIns="10800" rIns="18000" bIns="1080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1800" b="0" i="0" u="none" strike="noStrike" cap="none" normalizeH="0" baseline="0" smtClean="0">
              <a:ln>
                <a:noFill/>
              </a:ln>
              <a:solidFill>
                <a:schemeClr val="tx1"/>
              </a:solidFill>
              <a:effectLst/>
              <a:latin typeface="Trebuchet MS" pitchFamily="34" charset="0"/>
            </a:endParaRPr>
          </a:p>
        </p:txBody>
      </p:sp>
      <p:sp>
        <p:nvSpPr>
          <p:cNvPr id="101" name="Rounded Rectangle 100"/>
          <p:cNvSpPr/>
          <p:nvPr/>
        </p:nvSpPr>
        <p:spPr bwMode="auto">
          <a:xfrm>
            <a:off x="1645985" y="3415898"/>
            <a:ext cx="3600266" cy="550755"/>
          </a:xfrm>
          <a:prstGeom prst="roundRect">
            <a:avLst>
              <a:gd name="adj" fmla="val 9856"/>
            </a:avLst>
          </a:prstGeom>
          <a:noFill/>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45720" tIns="45720" rIns="45720" bIns="45716" numCol="1" rtlCol="0" anchor="t" anchorCtr="0" compatLnSpc="1">
            <a:prstTxWarp prst="textNoShape">
              <a:avLst/>
            </a:prstTxWarp>
          </a:bodyPr>
          <a:lstStyle/>
          <a:p>
            <a:endParaRPr lang="fr-FR">
              <a:solidFill>
                <a:schemeClr val="tx1"/>
              </a:solidFill>
              <a:sym typeface="Gill Sans"/>
            </a:endParaRPr>
          </a:p>
        </p:txBody>
      </p:sp>
      <p:sp>
        <p:nvSpPr>
          <p:cNvPr id="96" name="Rounded Rectangle 95"/>
          <p:cNvSpPr/>
          <p:nvPr/>
        </p:nvSpPr>
        <p:spPr bwMode="auto">
          <a:xfrm>
            <a:off x="2884114" y="4065451"/>
            <a:ext cx="2363529" cy="548640"/>
          </a:xfrm>
          <a:prstGeom prst="roundRect">
            <a:avLst>
              <a:gd name="adj" fmla="val 10158"/>
            </a:avLst>
          </a:prstGeom>
          <a:noFill/>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45720" tIns="45720" rIns="45720" bIns="45716" numCol="1" rtlCol="0" anchor="t" anchorCtr="0" compatLnSpc="1">
            <a:prstTxWarp prst="textNoShape">
              <a:avLst/>
            </a:prstTxWarp>
          </a:bodyPr>
          <a:lstStyle/>
          <a:p>
            <a:endParaRPr lang="fr-FR">
              <a:solidFill>
                <a:schemeClr val="tx1"/>
              </a:solidFill>
              <a:sym typeface="Gill Sans"/>
            </a:endParaRPr>
          </a:p>
        </p:txBody>
      </p:sp>
      <p:sp>
        <p:nvSpPr>
          <p:cNvPr id="94" name="Rounded Rectangle 93"/>
          <p:cNvSpPr/>
          <p:nvPr/>
        </p:nvSpPr>
        <p:spPr bwMode="auto">
          <a:xfrm>
            <a:off x="1633105" y="4072283"/>
            <a:ext cx="1184356" cy="540304"/>
          </a:xfrm>
          <a:prstGeom prst="roundRect">
            <a:avLst>
              <a:gd name="adj" fmla="val 4276"/>
            </a:avLst>
          </a:prstGeom>
          <a:noFill/>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45720" tIns="45720" rIns="45720" bIns="45716" numCol="1" rtlCol="0" anchor="t" anchorCtr="0" compatLnSpc="1">
            <a:prstTxWarp prst="textNoShape">
              <a:avLst/>
            </a:prstTxWarp>
          </a:bodyPr>
          <a:lstStyle/>
          <a:p>
            <a:endParaRPr lang="fr-FR">
              <a:solidFill>
                <a:schemeClr val="tx1"/>
              </a:solidFill>
              <a:sym typeface="Gill Sans"/>
            </a:endParaRPr>
          </a:p>
        </p:txBody>
      </p:sp>
      <p:sp>
        <p:nvSpPr>
          <p:cNvPr id="95" name="Rounded Rectangle 94"/>
          <p:cNvSpPr/>
          <p:nvPr/>
        </p:nvSpPr>
        <p:spPr bwMode="auto">
          <a:xfrm>
            <a:off x="1628650" y="2120580"/>
            <a:ext cx="1762018" cy="1197940"/>
          </a:xfrm>
          <a:prstGeom prst="roundRect">
            <a:avLst>
              <a:gd name="adj" fmla="val 4276"/>
            </a:avLst>
          </a:prstGeom>
          <a:noFill/>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45720" tIns="45720" rIns="45720" bIns="45716" numCol="1" rtlCol="0" anchor="t" anchorCtr="0" compatLnSpc="1">
            <a:prstTxWarp prst="textNoShape">
              <a:avLst/>
            </a:prstTxWarp>
          </a:bodyPr>
          <a:lstStyle/>
          <a:p>
            <a:endParaRPr lang="fr-FR">
              <a:solidFill>
                <a:schemeClr val="tx1"/>
              </a:solidFill>
              <a:sym typeface="Gill Sans"/>
            </a:endParaRPr>
          </a:p>
        </p:txBody>
      </p:sp>
      <p:sp>
        <p:nvSpPr>
          <p:cNvPr id="2" name="Title 1"/>
          <p:cNvSpPr>
            <a:spLocks noGrp="1"/>
          </p:cNvSpPr>
          <p:nvPr>
            <p:ph type="title"/>
          </p:nvPr>
        </p:nvSpPr>
        <p:spPr/>
        <p:txBody>
          <a:bodyPr vert="horz" wrap="square" lIns="0" tIns="0" rIns="0" bIns="0" rtlCol="0" anchor="t">
            <a:spAutoFit/>
          </a:bodyPr>
          <a:lstStyle/>
          <a:p>
            <a:r>
              <a:rPr lang="fr-FR" sz="3600" b="0" dirty="0" smtClean="0"/>
              <a:t>Offre CITRIX-MICROSOFT</a:t>
            </a:r>
            <a:endParaRPr lang="fr-FR" sz="3600" b="0" dirty="0"/>
          </a:p>
        </p:txBody>
      </p:sp>
      <p:sp>
        <p:nvSpPr>
          <p:cNvPr id="98" name="Rounded Rectangle 97"/>
          <p:cNvSpPr/>
          <p:nvPr/>
        </p:nvSpPr>
        <p:spPr bwMode="auto">
          <a:xfrm>
            <a:off x="5321946" y="3421273"/>
            <a:ext cx="1784292" cy="1197940"/>
          </a:xfrm>
          <a:prstGeom prst="roundRect">
            <a:avLst>
              <a:gd name="adj" fmla="val 4276"/>
            </a:avLst>
          </a:prstGeom>
          <a:noFill/>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45720" tIns="45720" rIns="45720" bIns="45716" numCol="1" rtlCol="0" anchor="t" anchorCtr="0" compatLnSpc="1">
            <a:prstTxWarp prst="textNoShape">
              <a:avLst/>
            </a:prstTxWarp>
          </a:bodyPr>
          <a:lstStyle/>
          <a:p>
            <a:endParaRPr lang="fr-FR">
              <a:solidFill>
                <a:schemeClr val="tx1"/>
              </a:solidFill>
              <a:sym typeface="Gill Sans"/>
            </a:endParaRPr>
          </a:p>
        </p:txBody>
      </p:sp>
      <p:sp>
        <p:nvSpPr>
          <p:cNvPr id="99" name="Rounded Rectangle 98"/>
          <p:cNvSpPr/>
          <p:nvPr/>
        </p:nvSpPr>
        <p:spPr bwMode="auto">
          <a:xfrm>
            <a:off x="3475323" y="3418013"/>
            <a:ext cx="1770928" cy="548640"/>
          </a:xfrm>
          <a:prstGeom prst="roundRect">
            <a:avLst>
              <a:gd name="adj" fmla="val 9856"/>
            </a:avLst>
          </a:prstGeom>
          <a:noFill/>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45720" tIns="45720" rIns="45720" bIns="45716" numCol="1" rtlCol="0" anchor="t" anchorCtr="0" compatLnSpc="1">
            <a:prstTxWarp prst="textNoShape">
              <a:avLst/>
            </a:prstTxWarp>
          </a:bodyPr>
          <a:lstStyle/>
          <a:p>
            <a:endParaRPr lang="fr-FR">
              <a:solidFill>
                <a:schemeClr val="tx1"/>
              </a:solidFill>
              <a:sym typeface="Gill Sans"/>
            </a:endParaRPr>
          </a:p>
        </p:txBody>
      </p:sp>
      <p:sp>
        <p:nvSpPr>
          <p:cNvPr id="100" name="Rounded Rectangle 99"/>
          <p:cNvSpPr/>
          <p:nvPr/>
        </p:nvSpPr>
        <p:spPr bwMode="auto">
          <a:xfrm>
            <a:off x="7175752" y="3421273"/>
            <a:ext cx="1762018" cy="1197940"/>
          </a:xfrm>
          <a:prstGeom prst="roundRect">
            <a:avLst>
              <a:gd name="adj" fmla="val 4276"/>
            </a:avLst>
          </a:prstGeom>
          <a:noFill/>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45720" tIns="45720" rIns="45720" bIns="45716" numCol="1" rtlCol="0" anchor="t" anchorCtr="0" compatLnSpc="1">
            <a:prstTxWarp prst="textNoShape">
              <a:avLst/>
            </a:prstTxWarp>
          </a:bodyPr>
          <a:lstStyle/>
          <a:p>
            <a:endParaRPr lang="fr-FR">
              <a:solidFill>
                <a:schemeClr val="tx1"/>
              </a:solidFill>
              <a:sym typeface="Gill Sans"/>
            </a:endParaRPr>
          </a:p>
        </p:txBody>
      </p:sp>
      <p:sp>
        <p:nvSpPr>
          <p:cNvPr id="102" name="Rounded Rectangle 101"/>
          <p:cNvSpPr/>
          <p:nvPr/>
        </p:nvSpPr>
        <p:spPr bwMode="auto">
          <a:xfrm>
            <a:off x="5316034" y="2127206"/>
            <a:ext cx="1790203" cy="1197940"/>
          </a:xfrm>
          <a:prstGeom prst="roundRect">
            <a:avLst>
              <a:gd name="adj" fmla="val 4276"/>
            </a:avLst>
          </a:prstGeom>
          <a:noFill/>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45720" tIns="45720" rIns="45720" bIns="45716" numCol="1" rtlCol="0" anchor="t" anchorCtr="0" compatLnSpc="1">
            <a:prstTxWarp prst="textNoShape">
              <a:avLst/>
            </a:prstTxWarp>
          </a:bodyPr>
          <a:lstStyle/>
          <a:p>
            <a:endParaRPr lang="fr-FR">
              <a:solidFill>
                <a:schemeClr val="tx1"/>
              </a:solidFill>
              <a:sym typeface="Gill Sans"/>
            </a:endParaRPr>
          </a:p>
        </p:txBody>
      </p:sp>
      <p:sp>
        <p:nvSpPr>
          <p:cNvPr id="104" name="Rounded Rectangle 103"/>
          <p:cNvSpPr/>
          <p:nvPr/>
        </p:nvSpPr>
        <p:spPr bwMode="auto">
          <a:xfrm>
            <a:off x="3475324" y="2127206"/>
            <a:ext cx="1762018" cy="1197940"/>
          </a:xfrm>
          <a:prstGeom prst="roundRect">
            <a:avLst>
              <a:gd name="adj" fmla="val 4276"/>
            </a:avLst>
          </a:prstGeom>
          <a:noFill/>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45720" tIns="45720" rIns="45720" bIns="45716" numCol="1" rtlCol="0" anchor="t" anchorCtr="0" compatLnSpc="1">
            <a:prstTxWarp prst="textNoShape">
              <a:avLst/>
            </a:prstTxWarp>
          </a:bodyPr>
          <a:lstStyle/>
          <a:p>
            <a:endParaRPr lang="fr-FR">
              <a:solidFill>
                <a:schemeClr val="tx1"/>
              </a:solidFill>
              <a:sym typeface="Gill Sans"/>
            </a:endParaRPr>
          </a:p>
        </p:txBody>
      </p:sp>
      <p:sp>
        <p:nvSpPr>
          <p:cNvPr id="105" name="Rounded Rectangle 104"/>
          <p:cNvSpPr/>
          <p:nvPr/>
        </p:nvSpPr>
        <p:spPr bwMode="auto">
          <a:xfrm>
            <a:off x="7175752" y="2127206"/>
            <a:ext cx="1762018" cy="1197940"/>
          </a:xfrm>
          <a:prstGeom prst="roundRect">
            <a:avLst>
              <a:gd name="adj" fmla="val 4276"/>
            </a:avLst>
          </a:prstGeom>
          <a:noFill/>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45720" tIns="45720" rIns="45720" bIns="45716" numCol="1" rtlCol="0" anchor="t" anchorCtr="0" compatLnSpc="1">
            <a:prstTxWarp prst="textNoShape">
              <a:avLst/>
            </a:prstTxWarp>
          </a:bodyPr>
          <a:lstStyle/>
          <a:p>
            <a:endParaRPr lang="fr-FR">
              <a:solidFill>
                <a:schemeClr val="tx1"/>
              </a:solidFill>
              <a:sym typeface="Gill Sans"/>
            </a:endParaRPr>
          </a:p>
        </p:txBody>
      </p:sp>
      <p:sp>
        <p:nvSpPr>
          <p:cNvPr id="107" name="Rounded Rectangle 106"/>
          <p:cNvSpPr/>
          <p:nvPr/>
        </p:nvSpPr>
        <p:spPr bwMode="auto">
          <a:xfrm>
            <a:off x="1625342" y="4713334"/>
            <a:ext cx="7320116" cy="1067158"/>
          </a:xfrm>
          <a:prstGeom prst="roundRect">
            <a:avLst>
              <a:gd name="adj" fmla="val 10041"/>
            </a:avLst>
          </a:prstGeom>
          <a:noFill/>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45720" tIns="45720" rIns="45720" bIns="45716" numCol="1" rtlCol="0" anchor="t" anchorCtr="0" compatLnSpc="1">
            <a:prstTxWarp prst="textNoShape">
              <a:avLst/>
            </a:prstTxWarp>
          </a:bodyPr>
          <a:lstStyle/>
          <a:p>
            <a:endParaRPr lang="fr-FR">
              <a:solidFill>
                <a:schemeClr val="tx1"/>
              </a:solidFill>
              <a:sym typeface="Gill Sans"/>
            </a:endParaRPr>
          </a:p>
        </p:txBody>
      </p:sp>
      <p:pic>
        <p:nvPicPr>
          <p:cNvPr id="108" name="Picture 6" descr="C:\Documents and Settings\Eva\My Documents\336\SysCnt-OprtnsMgr_h_rgb_r.png"/>
          <p:cNvPicPr>
            <a:picLocks noChangeAspect="1" noChangeArrowheads="1"/>
          </p:cNvPicPr>
          <p:nvPr/>
        </p:nvPicPr>
        <p:blipFill>
          <a:blip r:embed="rId3" cstate="print"/>
          <a:stretch>
            <a:fillRect/>
          </a:stretch>
        </p:blipFill>
        <p:spPr bwMode="auto">
          <a:xfrm>
            <a:off x="4657349" y="5046473"/>
            <a:ext cx="1213009" cy="546805"/>
          </a:xfrm>
          <a:prstGeom prst="rect">
            <a:avLst/>
          </a:prstGeom>
          <a:noFill/>
          <a:ln>
            <a:noFill/>
          </a:ln>
        </p:spPr>
      </p:pic>
      <p:pic>
        <p:nvPicPr>
          <p:cNvPr id="109" name="Picture 5" descr="C:\Users\Public\Pictures\DVD_ART35\Logos\System Center Virtual Machine Manager 2008\system center virtual machine manager 2008 grid rev h.png"/>
          <p:cNvPicPr>
            <a:picLocks noChangeAspect="1" noChangeArrowheads="1"/>
          </p:cNvPicPr>
          <p:nvPr/>
        </p:nvPicPr>
        <p:blipFill>
          <a:blip r:embed="rId4" cstate="print"/>
          <a:srcRect/>
          <a:stretch>
            <a:fillRect/>
          </a:stretch>
        </p:blipFill>
        <p:spPr bwMode="auto">
          <a:xfrm>
            <a:off x="6514450" y="4992830"/>
            <a:ext cx="2084342" cy="683575"/>
          </a:xfrm>
          <a:prstGeom prst="rect">
            <a:avLst/>
          </a:prstGeom>
          <a:noFill/>
        </p:spPr>
      </p:pic>
      <p:pic>
        <p:nvPicPr>
          <p:cNvPr id="110" name="Picture 2" descr="\\server3\internalbin\Resource_DVD_Update_1\DVD_ART35_Update1_revMar09\Logos\System Center Configuration Manager\System Center Configuration Manager logo rev.png"/>
          <p:cNvPicPr>
            <a:picLocks noChangeAspect="1" noChangeArrowheads="1"/>
          </p:cNvPicPr>
          <p:nvPr/>
        </p:nvPicPr>
        <p:blipFill>
          <a:blip r:embed="rId5" cstate="print"/>
          <a:srcRect/>
          <a:stretch>
            <a:fillRect/>
          </a:stretch>
        </p:blipFill>
        <p:spPr bwMode="auto">
          <a:xfrm>
            <a:off x="2556997" y="5032296"/>
            <a:ext cx="1392790" cy="560983"/>
          </a:xfrm>
          <a:prstGeom prst="rect">
            <a:avLst/>
          </a:prstGeom>
          <a:noFill/>
        </p:spPr>
      </p:pic>
      <p:sp>
        <p:nvSpPr>
          <p:cNvPr id="111" name="TextBox 69"/>
          <p:cNvSpPr txBox="1">
            <a:spLocks noChangeArrowheads="1"/>
          </p:cNvSpPr>
          <p:nvPr/>
        </p:nvSpPr>
        <p:spPr bwMode="auto">
          <a:xfrm>
            <a:off x="1625342" y="1640903"/>
            <a:ext cx="1765326" cy="369306"/>
          </a:xfrm>
          <a:prstGeom prst="rect">
            <a:avLst/>
          </a:prstGeom>
          <a:noFill/>
          <a:ln w="9525">
            <a:noFill/>
            <a:miter lim="800000"/>
            <a:headEnd/>
            <a:tailEnd/>
          </a:ln>
        </p:spPr>
        <p:txBody>
          <a:bodyPr wrap="square" lIns="121893" tIns="60947" rIns="121893" bIns="60947">
            <a:spAutoFit/>
          </a:bodyPr>
          <a:lstStyle/>
          <a:p>
            <a:pPr algn="ctr" defTabSz="1218887" fontAlgn="auto">
              <a:spcBef>
                <a:spcPts val="0"/>
              </a:spcBef>
              <a:spcAft>
                <a:spcPts val="0"/>
              </a:spcAft>
            </a:pPr>
            <a:r>
              <a:rPr lang="fr-FR" sz="1600" dirty="0" smtClean="0">
                <a:latin typeface="Arial" pitchFamily="34" charset="0"/>
                <a:cs typeface="Arial" pitchFamily="34" charset="0"/>
              </a:rPr>
              <a:t>Postes de travail</a:t>
            </a:r>
            <a:endParaRPr lang="fr-FR" sz="1600" dirty="0">
              <a:latin typeface="Arial" pitchFamily="34" charset="0"/>
              <a:cs typeface="Arial" pitchFamily="34" charset="0"/>
            </a:endParaRPr>
          </a:p>
        </p:txBody>
      </p:sp>
      <p:grpSp>
        <p:nvGrpSpPr>
          <p:cNvPr id="3" name="Group 105"/>
          <p:cNvGrpSpPr/>
          <p:nvPr/>
        </p:nvGrpSpPr>
        <p:grpSpPr>
          <a:xfrm>
            <a:off x="1742363" y="2567755"/>
            <a:ext cx="1605501" cy="307777"/>
            <a:chOff x="2640269" y="2389202"/>
            <a:chExt cx="2140110" cy="307777"/>
          </a:xfrm>
        </p:grpSpPr>
        <p:sp>
          <p:nvSpPr>
            <p:cNvPr id="112" name="TextBox 111"/>
            <p:cNvSpPr txBox="1"/>
            <p:nvPr/>
          </p:nvSpPr>
          <p:spPr bwMode="auto">
            <a:xfrm>
              <a:off x="3339248" y="2389202"/>
              <a:ext cx="1441131" cy="307777"/>
            </a:xfrm>
            <a:prstGeom prst="rect">
              <a:avLst/>
            </a:prstGeom>
            <a:noFill/>
            <a:effectLst>
              <a:outerShdw blurRad="63500" sx="102000" sy="102000" algn="ctr" rotWithShape="0">
                <a:prstClr val="black">
                  <a:alpha val="40000"/>
                </a:prstClr>
              </a:outerShdw>
            </a:effectLst>
          </p:spPr>
          <p:txBody>
            <a:bodyPr wrap="none">
              <a:spAutoFit/>
            </a:bodyPr>
            <a:lstStyle/>
            <a:p>
              <a:pPr defTabSz="1218887" fontAlgn="auto">
                <a:spcBef>
                  <a:spcPts val="0"/>
                </a:spcBef>
                <a:spcAft>
                  <a:spcPts val="0"/>
                </a:spcAft>
                <a:defRPr/>
              </a:pPr>
              <a:r>
                <a:rPr lang="fr-FR" sz="1400" b="1" smtClean="0">
                  <a:latin typeface="Calibri"/>
                </a:rPr>
                <a:t>XenDesktop</a:t>
              </a:r>
              <a:endParaRPr lang="fr-FR" sz="1400" b="1">
                <a:latin typeface="Calibri"/>
              </a:endParaRPr>
            </a:p>
          </p:txBody>
        </p:sp>
        <p:grpSp>
          <p:nvGrpSpPr>
            <p:cNvPr id="4" name="Group 78"/>
            <p:cNvGrpSpPr/>
            <p:nvPr/>
          </p:nvGrpSpPr>
          <p:grpSpPr>
            <a:xfrm>
              <a:off x="2640269" y="2399098"/>
              <a:ext cx="685403" cy="279645"/>
              <a:chOff x="4484393" y="2650583"/>
              <a:chExt cx="906736" cy="369949"/>
            </a:xfrm>
          </p:grpSpPr>
          <p:sp>
            <p:nvSpPr>
              <p:cNvPr id="114" name="Freeform 113"/>
              <p:cNvSpPr>
                <a:spLocks/>
              </p:cNvSpPr>
              <p:nvPr/>
            </p:nvSpPr>
            <p:spPr bwMode="black">
              <a:xfrm>
                <a:off x="4740962" y="2740037"/>
                <a:ext cx="139946" cy="194072"/>
              </a:xfrm>
              <a:custGeom>
                <a:avLst/>
                <a:gdLst/>
                <a:ahLst/>
                <a:cxnLst>
                  <a:cxn ang="0">
                    <a:pos x="0" y="0"/>
                  </a:cxn>
                  <a:cxn ang="0">
                    <a:pos x="0" y="57"/>
                  </a:cxn>
                  <a:cxn ang="0">
                    <a:pos x="49" y="57"/>
                  </a:cxn>
                  <a:cxn ang="0">
                    <a:pos x="49" y="222"/>
                  </a:cxn>
                  <a:cxn ang="0">
                    <a:pos x="115" y="222"/>
                  </a:cxn>
                  <a:cxn ang="0">
                    <a:pos x="115" y="57"/>
                  </a:cxn>
                  <a:cxn ang="0">
                    <a:pos x="167" y="57"/>
                  </a:cxn>
                  <a:cxn ang="0">
                    <a:pos x="167" y="0"/>
                  </a:cxn>
                </a:cxnLst>
                <a:rect l="0" t="0" r="r" b="b"/>
                <a:pathLst>
                  <a:path w="167" h="222">
                    <a:moveTo>
                      <a:pt x="0" y="0"/>
                    </a:moveTo>
                    <a:lnTo>
                      <a:pt x="0" y="57"/>
                    </a:lnTo>
                    <a:lnTo>
                      <a:pt x="49" y="57"/>
                    </a:lnTo>
                    <a:lnTo>
                      <a:pt x="49" y="222"/>
                    </a:lnTo>
                    <a:lnTo>
                      <a:pt x="115" y="222"/>
                    </a:lnTo>
                    <a:lnTo>
                      <a:pt x="115" y="57"/>
                    </a:lnTo>
                    <a:lnTo>
                      <a:pt x="167" y="57"/>
                    </a:lnTo>
                    <a:lnTo>
                      <a:pt x="167" y="0"/>
                    </a:lnTo>
                  </a:path>
                </a:pathLst>
              </a:custGeom>
              <a:solidFill>
                <a:srgbClr val="FFFFFF"/>
              </a:solidFill>
              <a:ln w="9525">
                <a:noFill/>
                <a:round/>
                <a:headEnd/>
                <a:tailEnd/>
              </a:ln>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9pPr>
              </a:lstStyle>
              <a:p>
                <a:pPr defTabSz="1218887">
                  <a:defRPr/>
                </a:pPr>
                <a:endParaRPr lang="fr-FR" sz="2800">
                  <a:solidFill>
                    <a:schemeClr val="tx1"/>
                  </a:solidFill>
                  <a:effectLst>
                    <a:outerShdw blurRad="38100" dist="38100" dir="2700000" algn="tl">
                      <a:srgbClr val="000000">
                        <a:alpha val="43137"/>
                      </a:srgbClr>
                    </a:outerShdw>
                  </a:effectLst>
                  <a:latin typeface="Arial" charset="0"/>
                </a:endParaRPr>
              </a:p>
            </p:txBody>
          </p:sp>
          <p:sp>
            <p:nvSpPr>
              <p:cNvPr id="115" name="Rectangle 114"/>
              <p:cNvSpPr>
                <a:spLocks noChangeArrowheads="1"/>
              </p:cNvSpPr>
              <p:nvPr/>
            </p:nvSpPr>
            <p:spPr bwMode="black">
              <a:xfrm>
                <a:off x="5071875" y="2740037"/>
                <a:ext cx="52481" cy="194072"/>
              </a:xfrm>
              <a:prstGeom prst="rect">
                <a:avLst/>
              </a:prstGeom>
              <a:solidFill>
                <a:srgbClr val="FFFFFF"/>
              </a:solidFill>
              <a:ln w="9525">
                <a:noFill/>
                <a:miter lim="800000"/>
                <a:headEnd/>
                <a:tailEnd/>
              </a:ln>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9pPr>
              </a:lstStyle>
              <a:p>
                <a:pPr defTabSz="1218887">
                  <a:defRPr/>
                </a:pPr>
                <a:endParaRPr lang="fr-FR" sz="2800">
                  <a:solidFill>
                    <a:schemeClr val="tx1"/>
                  </a:solidFill>
                  <a:effectLst>
                    <a:outerShdw blurRad="38100" dist="38100" dir="2700000" algn="tl">
                      <a:srgbClr val="000000">
                        <a:alpha val="43137"/>
                      </a:srgbClr>
                    </a:outerShdw>
                  </a:effectLst>
                  <a:latin typeface="Arial" charset="0"/>
                </a:endParaRPr>
              </a:p>
            </p:txBody>
          </p:sp>
          <p:sp>
            <p:nvSpPr>
              <p:cNvPr id="116" name="Freeform 115"/>
              <p:cNvSpPr>
                <a:spLocks/>
              </p:cNvSpPr>
              <p:nvPr/>
            </p:nvSpPr>
            <p:spPr bwMode="black">
              <a:xfrm>
                <a:off x="5135575" y="2740037"/>
                <a:ext cx="204088" cy="194071"/>
              </a:xfrm>
              <a:custGeom>
                <a:avLst/>
                <a:gdLst/>
                <a:ahLst/>
                <a:cxnLst>
                  <a:cxn ang="0">
                    <a:pos x="165" y="101"/>
                  </a:cxn>
                  <a:cxn ang="0">
                    <a:pos x="238" y="0"/>
                  </a:cxn>
                  <a:cxn ang="0">
                    <a:pos x="158" y="0"/>
                  </a:cxn>
                  <a:cxn ang="0">
                    <a:pos x="127" y="47"/>
                  </a:cxn>
                  <a:cxn ang="0">
                    <a:pos x="101" y="0"/>
                  </a:cxn>
                  <a:cxn ang="0">
                    <a:pos x="21" y="0"/>
                  </a:cxn>
                  <a:cxn ang="0">
                    <a:pos x="87" y="101"/>
                  </a:cxn>
                  <a:cxn ang="0">
                    <a:pos x="0" y="222"/>
                  </a:cxn>
                  <a:cxn ang="0">
                    <a:pos x="80" y="222"/>
                  </a:cxn>
                  <a:cxn ang="0">
                    <a:pos x="127" y="156"/>
                  </a:cxn>
                  <a:cxn ang="0">
                    <a:pos x="163" y="222"/>
                  </a:cxn>
                  <a:cxn ang="0">
                    <a:pos x="243" y="222"/>
                  </a:cxn>
                </a:cxnLst>
                <a:rect l="0" t="0" r="r" b="b"/>
                <a:pathLst>
                  <a:path w="243" h="222">
                    <a:moveTo>
                      <a:pt x="165" y="101"/>
                    </a:moveTo>
                    <a:lnTo>
                      <a:pt x="238" y="0"/>
                    </a:lnTo>
                    <a:lnTo>
                      <a:pt x="158" y="0"/>
                    </a:lnTo>
                    <a:lnTo>
                      <a:pt x="127" y="47"/>
                    </a:lnTo>
                    <a:lnTo>
                      <a:pt x="101" y="0"/>
                    </a:lnTo>
                    <a:lnTo>
                      <a:pt x="21" y="0"/>
                    </a:lnTo>
                    <a:lnTo>
                      <a:pt x="87" y="101"/>
                    </a:lnTo>
                    <a:lnTo>
                      <a:pt x="0" y="222"/>
                    </a:lnTo>
                    <a:lnTo>
                      <a:pt x="80" y="222"/>
                    </a:lnTo>
                    <a:lnTo>
                      <a:pt x="127" y="156"/>
                    </a:lnTo>
                    <a:lnTo>
                      <a:pt x="163" y="222"/>
                    </a:lnTo>
                    <a:lnTo>
                      <a:pt x="243" y="222"/>
                    </a:lnTo>
                  </a:path>
                </a:pathLst>
              </a:custGeom>
              <a:solidFill>
                <a:srgbClr val="FFFFFF"/>
              </a:solidFill>
              <a:ln w="9525">
                <a:noFill/>
                <a:round/>
                <a:headEnd/>
                <a:tailEnd/>
              </a:ln>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9pPr>
              </a:lstStyle>
              <a:p>
                <a:pPr defTabSz="1218887">
                  <a:defRPr/>
                </a:pPr>
                <a:endParaRPr lang="fr-FR" sz="2800">
                  <a:solidFill>
                    <a:schemeClr val="tx1"/>
                  </a:solidFill>
                  <a:effectLst>
                    <a:outerShdw blurRad="38100" dist="38100" dir="2700000" algn="tl">
                      <a:srgbClr val="000000">
                        <a:alpha val="43137"/>
                      </a:srgbClr>
                    </a:outerShdw>
                  </a:effectLst>
                  <a:latin typeface="Arial" charset="0"/>
                </a:endParaRPr>
              </a:p>
            </p:txBody>
          </p:sp>
          <p:sp>
            <p:nvSpPr>
              <p:cNvPr id="117" name="Freeform 116"/>
              <p:cNvSpPr>
                <a:spLocks/>
              </p:cNvSpPr>
              <p:nvPr/>
            </p:nvSpPr>
            <p:spPr bwMode="black">
              <a:xfrm>
                <a:off x="4484393" y="2735489"/>
                <a:ext cx="169101" cy="203168"/>
              </a:xfrm>
              <a:custGeom>
                <a:avLst/>
                <a:gdLst/>
                <a:ahLst/>
                <a:cxnLst>
                  <a:cxn ang="0">
                    <a:pos x="0" y="49"/>
                  </a:cxn>
                  <a:cxn ang="0">
                    <a:pos x="49" y="98"/>
                  </a:cxn>
                  <a:cxn ang="0">
                    <a:pos x="85" y="83"/>
                  </a:cxn>
                  <a:cxn ang="0">
                    <a:pos x="70" y="59"/>
                  </a:cxn>
                  <a:cxn ang="0">
                    <a:pos x="49" y="70"/>
                  </a:cxn>
                  <a:cxn ang="0">
                    <a:pos x="29" y="49"/>
                  </a:cxn>
                  <a:cxn ang="0">
                    <a:pos x="49" y="27"/>
                  </a:cxn>
                  <a:cxn ang="0">
                    <a:pos x="70" y="39"/>
                  </a:cxn>
                  <a:cxn ang="0">
                    <a:pos x="85" y="15"/>
                  </a:cxn>
                  <a:cxn ang="0">
                    <a:pos x="49" y="0"/>
                  </a:cxn>
                  <a:cxn ang="0">
                    <a:pos x="0" y="49"/>
                  </a:cxn>
                </a:cxnLst>
                <a:rect l="0" t="0" r="r" b="b"/>
                <a:pathLst>
                  <a:path w="85" h="98">
                    <a:moveTo>
                      <a:pt x="0" y="49"/>
                    </a:moveTo>
                    <a:cubicBezTo>
                      <a:pt x="0" y="76"/>
                      <a:pt x="22" y="98"/>
                      <a:pt x="49" y="98"/>
                    </a:cubicBezTo>
                    <a:cubicBezTo>
                      <a:pt x="63" y="98"/>
                      <a:pt x="76" y="92"/>
                      <a:pt x="85" y="83"/>
                    </a:cubicBezTo>
                    <a:cubicBezTo>
                      <a:pt x="70" y="59"/>
                      <a:pt x="70" y="59"/>
                      <a:pt x="70" y="59"/>
                    </a:cubicBezTo>
                    <a:cubicBezTo>
                      <a:pt x="66" y="66"/>
                      <a:pt x="58" y="70"/>
                      <a:pt x="49" y="70"/>
                    </a:cubicBezTo>
                    <a:cubicBezTo>
                      <a:pt x="38" y="70"/>
                      <a:pt x="29" y="61"/>
                      <a:pt x="29" y="49"/>
                    </a:cubicBezTo>
                    <a:cubicBezTo>
                      <a:pt x="29" y="37"/>
                      <a:pt x="38" y="27"/>
                      <a:pt x="49" y="27"/>
                    </a:cubicBezTo>
                    <a:cubicBezTo>
                      <a:pt x="58" y="27"/>
                      <a:pt x="66" y="32"/>
                      <a:pt x="70" y="39"/>
                    </a:cubicBezTo>
                    <a:cubicBezTo>
                      <a:pt x="85" y="15"/>
                      <a:pt x="85" y="15"/>
                      <a:pt x="85" y="15"/>
                    </a:cubicBezTo>
                    <a:cubicBezTo>
                      <a:pt x="76" y="6"/>
                      <a:pt x="63" y="0"/>
                      <a:pt x="49" y="0"/>
                    </a:cubicBezTo>
                    <a:cubicBezTo>
                      <a:pt x="22" y="0"/>
                      <a:pt x="0" y="22"/>
                      <a:pt x="0" y="49"/>
                    </a:cubicBezTo>
                  </a:path>
                </a:pathLst>
              </a:custGeom>
              <a:solidFill>
                <a:srgbClr val="FFFFFF"/>
              </a:solidFill>
              <a:ln w="9525">
                <a:noFill/>
                <a:round/>
                <a:headEnd/>
                <a:tailEnd/>
              </a:ln>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9pPr>
              </a:lstStyle>
              <a:p>
                <a:pPr defTabSz="1218887">
                  <a:defRPr/>
                </a:pPr>
                <a:endParaRPr lang="fr-FR" sz="2800">
                  <a:solidFill>
                    <a:schemeClr val="tx1"/>
                  </a:solidFill>
                  <a:effectLst>
                    <a:outerShdw blurRad="38100" dist="38100" dir="2700000" algn="tl">
                      <a:srgbClr val="000000">
                        <a:alpha val="43137"/>
                      </a:srgbClr>
                    </a:outerShdw>
                  </a:effectLst>
                  <a:latin typeface="Arial" charset="0"/>
                </a:endParaRPr>
              </a:p>
            </p:txBody>
          </p:sp>
          <p:sp>
            <p:nvSpPr>
              <p:cNvPr id="118" name="Freeform 117"/>
              <p:cNvSpPr>
                <a:spLocks noEditPoints="1"/>
              </p:cNvSpPr>
              <p:nvPr/>
            </p:nvSpPr>
            <p:spPr bwMode="black">
              <a:xfrm>
                <a:off x="4895485" y="2740037"/>
                <a:ext cx="161813" cy="194072"/>
              </a:xfrm>
              <a:custGeom>
                <a:avLst/>
                <a:gdLst/>
                <a:ahLst/>
                <a:cxnLst>
                  <a:cxn ang="0">
                    <a:pos x="28" y="20"/>
                  </a:cxn>
                  <a:cxn ang="0">
                    <a:pos x="43" y="24"/>
                  </a:cxn>
                  <a:cxn ang="0">
                    <a:pos x="45" y="31"/>
                  </a:cxn>
                  <a:cxn ang="0">
                    <a:pos x="28" y="42"/>
                  </a:cxn>
                  <a:cxn ang="0">
                    <a:pos x="53" y="56"/>
                  </a:cxn>
                  <a:cxn ang="0">
                    <a:pos x="71" y="30"/>
                  </a:cxn>
                  <a:cxn ang="0">
                    <a:pos x="63" y="9"/>
                  </a:cxn>
                  <a:cxn ang="0">
                    <a:pos x="37" y="0"/>
                  </a:cxn>
                  <a:cxn ang="0">
                    <a:pos x="0" y="0"/>
                  </a:cxn>
                  <a:cxn ang="0">
                    <a:pos x="0" y="94"/>
                  </a:cxn>
                  <a:cxn ang="0">
                    <a:pos x="28" y="94"/>
                  </a:cxn>
                  <a:cxn ang="0">
                    <a:pos x="28" y="66"/>
                  </a:cxn>
                  <a:cxn ang="0">
                    <a:pos x="46" y="94"/>
                  </a:cxn>
                  <a:cxn ang="0">
                    <a:pos x="82" y="94"/>
                  </a:cxn>
                  <a:cxn ang="0">
                    <a:pos x="53" y="56"/>
                  </a:cxn>
                </a:cxnLst>
                <a:rect l="0" t="0" r="r" b="b"/>
                <a:pathLst>
                  <a:path w="82" h="94">
                    <a:moveTo>
                      <a:pt x="28" y="20"/>
                    </a:moveTo>
                    <a:cubicBezTo>
                      <a:pt x="33" y="20"/>
                      <a:pt x="40" y="21"/>
                      <a:pt x="43" y="24"/>
                    </a:cubicBezTo>
                    <a:cubicBezTo>
                      <a:pt x="45" y="26"/>
                      <a:pt x="45" y="28"/>
                      <a:pt x="45" y="31"/>
                    </a:cubicBezTo>
                    <a:cubicBezTo>
                      <a:pt x="45" y="39"/>
                      <a:pt x="40" y="42"/>
                      <a:pt x="28" y="42"/>
                    </a:cubicBezTo>
                    <a:moveTo>
                      <a:pt x="53" y="56"/>
                    </a:moveTo>
                    <a:cubicBezTo>
                      <a:pt x="64" y="53"/>
                      <a:pt x="71" y="43"/>
                      <a:pt x="71" y="30"/>
                    </a:cubicBezTo>
                    <a:cubicBezTo>
                      <a:pt x="71" y="21"/>
                      <a:pt x="68" y="14"/>
                      <a:pt x="63" y="9"/>
                    </a:cubicBezTo>
                    <a:cubicBezTo>
                      <a:pt x="57" y="3"/>
                      <a:pt x="48" y="0"/>
                      <a:pt x="37" y="0"/>
                    </a:cubicBezTo>
                    <a:cubicBezTo>
                      <a:pt x="0" y="0"/>
                      <a:pt x="0" y="0"/>
                      <a:pt x="0" y="0"/>
                    </a:cubicBezTo>
                    <a:cubicBezTo>
                      <a:pt x="0" y="94"/>
                      <a:pt x="0" y="94"/>
                      <a:pt x="0" y="94"/>
                    </a:cubicBezTo>
                    <a:cubicBezTo>
                      <a:pt x="28" y="94"/>
                      <a:pt x="28" y="94"/>
                      <a:pt x="28" y="94"/>
                    </a:cubicBezTo>
                    <a:cubicBezTo>
                      <a:pt x="28" y="66"/>
                      <a:pt x="28" y="66"/>
                      <a:pt x="28" y="66"/>
                    </a:cubicBezTo>
                    <a:cubicBezTo>
                      <a:pt x="46" y="94"/>
                      <a:pt x="46" y="94"/>
                      <a:pt x="46" y="94"/>
                    </a:cubicBezTo>
                    <a:cubicBezTo>
                      <a:pt x="82" y="94"/>
                      <a:pt x="82" y="94"/>
                      <a:pt x="82" y="94"/>
                    </a:cubicBezTo>
                    <a:lnTo>
                      <a:pt x="53" y="56"/>
                    </a:lnTo>
                    <a:close/>
                  </a:path>
                </a:pathLst>
              </a:custGeom>
              <a:solidFill>
                <a:srgbClr val="FFFFFF"/>
              </a:solidFill>
              <a:ln w="9525">
                <a:noFill/>
                <a:round/>
                <a:headEnd/>
                <a:tailEnd/>
              </a:ln>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9pPr>
              </a:lstStyle>
              <a:p>
                <a:pPr defTabSz="1218887">
                  <a:defRPr/>
                </a:pPr>
                <a:endParaRPr lang="fr-FR" sz="2800">
                  <a:solidFill>
                    <a:schemeClr val="tx1"/>
                  </a:solidFill>
                  <a:effectLst>
                    <a:outerShdw blurRad="38100" dist="38100" dir="2700000" algn="tl">
                      <a:srgbClr val="000000">
                        <a:alpha val="43137"/>
                      </a:srgbClr>
                    </a:outerShdw>
                  </a:effectLst>
                  <a:latin typeface="Arial" charset="0"/>
                </a:endParaRPr>
              </a:p>
            </p:txBody>
          </p:sp>
          <p:sp>
            <p:nvSpPr>
              <p:cNvPr id="119" name="Freeform 118"/>
              <p:cNvSpPr>
                <a:spLocks noEditPoints="1"/>
              </p:cNvSpPr>
              <p:nvPr/>
            </p:nvSpPr>
            <p:spPr bwMode="black">
              <a:xfrm>
                <a:off x="5347396" y="2738522"/>
                <a:ext cx="43733" cy="43970"/>
              </a:xfrm>
              <a:custGeom>
                <a:avLst/>
                <a:gdLst/>
                <a:ahLst/>
                <a:cxnLst>
                  <a:cxn ang="0">
                    <a:pos x="19" y="18"/>
                  </a:cxn>
                  <a:cxn ang="0">
                    <a:pos x="11" y="22"/>
                  </a:cxn>
                  <a:cxn ang="0">
                    <a:pos x="3" y="18"/>
                  </a:cxn>
                  <a:cxn ang="0">
                    <a:pos x="0" y="11"/>
                  </a:cxn>
                  <a:cxn ang="0">
                    <a:pos x="3" y="3"/>
                  </a:cxn>
                  <a:cxn ang="0">
                    <a:pos x="11" y="0"/>
                  </a:cxn>
                  <a:cxn ang="0">
                    <a:pos x="19" y="3"/>
                  </a:cxn>
                  <a:cxn ang="0">
                    <a:pos x="22" y="11"/>
                  </a:cxn>
                  <a:cxn ang="0">
                    <a:pos x="19" y="18"/>
                  </a:cxn>
                  <a:cxn ang="0">
                    <a:pos x="4" y="4"/>
                  </a:cxn>
                  <a:cxn ang="0">
                    <a:pos x="2" y="11"/>
                  </a:cxn>
                  <a:cxn ang="0">
                    <a:pos x="4" y="17"/>
                  </a:cxn>
                  <a:cxn ang="0">
                    <a:pos x="11" y="20"/>
                  </a:cxn>
                  <a:cxn ang="0">
                    <a:pos x="17" y="17"/>
                  </a:cxn>
                  <a:cxn ang="0">
                    <a:pos x="20" y="11"/>
                  </a:cxn>
                  <a:cxn ang="0">
                    <a:pos x="17" y="4"/>
                  </a:cxn>
                  <a:cxn ang="0">
                    <a:pos x="11" y="1"/>
                  </a:cxn>
                  <a:cxn ang="0">
                    <a:pos x="4" y="4"/>
                  </a:cxn>
                  <a:cxn ang="0">
                    <a:pos x="11" y="5"/>
                  </a:cxn>
                  <a:cxn ang="0">
                    <a:pos x="14" y="5"/>
                  </a:cxn>
                  <a:cxn ang="0">
                    <a:pos x="16" y="8"/>
                  </a:cxn>
                  <a:cxn ang="0">
                    <a:pos x="15" y="11"/>
                  </a:cxn>
                  <a:cxn ang="0">
                    <a:pos x="13" y="11"/>
                  </a:cxn>
                  <a:cxn ang="0">
                    <a:pos x="15" y="12"/>
                  </a:cxn>
                  <a:cxn ang="0">
                    <a:pos x="16" y="14"/>
                  </a:cxn>
                  <a:cxn ang="0">
                    <a:pos x="16" y="15"/>
                  </a:cxn>
                  <a:cxn ang="0">
                    <a:pos x="16" y="16"/>
                  </a:cxn>
                  <a:cxn ang="0">
                    <a:pos x="16" y="17"/>
                  </a:cxn>
                  <a:cxn ang="0">
                    <a:pos x="16" y="17"/>
                  </a:cxn>
                  <a:cxn ang="0">
                    <a:pos x="14" y="17"/>
                  </a:cxn>
                  <a:cxn ang="0">
                    <a:pos x="14" y="17"/>
                  </a:cxn>
                  <a:cxn ang="0">
                    <a:pos x="14" y="16"/>
                  </a:cxn>
                  <a:cxn ang="0">
                    <a:pos x="14" y="16"/>
                  </a:cxn>
                  <a:cxn ang="0">
                    <a:pos x="14" y="15"/>
                  </a:cxn>
                  <a:cxn ang="0">
                    <a:pos x="13" y="12"/>
                  </a:cxn>
                  <a:cxn ang="0">
                    <a:pos x="10" y="12"/>
                  </a:cxn>
                  <a:cxn ang="0">
                    <a:pos x="9" y="12"/>
                  </a:cxn>
                  <a:cxn ang="0">
                    <a:pos x="9" y="17"/>
                  </a:cxn>
                  <a:cxn ang="0">
                    <a:pos x="7" y="17"/>
                  </a:cxn>
                  <a:cxn ang="0">
                    <a:pos x="7" y="5"/>
                  </a:cxn>
                  <a:cxn ang="0">
                    <a:pos x="11" y="5"/>
                  </a:cxn>
                  <a:cxn ang="0">
                    <a:pos x="13" y="7"/>
                  </a:cxn>
                  <a:cxn ang="0">
                    <a:pos x="10" y="6"/>
                  </a:cxn>
                  <a:cxn ang="0">
                    <a:pos x="9" y="6"/>
                  </a:cxn>
                  <a:cxn ang="0">
                    <a:pos x="9" y="11"/>
                  </a:cxn>
                  <a:cxn ang="0">
                    <a:pos x="11" y="11"/>
                  </a:cxn>
                  <a:cxn ang="0">
                    <a:pos x="13" y="10"/>
                  </a:cxn>
                  <a:cxn ang="0">
                    <a:pos x="14" y="8"/>
                  </a:cxn>
                  <a:cxn ang="0">
                    <a:pos x="13" y="7"/>
                  </a:cxn>
                </a:cxnLst>
                <a:rect l="0" t="0" r="r" b="b"/>
                <a:pathLst>
                  <a:path w="22" h="22">
                    <a:moveTo>
                      <a:pt x="19" y="18"/>
                    </a:moveTo>
                    <a:cubicBezTo>
                      <a:pt x="16" y="21"/>
                      <a:pt x="14" y="22"/>
                      <a:pt x="11" y="22"/>
                    </a:cubicBezTo>
                    <a:cubicBezTo>
                      <a:pt x="8" y="22"/>
                      <a:pt x="5" y="21"/>
                      <a:pt x="3" y="18"/>
                    </a:cubicBezTo>
                    <a:cubicBezTo>
                      <a:pt x="1" y="16"/>
                      <a:pt x="0" y="14"/>
                      <a:pt x="0" y="11"/>
                    </a:cubicBezTo>
                    <a:cubicBezTo>
                      <a:pt x="0" y="8"/>
                      <a:pt x="1" y="5"/>
                      <a:pt x="3" y="3"/>
                    </a:cubicBezTo>
                    <a:cubicBezTo>
                      <a:pt x="5" y="1"/>
                      <a:pt x="8" y="0"/>
                      <a:pt x="11" y="0"/>
                    </a:cubicBezTo>
                    <a:cubicBezTo>
                      <a:pt x="14" y="0"/>
                      <a:pt x="16" y="1"/>
                      <a:pt x="19" y="3"/>
                    </a:cubicBezTo>
                    <a:cubicBezTo>
                      <a:pt x="21" y="5"/>
                      <a:pt x="22" y="8"/>
                      <a:pt x="22" y="11"/>
                    </a:cubicBezTo>
                    <a:cubicBezTo>
                      <a:pt x="22" y="14"/>
                      <a:pt x="21" y="16"/>
                      <a:pt x="19" y="18"/>
                    </a:cubicBezTo>
                    <a:moveTo>
                      <a:pt x="4" y="4"/>
                    </a:moveTo>
                    <a:cubicBezTo>
                      <a:pt x="3" y="6"/>
                      <a:pt x="2" y="8"/>
                      <a:pt x="2" y="11"/>
                    </a:cubicBezTo>
                    <a:cubicBezTo>
                      <a:pt x="2" y="13"/>
                      <a:pt x="3" y="16"/>
                      <a:pt x="4" y="17"/>
                    </a:cubicBezTo>
                    <a:cubicBezTo>
                      <a:pt x="6" y="19"/>
                      <a:pt x="8" y="20"/>
                      <a:pt x="11" y="20"/>
                    </a:cubicBezTo>
                    <a:cubicBezTo>
                      <a:pt x="13" y="20"/>
                      <a:pt x="16" y="19"/>
                      <a:pt x="17" y="17"/>
                    </a:cubicBezTo>
                    <a:cubicBezTo>
                      <a:pt x="19" y="16"/>
                      <a:pt x="20" y="13"/>
                      <a:pt x="20" y="11"/>
                    </a:cubicBezTo>
                    <a:cubicBezTo>
                      <a:pt x="20" y="8"/>
                      <a:pt x="19" y="6"/>
                      <a:pt x="17" y="4"/>
                    </a:cubicBezTo>
                    <a:cubicBezTo>
                      <a:pt x="16" y="2"/>
                      <a:pt x="13" y="1"/>
                      <a:pt x="11" y="1"/>
                    </a:cubicBezTo>
                    <a:cubicBezTo>
                      <a:pt x="8" y="1"/>
                      <a:pt x="6" y="2"/>
                      <a:pt x="4" y="4"/>
                    </a:cubicBezTo>
                    <a:close/>
                    <a:moveTo>
                      <a:pt x="11" y="5"/>
                    </a:moveTo>
                    <a:cubicBezTo>
                      <a:pt x="12" y="5"/>
                      <a:pt x="13" y="5"/>
                      <a:pt x="14" y="5"/>
                    </a:cubicBezTo>
                    <a:cubicBezTo>
                      <a:pt x="15" y="6"/>
                      <a:pt x="16" y="7"/>
                      <a:pt x="16" y="8"/>
                    </a:cubicBezTo>
                    <a:cubicBezTo>
                      <a:pt x="16" y="9"/>
                      <a:pt x="15" y="10"/>
                      <a:pt x="15" y="11"/>
                    </a:cubicBezTo>
                    <a:cubicBezTo>
                      <a:pt x="14" y="11"/>
                      <a:pt x="14" y="11"/>
                      <a:pt x="13" y="11"/>
                    </a:cubicBezTo>
                    <a:cubicBezTo>
                      <a:pt x="14" y="11"/>
                      <a:pt x="15" y="12"/>
                      <a:pt x="15" y="12"/>
                    </a:cubicBezTo>
                    <a:cubicBezTo>
                      <a:pt x="15" y="13"/>
                      <a:pt x="16" y="14"/>
                      <a:pt x="16" y="14"/>
                    </a:cubicBezTo>
                    <a:cubicBezTo>
                      <a:pt x="16" y="15"/>
                      <a:pt x="16" y="15"/>
                      <a:pt x="16" y="15"/>
                    </a:cubicBezTo>
                    <a:cubicBezTo>
                      <a:pt x="16" y="15"/>
                      <a:pt x="16" y="16"/>
                      <a:pt x="16" y="16"/>
                    </a:cubicBezTo>
                    <a:cubicBezTo>
                      <a:pt x="16" y="16"/>
                      <a:pt x="16" y="16"/>
                      <a:pt x="16" y="17"/>
                    </a:cubicBezTo>
                    <a:cubicBezTo>
                      <a:pt x="16" y="17"/>
                      <a:pt x="16" y="17"/>
                      <a:pt x="16" y="17"/>
                    </a:cubicBezTo>
                    <a:cubicBezTo>
                      <a:pt x="14" y="17"/>
                      <a:pt x="14" y="17"/>
                      <a:pt x="14" y="17"/>
                    </a:cubicBezTo>
                    <a:cubicBezTo>
                      <a:pt x="14" y="17"/>
                      <a:pt x="14" y="17"/>
                      <a:pt x="14" y="17"/>
                    </a:cubicBezTo>
                    <a:cubicBezTo>
                      <a:pt x="14" y="17"/>
                      <a:pt x="14" y="16"/>
                      <a:pt x="14" y="16"/>
                    </a:cubicBezTo>
                    <a:cubicBezTo>
                      <a:pt x="14" y="16"/>
                      <a:pt x="14" y="16"/>
                      <a:pt x="14" y="16"/>
                    </a:cubicBezTo>
                    <a:cubicBezTo>
                      <a:pt x="14" y="15"/>
                      <a:pt x="14" y="15"/>
                      <a:pt x="14" y="15"/>
                    </a:cubicBezTo>
                    <a:cubicBezTo>
                      <a:pt x="14" y="14"/>
                      <a:pt x="13" y="13"/>
                      <a:pt x="13" y="12"/>
                    </a:cubicBezTo>
                    <a:cubicBezTo>
                      <a:pt x="12" y="12"/>
                      <a:pt x="11" y="12"/>
                      <a:pt x="10" y="12"/>
                    </a:cubicBezTo>
                    <a:cubicBezTo>
                      <a:pt x="9" y="12"/>
                      <a:pt x="9" y="12"/>
                      <a:pt x="9" y="12"/>
                    </a:cubicBezTo>
                    <a:cubicBezTo>
                      <a:pt x="9" y="17"/>
                      <a:pt x="9" y="17"/>
                      <a:pt x="9" y="17"/>
                    </a:cubicBezTo>
                    <a:cubicBezTo>
                      <a:pt x="7" y="17"/>
                      <a:pt x="7" y="17"/>
                      <a:pt x="7" y="17"/>
                    </a:cubicBezTo>
                    <a:cubicBezTo>
                      <a:pt x="7" y="5"/>
                      <a:pt x="7" y="5"/>
                      <a:pt x="7" y="5"/>
                    </a:cubicBezTo>
                    <a:lnTo>
                      <a:pt x="11" y="5"/>
                    </a:lnTo>
                    <a:close/>
                    <a:moveTo>
                      <a:pt x="13" y="7"/>
                    </a:moveTo>
                    <a:cubicBezTo>
                      <a:pt x="12" y="6"/>
                      <a:pt x="12" y="6"/>
                      <a:pt x="10" y="6"/>
                    </a:cubicBezTo>
                    <a:cubicBezTo>
                      <a:pt x="9" y="6"/>
                      <a:pt x="9" y="6"/>
                      <a:pt x="9" y="6"/>
                    </a:cubicBezTo>
                    <a:cubicBezTo>
                      <a:pt x="9" y="11"/>
                      <a:pt x="9" y="11"/>
                      <a:pt x="9" y="11"/>
                    </a:cubicBezTo>
                    <a:cubicBezTo>
                      <a:pt x="11" y="11"/>
                      <a:pt x="11" y="11"/>
                      <a:pt x="11" y="11"/>
                    </a:cubicBezTo>
                    <a:cubicBezTo>
                      <a:pt x="11" y="11"/>
                      <a:pt x="12" y="10"/>
                      <a:pt x="13" y="10"/>
                    </a:cubicBezTo>
                    <a:cubicBezTo>
                      <a:pt x="13" y="10"/>
                      <a:pt x="14" y="9"/>
                      <a:pt x="14" y="8"/>
                    </a:cubicBezTo>
                    <a:cubicBezTo>
                      <a:pt x="14" y="8"/>
                      <a:pt x="13" y="7"/>
                      <a:pt x="13" y="7"/>
                    </a:cubicBezTo>
                    <a:close/>
                  </a:path>
                </a:pathLst>
              </a:custGeom>
              <a:solidFill>
                <a:srgbClr val="FFFFFF"/>
              </a:solidFill>
              <a:ln w="9525">
                <a:noFill/>
                <a:round/>
                <a:headEnd/>
                <a:tailEnd/>
              </a:ln>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9pPr>
              </a:lstStyle>
              <a:p>
                <a:pPr defTabSz="1218887">
                  <a:defRPr/>
                </a:pPr>
                <a:endParaRPr lang="fr-FR" sz="2800">
                  <a:solidFill>
                    <a:schemeClr val="tx1"/>
                  </a:solidFill>
                  <a:effectLst>
                    <a:outerShdw blurRad="38100" dist="38100" dir="2700000" algn="tl">
                      <a:srgbClr val="000000">
                        <a:alpha val="43137"/>
                      </a:srgbClr>
                    </a:outerShdw>
                  </a:effectLst>
                  <a:latin typeface="Arial" charset="0"/>
                </a:endParaRPr>
              </a:p>
            </p:txBody>
          </p:sp>
          <p:sp>
            <p:nvSpPr>
              <p:cNvPr id="120" name="Rectangle 119"/>
              <p:cNvSpPr>
                <a:spLocks noChangeArrowheads="1"/>
              </p:cNvSpPr>
              <p:nvPr/>
            </p:nvSpPr>
            <p:spPr bwMode="black">
              <a:xfrm>
                <a:off x="4669530" y="2740037"/>
                <a:ext cx="55396" cy="194072"/>
              </a:xfrm>
              <a:prstGeom prst="rect">
                <a:avLst/>
              </a:prstGeom>
              <a:solidFill>
                <a:srgbClr val="FFFFFF"/>
              </a:solidFill>
              <a:ln w="9525">
                <a:noFill/>
                <a:miter lim="800000"/>
                <a:headEnd/>
                <a:tailEnd/>
              </a:ln>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9pPr>
              </a:lstStyle>
              <a:p>
                <a:pPr defTabSz="1218887">
                  <a:defRPr/>
                </a:pPr>
                <a:endParaRPr lang="fr-FR" sz="2800">
                  <a:solidFill>
                    <a:schemeClr val="tx1"/>
                  </a:solidFill>
                  <a:effectLst>
                    <a:outerShdw blurRad="38100" dist="38100" dir="2700000" algn="tl">
                      <a:srgbClr val="000000">
                        <a:alpha val="43137"/>
                      </a:srgbClr>
                    </a:outerShdw>
                  </a:effectLst>
                  <a:latin typeface="Arial" charset="0"/>
                </a:endParaRPr>
              </a:p>
            </p:txBody>
          </p:sp>
          <p:sp>
            <p:nvSpPr>
              <p:cNvPr id="121" name="Oval 120"/>
              <p:cNvSpPr>
                <a:spLocks noChangeArrowheads="1"/>
              </p:cNvSpPr>
              <p:nvPr/>
            </p:nvSpPr>
            <p:spPr bwMode="black">
              <a:xfrm>
                <a:off x="4663699" y="2650583"/>
                <a:ext cx="69973" cy="74293"/>
              </a:xfrm>
              <a:prstGeom prst="ellipse">
                <a:avLst/>
              </a:prstGeom>
              <a:solidFill>
                <a:srgbClr val="FFFFFF"/>
              </a:solidFill>
              <a:ln w="9525">
                <a:noFill/>
                <a:round/>
                <a:headEnd/>
                <a:tailEnd/>
              </a:ln>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9pPr>
              </a:lstStyle>
              <a:p>
                <a:pPr defTabSz="1218887">
                  <a:defRPr/>
                </a:pPr>
                <a:endParaRPr lang="fr-FR" sz="2800">
                  <a:solidFill>
                    <a:schemeClr val="tx1"/>
                  </a:solidFill>
                  <a:effectLst>
                    <a:outerShdw blurRad="38100" dist="38100" dir="2700000" algn="tl">
                      <a:srgbClr val="000000">
                        <a:alpha val="43137"/>
                      </a:srgbClr>
                    </a:outerShdw>
                  </a:effectLst>
                  <a:latin typeface="Arial" charset="0"/>
                </a:endParaRPr>
              </a:p>
            </p:txBody>
          </p:sp>
          <p:sp>
            <p:nvSpPr>
              <p:cNvPr id="122" name="Oval 121"/>
              <p:cNvSpPr>
                <a:spLocks noChangeArrowheads="1"/>
              </p:cNvSpPr>
              <p:nvPr/>
            </p:nvSpPr>
            <p:spPr bwMode="black">
              <a:xfrm>
                <a:off x="5063130" y="2947755"/>
                <a:ext cx="69973" cy="72777"/>
              </a:xfrm>
              <a:prstGeom prst="ellipse">
                <a:avLst/>
              </a:prstGeom>
              <a:solidFill>
                <a:srgbClr val="FFFFFF"/>
              </a:solidFill>
              <a:ln w="9525" algn="ctr">
                <a:noFill/>
                <a:round/>
                <a:headEnd/>
                <a:tailEnd/>
              </a:ln>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9pPr>
              </a:lstStyle>
              <a:p>
                <a:pPr defTabSz="1218887">
                  <a:defRPr/>
                </a:pPr>
                <a:endParaRPr lang="fr-FR" sz="2800">
                  <a:solidFill>
                    <a:schemeClr val="tx1"/>
                  </a:solidFill>
                  <a:effectLst>
                    <a:outerShdw blurRad="38100" dist="38100" dir="2700000" algn="tl">
                      <a:srgbClr val="000000">
                        <a:alpha val="43137"/>
                      </a:srgbClr>
                    </a:outerShdw>
                  </a:effectLst>
                  <a:latin typeface="Arial" charset="0"/>
                </a:endParaRPr>
              </a:p>
            </p:txBody>
          </p:sp>
        </p:grpSp>
      </p:grpSp>
      <p:sp>
        <p:nvSpPr>
          <p:cNvPr id="123" name="TextBox 69"/>
          <p:cNvSpPr txBox="1">
            <a:spLocks noChangeArrowheads="1"/>
          </p:cNvSpPr>
          <p:nvPr/>
        </p:nvSpPr>
        <p:spPr bwMode="auto">
          <a:xfrm>
            <a:off x="3467784" y="1640903"/>
            <a:ext cx="1780648" cy="369306"/>
          </a:xfrm>
          <a:prstGeom prst="rect">
            <a:avLst/>
          </a:prstGeom>
          <a:noFill/>
          <a:ln w="9525">
            <a:noFill/>
            <a:miter lim="800000"/>
            <a:headEnd/>
            <a:tailEnd/>
          </a:ln>
        </p:spPr>
        <p:txBody>
          <a:bodyPr wrap="square" lIns="121893" tIns="60947" rIns="121893" bIns="60947">
            <a:spAutoFit/>
          </a:bodyPr>
          <a:lstStyle/>
          <a:p>
            <a:pPr algn="ctr" defTabSz="1218887" fontAlgn="auto">
              <a:spcBef>
                <a:spcPts val="0"/>
              </a:spcBef>
              <a:spcAft>
                <a:spcPts val="0"/>
              </a:spcAft>
            </a:pPr>
            <a:r>
              <a:rPr lang="fr-FR" sz="1600" smtClean="0">
                <a:latin typeface="Arial" pitchFamily="34" charset="0"/>
                <a:cs typeface="Arial" pitchFamily="34" charset="0"/>
              </a:rPr>
              <a:t>Applications</a:t>
            </a:r>
            <a:endParaRPr lang="fr-FR" sz="1600">
              <a:latin typeface="Arial" pitchFamily="34" charset="0"/>
              <a:cs typeface="Arial" pitchFamily="34" charset="0"/>
            </a:endParaRPr>
          </a:p>
        </p:txBody>
      </p:sp>
      <p:sp>
        <p:nvSpPr>
          <p:cNvPr id="124" name="TextBox 69"/>
          <p:cNvSpPr txBox="1">
            <a:spLocks noChangeArrowheads="1"/>
          </p:cNvSpPr>
          <p:nvPr/>
        </p:nvSpPr>
        <p:spPr bwMode="auto">
          <a:xfrm>
            <a:off x="7272324" y="1640903"/>
            <a:ext cx="1553367" cy="369306"/>
          </a:xfrm>
          <a:prstGeom prst="rect">
            <a:avLst/>
          </a:prstGeom>
          <a:noFill/>
          <a:ln w="9525">
            <a:noFill/>
            <a:miter lim="800000"/>
            <a:headEnd/>
            <a:tailEnd/>
          </a:ln>
        </p:spPr>
        <p:txBody>
          <a:bodyPr wrap="square" lIns="121893" tIns="60947" rIns="121893" bIns="60947">
            <a:spAutoFit/>
          </a:bodyPr>
          <a:lstStyle/>
          <a:p>
            <a:pPr algn="ctr" defTabSz="1218887" fontAlgn="auto">
              <a:spcBef>
                <a:spcPts val="0"/>
              </a:spcBef>
              <a:spcAft>
                <a:spcPts val="0"/>
              </a:spcAft>
            </a:pPr>
            <a:r>
              <a:rPr lang="fr-FR" sz="1600" smtClean="0">
                <a:latin typeface="Arial" pitchFamily="34" charset="0"/>
                <a:cs typeface="Arial" pitchFamily="34" charset="0"/>
              </a:rPr>
              <a:t>Serveurs</a:t>
            </a:r>
            <a:endParaRPr lang="fr-FR" sz="1600">
              <a:latin typeface="Arial" pitchFamily="34" charset="0"/>
              <a:cs typeface="Arial" pitchFamily="34" charset="0"/>
            </a:endParaRPr>
          </a:p>
        </p:txBody>
      </p:sp>
      <p:sp>
        <p:nvSpPr>
          <p:cNvPr id="125" name="TextBox 69"/>
          <p:cNvSpPr txBox="1">
            <a:spLocks noChangeArrowheads="1"/>
          </p:cNvSpPr>
          <p:nvPr/>
        </p:nvSpPr>
        <p:spPr bwMode="auto">
          <a:xfrm>
            <a:off x="107504" y="4380040"/>
            <a:ext cx="1296143" cy="861748"/>
          </a:xfrm>
          <a:prstGeom prst="rect">
            <a:avLst/>
          </a:prstGeom>
          <a:noFill/>
          <a:ln w="9525">
            <a:noFill/>
            <a:miter lim="800000"/>
            <a:headEnd/>
            <a:tailEnd/>
          </a:ln>
        </p:spPr>
        <p:txBody>
          <a:bodyPr wrap="square" lIns="121893" tIns="60947" rIns="121893" bIns="60947">
            <a:spAutoFit/>
          </a:bodyPr>
          <a:lstStyle/>
          <a:p>
            <a:pPr defTabSz="1218887" fontAlgn="auto">
              <a:spcBef>
                <a:spcPts val="0"/>
              </a:spcBef>
              <a:spcAft>
                <a:spcPts val="0"/>
              </a:spcAft>
            </a:pPr>
            <a:r>
              <a:rPr lang="fr-FR" sz="1600" dirty="0" smtClean="0">
                <a:latin typeface="Arial" pitchFamily="34" charset="0"/>
                <a:cs typeface="Arial" pitchFamily="34" charset="0"/>
              </a:rPr>
              <a:t>Plateforme Microsoft </a:t>
            </a:r>
            <a:br>
              <a:rPr lang="fr-FR" sz="1600" dirty="0" smtClean="0">
                <a:latin typeface="Arial" pitchFamily="34" charset="0"/>
                <a:cs typeface="Arial" pitchFamily="34" charset="0"/>
              </a:rPr>
            </a:br>
            <a:endParaRPr lang="fr-FR" sz="1600" dirty="0">
              <a:latin typeface="Arial" pitchFamily="34" charset="0"/>
              <a:cs typeface="Arial" pitchFamily="34" charset="0"/>
            </a:endParaRPr>
          </a:p>
        </p:txBody>
      </p:sp>
      <p:sp>
        <p:nvSpPr>
          <p:cNvPr id="126" name="TextBox 69"/>
          <p:cNvSpPr txBox="1">
            <a:spLocks noChangeArrowheads="1"/>
          </p:cNvSpPr>
          <p:nvPr/>
        </p:nvSpPr>
        <p:spPr bwMode="auto">
          <a:xfrm>
            <a:off x="249831" y="2403032"/>
            <a:ext cx="1447572" cy="861748"/>
          </a:xfrm>
          <a:prstGeom prst="rect">
            <a:avLst/>
          </a:prstGeom>
          <a:noFill/>
          <a:ln w="9525">
            <a:noFill/>
            <a:miter lim="800000"/>
            <a:headEnd/>
            <a:tailEnd/>
          </a:ln>
        </p:spPr>
        <p:txBody>
          <a:bodyPr wrap="square" lIns="121893" tIns="60947" rIns="121893" bIns="60947">
            <a:spAutoFit/>
          </a:bodyPr>
          <a:lstStyle/>
          <a:p>
            <a:pPr defTabSz="1218887" fontAlgn="auto">
              <a:spcBef>
                <a:spcPts val="0"/>
              </a:spcBef>
              <a:spcAft>
                <a:spcPts val="0"/>
              </a:spcAft>
            </a:pPr>
            <a:r>
              <a:rPr lang="fr-FR" sz="1600" dirty="0" smtClean="0">
                <a:latin typeface="Arial" pitchFamily="34" charset="0"/>
                <a:cs typeface="Arial" pitchFamily="34" charset="0"/>
              </a:rPr>
              <a:t>Solutions Citrix pour l’entreprise</a:t>
            </a:r>
            <a:endParaRPr lang="fr-FR" sz="1600" dirty="0">
              <a:latin typeface="Arial" pitchFamily="34" charset="0"/>
              <a:cs typeface="Arial" pitchFamily="34" charset="0"/>
            </a:endParaRPr>
          </a:p>
        </p:txBody>
      </p:sp>
      <p:pic>
        <p:nvPicPr>
          <p:cNvPr id="127" name="Picture 60" descr="Application Virtualization v r.png"/>
          <p:cNvPicPr preferRelativeResize="0">
            <a:picLocks/>
          </p:cNvPicPr>
          <p:nvPr/>
        </p:nvPicPr>
        <p:blipFill>
          <a:blip r:embed="rId6" cstate="print"/>
          <a:stretch>
            <a:fillRect/>
          </a:stretch>
        </p:blipFill>
        <p:spPr bwMode="auto">
          <a:xfrm>
            <a:off x="2172904" y="3462716"/>
            <a:ext cx="687668" cy="399213"/>
          </a:xfrm>
          <a:prstGeom prst="rect">
            <a:avLst/>
          </a:prstGeom>
          <a:noFill/>
          <a:ln w="9525">
            <a:noFill/>
            <a:miter lim="800000"/>
            <a:headEnd/>
            <a:tailEnd/>
          </a:ln>
        </p:spPr>
      </p:pic>
      <p:grpSp>
        <p:nvGrpSpPr>
          <p:cNvPr id="5" name="Group 112"/>
          <p:cNvGrpSpPr/>
          <p:nvPr/>
        </p:nvGrpSpPr>
        <p:grpSpPr>
          <a:xfrm>
            <a:off x="3635896" y="2570725"/>
            <a:ext cx="1287851" cy="307777"/>
            <a:chOff x="5253118" y="2356544"/>
            <a:chExt cx="1716688" cy="307777"/>
          </a:xfrm>
        </p:grpSpPr>
        <p:sp>
          <p:nvSpPr>
            <p:cNvPr id="129" name="TextBox 128"/>
            <p:cNvSpPr txBox="1"/>
            <p:nvPr/>
          </p:nvSpPr>
          <p:spPr bwMode="auto">
            <a:xfrm>
              <a:off x="5946116" y="2356544"/>
              <a:ext cx="1023690" cy="307777"/>
            </a:xfrm>
            <a:prstGeom prst="rect">
              <a:avLst/>
            </a:prstGeom>
            <a:noFill/>
            <a:effectLst>
              <a:outerShdw blurRad="63500" sx="102000" sy="102000" algn="ctr" rotWithShape="0">
                <a:prstClr val="black">
                  <a:alpha val="40000"/>
                </a:prstClr>
              </a:outerShdw>
            </a:effectLst>
          </p:spPr>
          <p:txBody>
            <a:bodyPr wrap="none">
              <a:spAutoFit/>
            </a:bodyPr>
            <a:lstStyle/>
            <a:p>
              <a:pPr defTabSz="1218887" fontAlgn="auto">
                <a:spcBef>
                  <a:spcPts val="0"/>
                </a:spcBef>
                <a:spcAft>
                  <a:spcPts val="0"/>
                </a:spcAft>
                <a:defRPr/>
              </a:pPr>
              <a:r>
                <a:rPr lang="fr-FR" sz="1400" b="1" smtClean="0">
                  <a:latin typeface="Calibri"/>
                </a:rPr>
                <a:t>XenApp</a:t>
              </a:r>
              <a:endParaRPr lang="fr-FR" sz="1400" b="1">
                <a:latin typeface="Calibri"/>
              </a:endParaRPr>
            </a:p>
          </p:txBody>
        </p:sp>
        <p:grpSp>
          <p:nvGrpSpPr>
            <p:cNvPr id="6" name="Group 72"/>
            <p:cNvGrpSpPr/>
            <p:nvPr/>
          </p:nvGrpSpPr>
          <p:grpSpPr>
            <a:xfrm>
              <a:off x="5253118" y="2371388"/>
              <a:ext cx="671418" cy="277627"/>
              <a:chOff x="7010400" y="1885950"/>
              <a:chExt cx="1047885" cy="348733"/>
            </a:xfrm>
          </p:grpSpPr>
          <p:sp>
            <p:nvSpPr>
              <p:cNvPr id="131" name="Freeform 130"/>
              <p:cNvSpPr>
                <a:spLocks/>
              </p:cNvSpPr>
              <p:nvPr/>
            </p:nvSpPr>
            <p:spPr bwMode="black">
              <a:xfrm>
                <a:off x="7306908" y="1970274"/>
                <a:ext cx="161731" cy="182942"/>
              </a:xfrm>
              <a:custGeom>
                <a:avLst/>
                <a:gdLst/>
                <a:ahLst/>
                <a:cxnLst>
                  <a:cxn ang="0">
                    <a:pos x="0" y="0"/>
                  </a:cxn>
                  <a:cxn ang="0">
                    <a:pos x="0" y="57"/>
                  </a:cxn>
                  <a:cxn ang="0">
                    <a:pos x="49" y="57"/>
                  </a:cxn>
                  <a:cxn ang="0">
                    <a:pos x="49" y="222"/>
                  </a:cxn>
                  <a:cxn ang="0">
                    <a:pos x="115" y="222"/>
                  </a:cxn>
                  <a:cxn ang="0">
                    <a:pos x="115" y="57"/>
                  </a:cxn>
                  <a:cxn ang="0">
                    <a:pos x="167" y="57"/>
                  </a:cxn>
                  <a:cxn ang="0">
                    <a:pos x="167" y="0"/>
                  </a:cxn>
                </a:cxnLst>
                <a:rect l="0" t="0" r="r" b="b"/>
                <a:pathLst>
                  <a:path w="167" h="222">
                    <a:moveTo>
                      <a:pt x="0" y="0"/>
                    </a:moveTo>
                    <a:lnTo>
                      <a:pt x="0" y="57"/>
                    </a:lnTo>
                    <a:lnTo>
                      <a:pt x="49" y="57"/>
                    </a:lnTo>
                    <a:lnTo>
                      <a:pt x="49" y="222"/>
                    </a:lnTo>
                    <a:lnTo>
                      <a:pt x="115" y="222"/>
                    </a:lnTo>
                    <a:lnTo>
                      <a:pt x="115" y="57"/>
                    </a:lnTo>
                    <a:lnTo>
                      <a:pt x="167" y="57"/>
                    </a:lnTo>
                    <a:lnTo>
                      <a:pt x="167" y="0"/>
                    </a:lnTo>
                  </a:path>
                </a:pathLst>
              </a:custGeom>
              <a:solidFill>
                <a:srgbClr val="FFFFFF"/>
              </a:solidFill>
              <a:ln w="9525">
                <a:noFill/>
                <a:round/>
                <a:headEnd/>
                <a:tailEnd/>
              </a:ln>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9pPr>
              </a:lstStyle>
              <a:p>
                <a:pPr defTabSz="1218887">
                  <a:defRPr/>
                </a:pPr>
                <a:endParaRPr lang="fr-FR" sz="2800">
                  <a:solidFill>
                    <a:schemeClr val="tx1"/>
                  </a:solidFill>
                  <a:effectLst>
                    <a:outerShdw blurRad="38100" dist="38100" dir="2700000" algn="tl">
                      <a:srgbClr val="000000">
                        <a:alpha val="43137"/>
                      </a:srgbClr>
                    </a:outerShdw>
                  </a:effectLst>
                  <a:latin typeface="Arial" charset="0"/>
                </a:endParaRPr>
              </a:p>
            </p:txBody>
          </p:sp>
          <p:sp>
            <p:nvSpPr>
              <p:cNvPr id="132" name="Rectangle 131"/>
              <p:cNvSpPr>
                <a:spLocks noChangeArrowheads="1"/>
              </p:cNvSpPr>
              <p:nvPr/>
            </p:nvSpPr>
            <p:spPr bwMode="black">
              <a:xfrm>
                <a:off x="7689334" y="1970274"/>
                <a:ext cx="60650" cy="182942"/>
              </a:xfrm>
              <a:prstGeom prst="rect">
                <a:avLst/>
              </a:prstGeom>
              <a:solidFill>
                <a:srgbClr val="FFFFFF"/>
              </a:solidFill>
              <a:ln w="9525">
                <a:noFill/>
                <a:miter lim="800000"/>
                <a:headEnd/>
                <a:tailEnd/>
              </a:ln>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9pPr>
              </a:lstStyle>
              <a:p>
                <a:pPr defTabSz="1218887">
                  <a:defRPr/>
                </a:pPr>
                <a:endParaRPr lang="fr-FR" sz="2800">
                  <a:solidFill>
                    <a:schemeClr val="tx1"/>
                  </a:solidFill>
                  <a:effectLst>
                    <a:outerShdw blurRad="38100" dist="38100" dir="2700000" algn="tl">
                      <a:srgbClr val="000000">
                        <a:alpha val="43137"/>
                      </a:srgbClr>
                    </a:outerShdw>
                  </a:effectLst>
                  <a:latin typeface="Arial" charset="0"/>
                </a:endParaRPr>
              </a:p>
            </p:txBody>
          </p:sp>
          <p:sp>
            <p:nvSpPr>
              <p:cNvPr id="133" name="Freeform 132"/>
              <p:cNvSpPr>
                <a:spLocks/>
              </p:cNvSpPr>
              <p:nvPr/>
            </p:nvSpPr>
            <p:spPr bwMode="black">
              <a:xfrm>
                <a:off x="7762950" y="1970274"/>
                <a:ext cx="235858" cy="182941"/>
              </a:xfrm>
              <a:custGeom>
                <a:avLst/>
                <a:gdLst/>
                <a:ahLst/>
                <a:cxnLst>
                  <a:cxn ang="0">
                    <a:pos x="165" y="101"/>
                  </a:cxn>
                  <a:cxn ang="0">
                    <a:pos x="238" y="0"/>
                  </a:cxn>
                  <a:cxn ang="0">
                    <a:pos x="158" y="0"/>
                  </a:cxn>
                  <a:cxn ang="0">
                    <a:pos x="127" y="47"/>
                  </a:cxn>
                  <a:cxn ang="0">
                    <a:pos x="101" y="0"/>
                  </a:cxn>
                  <a:cxn ang="0">
                    <a:pos x="21" y="0"/>
                  </a:cxn>
                  <a:cxn ang="0">
                    <a:pos x="87" y="101"/>
                  </a:cxn>
                  <a:cxn ang="0">
                    <a:pos x="0" y="222"/>
                  </a:cxn>
                  <a:cxn ang="0">
                    <a:pos x="80" y="222"/>
                  </a:cxn>
                  <a:cxn ang="0">
                    <a:pos x="127" y="156"/>
                  </a:cxn>
                  <a:cxn ang="0">
                    <a:pos x="163" y="222"/>
                  </a:cxn>
                  <a:cxn ang="0">
                    <a:pos x="243" y="222"/>
                  </a:cxn>
                </a:cxnLst>
                <a:rect l="0" t="0" r="r" b="b"/>
                <a:pathLst>
                  <a:path w="243" h="222">
                    <a:moveTo>
                      <a:pt x="165" y="101"/>
                    </a:moveTo>
                    <a:lnTo>
                      <a:pt x="238" y="0"/>
                    </a:lnTo>
                    <a:lnTo>
                      <a:pt x="158" y="0"/>
                    </a:lnTo>
                    <a:lnTo>
                      <a:pt x="127" y="47"/>
                    </a:lnTo>
                    <a:lnTo>
                      <a:pt x="101" y="0"/>
                    </a:lnTo>
                    <a:lnTo>
                      <a:pt x="21" y="0"/>
                    </a:lnTo>
                    <a:lnTo>
                      <a:pt x="87" y="101"/>
                    </a:lnTo>
                    <a:lnTo>
                      <a:pt x="0" y="222"/>
                    </a:lnTo>
                    <a:lnTo>
                      <a:pt x="80" y="222"/>
                    </a:lnTo>
                    <a:lnTo>
                      <a:pt x="127" y="156"/>
                    </a:lnTo>
                    <a:lnTo>
                      <a:pt x="163" y="222"/>
                    </a:lnTo>
                    <a:lnTo>
                      <a:pt x="243" y="222"/>
                    </a:lnTo>
                  </a:path>
                </a:pathLst>
              </a:custGeom>
              <a:solidFill>
                <a:srgbClr val="FFFFFF"/>
              </a:solidFill>
              <a:ln w="9525">
                <a:noFill/>
                <a:round/>
                <a:headEnd/>
                <a:tailEnd/>
              </a:ln>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9pPr>
              </a:lstStyle>
              <a:p>
                <a:pPr defTabSz="1218887">
                  <a:defRPr/>
                </a:pPr>
                <a:endParaRPr lang="fr-FR" sz="2800">
                  <a:solidFill>
                    <a:schemeClr val="tx1"/>
                  </a:solidFill>
                  <a:effectLst>
                    <a:outerShdw blurRad="38100" dist="38100" dir="2700000" algn="tl">
                      <a:srgbClr val="000000">
                        <a:alpha val="43137"/>
                      </a:srgbClr>
                    </a:outerShdw>
                  </a:effectLst>
                  <a:latin typeface="Arial" charset="0"/>
                </a:endParaRPr>
              </a:p>
            </p:txBody>
          </p:sp>
          <p:sp>
            <p:nvSpPr>
              <p:cNvPr id="134" name="Freeform 133"/>
              <p:cNvSpPr>
                <a:spLocks/>
              </p:cNvSpPr>
              <p:nvPr/>
            </p:nvSpPr>
            <p:spPr bwMode="black">
              <a:xfrm>
                <a:off x="7010400" y="1965987"/>
                <a:ext cx="195425" cy="191517"/>
              </a:xfrm>
              <a:custGeom>
                <a:avLst/>
                <a:gdLst/>
                <a:ahLst/>
                <a:cxnLst>
                  <a:cxn ang="0">
                    <a:pos x="0" y="49"/>
                  </a:cxn>
                  <a:cxn ang="0">
                    <a:pos x="49" y="98"/>
                  </a:cxn>
                  <a:cxn ang="0">
                    <a:pos x="85" y="83"/>
                  </a:cxn>
                  <a:cxn ang="0">
                    <a:pos x="70" y="59"/>
                  </a:cxn>
                  <a:cxn ang="0">
                    <a:pos x="49" y="70"/>
                  </a:cxn>
                  <a:cxn ang="0">
                    <a:pos x="29" y="49"/>
                  </a:cxn>
                  <a:cxn ang="0">
                    <a:pos x="49" y="27"/>
                  </a:cxn>
                  <a:cxn ang="0">
                    <a:pos x="70" y="39"/>
                  </a:cxn>
                  <a:cxn ang="0">
                    <a:pos x="85" y="15"/>
                  </a:cxn>
                  <a:cxn ang="0">
                    <a:pos x="49" y="0"/>
                  </a:cxn>
                  <a:cxn ang="0">
                    <a:pos x="0" y="49"/>
                  </a:cxn>
                </a:cxnLst>
                <a:rect l="0" t="0" r="r" b="b"/>
                <a:pathLst>
                  <a:path w="85" h="98">
                    <a:moveTo>
                      <a:pt x="0" y="49"/>
                    </a:moveTo>
                    <a:cubicBezTo>
                      <a:pt x="0" y="76"/>
                      <a:pt x="22" y="98"/>
                      <a:pt x="49" y="98"/>
                    </a:cubicBezTo>
                    <a:cubicBezTo>
                      <a:pt x="63" y="98"/>
                      <a:pt x="76" y="92"/>
                      <a:pt x="85" y="83"/>
                    </a:cubicBezTo>
                    <a:cubicBezTo>
                      <a:pt x="70" y="59"/>
                      <a:pt x="70" y="59"/>
                      <a:pt x="70" y="59"/>
                    </a:cubicBezTo>
                    <a:cubicBezTo>
                      <a:pt x="66" y="66"/>
                      <a:pt x="58" y="70"/>
                      <a:pt x="49" y="70"/>
                    </a:cubicBezTo>
                    <a:cubicBezTo>
                      <a:pt x="38" y="70"/>
                      <a:pt x="29" y="61"/>
                      <a:pt x="29" y="49"/>
                    </a:cubicBezTo>
                    <a:cubicBezTo>
                      <a:pt x="29" y="37"/>
                      <a:pt x="38" y="27"/>
                      <a:pt x="49" y="27"/>
                    </a:cubicBezTo>
                    <a:cubicBezTo>
                      <a:pt x="58" y="27"/>
                      <a:pt x="66" y="32"/>
                      <a:pt x="70" y="39"/>
                    </a:cubicBezTo>
                    <a:cubicBezTo>
                      <a:pt x="85" y="15"/>
                      <a:pt x="85" y="15"/>
                      <a:pt x="85" y="15"/>
                    </a:cubicBezTo>
                    <a:cubicBezTo>
                      <a:pt x="76" y="6"/>
                      <a:pt x="63" y="0"/>
                      <a:pt x="49" y="0"/>
                    </a:cubicBezTo>
                    <a:cubicBezTo>
                      <a:pt x="22" y="0"/>
                      <a:pt x="0" y="22"/>
                      <a:pt x="0" y="49"/>
                    </a:cubicBezTo>
                  </a:path>
                </a:pathLst>
              </a:custGeom>
              <a:solidFill>
                <a:srgbClr val="FFFFFF"/>
              </a:solidFill>
              <a:ln w="9525">
                <a:noFill/>
                <a:round/>
                <a:headEnd/>
                <a:tailEnd/>
              </a:ln>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9pPr>
              </a:lstStyle>
              <a:p>
                <a:pPr defTabSz="1218887">
                  <a:defRPr/>
                </a:pPr>
                <a:endParaRPr lang="fr-FR" sz="2800">
                  <a:solidFill>
                    <a:schemeClr val="tx1"/>
                  </a:solidFill>
                  <a:effectLst>
                    <a:outerShdw blurRad="38100" dist="38100" dir="2700000" algn="tl">
                      <a:srgbClr val="000000">
                        <a:alpha val="43137"/>
                      </a:srgbClr>
                    </a:outerShdw>
                  </a:effectLst>
                  <a:latin typeface="Arial" charset="0"/>
                </a:endParaRPr>
              </a:p>
            </p:txBody>
          </p:sp>
          <p:sp>
            <p:nvSpPr>
              <p:cNvPr id="135" name="Freeform 134"/>
              <p:cNvSpPr>
                <a:spLocks noEditPoints="1"/>
              </p:cNvSpPr>
              <p:nvPr/>
            </p:nvSpPr>
            <p:spPr bwMode="black">
              <a:xfrm>
                <a:off x="7485486" y="1970274"/>
                <a:ext cx="187002" cy="182942"/>
              </a:xfrm>
              <a:custGeom>
                <a:avLst/>
                <a:gdLst/>
                <a:ahLst/>
                <a:cxnLst>
                  <a:cxn ang="0">
                    <a:pos x="28" y="20"/>
                  </a:cxn>
                  <a:cxn ang="0">
                    <a:pos x="43" y="24"/>
                  </a:cxn>
                  <a:cxn ang="0">
                    <a:pos x="45" y="31"/>
                  </a:cxn>
                  <a:cxn ang="0">
                    <a:pos x="28" y="42"/>
                  </a:cxn>
                  <a:cxn ang="0">
                    <a:pos x="53" y="56"/>
                  </a:cxn>
                  <a:cxn ang="0">
                    <a:pos x="71" y="30"/>
                  </a:cxn>
                  <a:cxn ang="0">
                    <a:pos x="63" y="9"/>
                  </a:cxn>
                  <a:cxn ang="0">
                    <a:pos x="37" y="0"/>
                  </a:cxn>
                  <a:cxn ang="0">
                    <a:pos x="0" y="0"/>
                  </a:cxn>
                  <a:cxn ang="0">
                    <a:pos x="0" y="94"/>
                  </a:cxn>
                  <a:cxn ang="0">
                    <a:pos x="28" y="94"/>
                  </a:cxn>
                  <a:cxn ang="0">
                    <a:pos x="28" y="66"/>
                  </a:cxn>
                  <a:cxn ang="0">
                    <a:pos x="46" y="94"/>
                  </a:cxn>
                  <a:cxn ang="0">
                    <a:pos x="82" y="94"/>
                  </a:cxn>
                  <a:cxn ang="0">
                    <a:pos x="53" y="56"/>
                  </a:cxn>
                </a:cxnLst>
                <a:rect l="0" t="0" r="r" b="b"/>
                <a:pathLst>
                  <a:path w="82" h="94">
                    <a:moveTo>
                      <a:pt x="28" y="20"/>
                    </a:moveTo>
                    <a:cubicBezTo>
                      <a:pt x="33" y="20"/>
                      <a:pt x="40" y="21"/>
                      <a:pt x="43" y="24"/>
                    </a:cubicBezTo>
                    <a:cubicBezTo>
                      <a:pt x="45" y="26"/>
                      <a:pt x="45" y="28"/>
                      <a:pt x="45" y="31"/>
                    </a:cubicBezTo>
                    <a:cubicBezTo>
                      <a:pt x="45" y="39"/>
                      <a:pt x="40" y="42"/>
                      <a:pt x="28" y="42"/>
                    </a:cubicBezTo>
                    <a:moveTo>
                      <a:pt x="53" y="56"/>
                    </a:moveTo>
                    <a:cubicBezTo>
                      <a:pt x="64" y="53"/>
                      <a:pt x="71" y="43"/>
                      <a:pt x="71" y="30"/>
                    </a:cubicBezTo>
                    <a:cubicBezTo>
                      <a:pt x="71" y="21"/>
                      <a:pt x="68" y="14"/>
                      <a:pt x="63" y="9"/>
                    </a:cubicBezTo>
                    <a:cubicBezTo>
                      <a:pt x="57" y="3"/>
                      <a:pt x="48" y="0"/>
                      <a:pt x="37" y="0"/>
                    </a:cubicBezTo>
                    <a:cubicBezTo>
                      <a:pt x="0" y="0"/>
                      <a:pt x="0" y="0"/>
                      <a:pt x="0" y="0"/>
                    </a:cubicBezTo>
                    <a:cubicBezTo>
                      <a:pt x="0" y="94"/>
                      <a:pt x="0" y="94"/>
                      <a:pt x="0" y="94"/>
                    </a:cubicBezTo>
                    <a:cubicBezTo>
                      <a:pt x="28" y="94"/>
                      <a:pt x="28" y="94"/>
                      <a:pt x="28" y="94"/>
                    </a:cubicBezTo>
                    <a:cubicBezTo>
                      <a:pt x="28" y="66"/>
                      <a:pt x="28" y="66"/>
                      <a:pt x="28" y="66"/>
                    </a:cubicBezTo>
                    <a:cubicBezTo>
                      <a:pt x="46" y="94"/>
                      <a:pt x="46" y="94"/>
                      <a:pt x="46" y="94"/>
                    </a:cubicBezTo>
                    <a:cubicBezTo>
                      <a:pt x="82" y="94"/>
                      <a:pt x="82" y="94"/>
                      <a:pt x="82" y="94"/>
                    </a:cubicBezTo>
                    <a:lnTo>
                      <a:pt x="53" y="56"/>
                    </a:lnTo>
                    <a:close/>
                  </a:path>
                </a:pathLst>
              </a:custGeom>
              <a:solidFill>
                <a:srgbClr val="FFFFFF"/>
              </a:solidFill>
              <a:ln w="9525">
                <a:noFill/>
                <a:round/>
                <a:headEnd/>
                <a:tailEnd/>
              </a:ln>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9pPr>
              </a:lstStyle>
              <a:p>
                <a:pPr defTabSz="1218887">
                  <a:defRPr/>
                </a:pPr>
                <a:endParaRPr lang="fr-FR" sz="2800">
                  <a:solidFill>
                    <a:schemeClr val="tx1"/>
                  </a:solidFill>
                  <a:effectLst>
                    <a:outerShdw blurRad="38100" dist="38100" dir="2700000" algn="tl">
                      <a:srgbClr val="000000">
                        <a:alpha val="43137"/>
                      </a:srgbClr>
                    </a:outerShdw>
                  </a:effectLst>
                  <a:latin typeface="Arial" charset="0"/>
                </a:endParaRPr>
              </a:p>
            </p:txBody>
          </p:sp>
          <p:sp>
            <p:nvSpPr>
              <p:cNvPr id="136" name="Freeform 135"/>
              <p:cNvSpPr>
                <a:spLocks noEditPoints="1"/>
              </p:cNvSpPr>
              <p:nvPr/>
            </p:nvSpPr>
            <p:spPr bwMode="black">
              <a:xfrm>
                <a:off x="8007744" y="1968846"/>
                <a:ext cx="50541" cy="41448"/>
              </a:xfrm>
              <a:custGeom>
                <a:avLst/>
                <a:gdLst/>
                <a:ahLst/>
                <a:cxnLst>
                  <a:cxn ang="0">
                    <a:pos x="19" y="18"/>
                  </a:cxn>
                  <a:cxn ang="0">
                    <a:pos x="11" y="22"/>
                  </a:cxn>
                  <a:cxn ang="0">
                    <a:pos x="3" y="18"/>
                  </a:cxn>
                  <a:cxn ang="0">
                    <a:pos x="0" y="11"/>
                  </a:cxn>
                  <a:cxn ang="0">
                    <a:pos x="3" y="3"/>
                  </a:cxn>
                  <a:cxn ang="0">
                    <a:pos x="11" y="0"/>
                  </a:cxn>
                  <a:cxn ang="0">
                    <a:pos x="19" y="3"/>
                  </a:cxn>
                  <a:cxn ang="0">
                    <a:pos x="22" y="11"/>
                  </a:cxn>
                  <a:cxn ang="0">
                    <a:pos x="19" y="18"/>
                  </a:cxn>
                  <a:cxn ang="0">
                    <a:pos x="4" y="4"/>
                  </a:cxn>
                  <a:cxn ang="0">
                    <a:pos x="2" y="11"/>
                  </a:cxn>
                  <a:cxn ang="0">
                    <a:pos x="4" y="17"/>
                  </a:cxn>
                  <a:cxn ang="0">
                    <a:pos x="11" y="20"/>
                  </a:cxn>
                  <a:cxn ang="0">
                    <a:pos x="17" y="17"/>
                  </a:cxn>
                  <a:cxn ang="0">
                    <a:pos x="20" y="11"/>
                  </a:cxn>
                  <a:cxn ang="0">
                    <a:pos x="17" y="4"/>
                  </a:cxn>
                  <a:cxn ang="0">
                    <a:pos x="11" y="1"/>
                  </a:cxn>
                  <a:cxn ang="0">
                    <a:pos x="4" y="4"/>
                  </a:cxn>
                  <a:cxn ang="0">
                    <a:pos x="11" y="5"/>
                  </a:cxn>
                  <a:cxn ang="0">
                    <a:pos x="14" y="5"/>
                  </a:cxn>
                  <a:cxn ang="0">
                    <a:pos x="16" y="8"/>
                  </a:cxn>
                  <a:cxn ang="0">
                    <a:pos x="15" y="11"/>
                  </a:cxn>
                  <a:cxn ang="0">
                    <a:pos x="13" y="11"/>
                  </a:cxn>
                  <a:cxn ang="0">
                    <a:pos x="15" y="12"/>
                  </a:cxn>
                  <a:cxn ang="0">
                    <a:pos x="16" y="14"/>
                  </a:cxn>
                  <a:cxn ang="0">
                    <a:pos x="16" y="15"/>
                  </a:cxn>
                  <a:cxn ang="0">
                    <a:pos x="16" y="16"/>
                  </a:cxn>
                  <a:cxn ang="0">
                    <a:pos x="16" y="17"/>
                  </a:cxn>
                  <a:cxn ang="0">
                    <a:pos x="16" y="17"/>
                  </a:cxn>
                  <a:cxn ang="0">
                    <a:pos x="14" y="17"/>
                  </a:cxn>
                  <a:cxn ang="0">
                    <a:pos x="14" y="17"/>
                  </a:cxn>
                  <a:cxn ang="0">
                    <a:pos x="14" y="16"/>
                  </a:cxn>
                  <a:cxn ang="0">
                    <a:pos x="14" y="16"/>
                  </a:cxn>
                  <a:cxn ang="0">
                    <a:pos x="14" y="15"/>
                  </a:cxn>
                  <a:cxn ang="0">
                    <a:pos x="13" y="12"/>
                  </a:cxn>
                  <a:cxn ang="0">
                    <a:pos x="10" y="12"/>
                  </a:cxn>
                  <a:cxn ang="0">
                    <a:pos x="9" y="12"/>
                  </a:cxn>
                  <a:cxn ang="0">
                    <a:pos x="9" y="17"/>
                  </a:cxn>
                  <a:cxn ang="0">
                    <a:pos x="7" y="17"/>
                  </a:cxn>
                  <a:cxn ang="0">
                    <a:pos x="7" y="5"/>
                  </a:cxn>
                  <a:cxn ang="0">
                    <a:pos x="11" y="5"/>
                  </a:cxn>
                  <a:cxn ang="0">
                    <a:pos x="13" y="7"/>
                  </a:cxn>
                  <a:cxn ang="0">
                    <a:pos x="10" y="6"/>
                  </a:cxn>
                  <a:cxn ang="0">
                    <a:pos x="9" y="6"/>
                  </a:cxn>
                  <a:cxn ang="0">
                    <a:pos x="9" y="11"/>
                  </a:cxn>
                  <a:cxn ang="0">
                    <a:pos x="11" y="11"/>
                  </a:cxn>
                  <a:cxn ang="0">
                    <a:pos x="13" y="10"/>
                  </a:cxn>
                  <a:cxn ang="0">
                    <a:pos x="14" y="8"/>
                  </a:cxn>
                  <a:cxn ang="0">
                    <a:pos x="13" y="7"/>
                  </a:cxn>
                </a:cxnLst>
                <a:rect l="0" t="0" r="r" b="b"/>
                <a:pathLst>
                  <a:path w="22" h="22">
                    <a:moveTo>
                      <a:pt x="19" y="18"/>
                    </a:moveTo>
                    <a:cubicBezTo>
                      <a:pt x="16" y="21"/>
                      <a:pt x="14" y="22"/>
                      <a:pt x="11" y="22"/>
                    </a:cubicBezTo>
                    <a:cubicBezTo>
                      <a:pt x="8" y="22"/>
                      <a:pt x="5" y="21"/>
                      <a:pt x="3" y="18"/>
                    </a:cubicBezTo>
                    <a:cubicBezTo>
                      <a:pt x="1" y="16"/>
                      <a:pt x="0" y="14"/>
                      <a:pt x="0" y="11"/>
                    </a:cubicBezTo>
                    <a:cubicBezTo>
                      <a:pt x="0" y="8"/>
                      <a:pt x="1" y="5"/>
                      <a:pt x="3" y="3"/>
                    </a:cubicBezTo>
                    <a:cubicBezTo>
                      <a:pt x="5" y="1"/>
                      <a:pt x="8" y="0"/>
                      <a:pt x="11" y="0"/>
                    </a:cubicBezTo>
                    <a:cubicBezTo>
                      <a:pt x="14" y="0"/>
                      <a:pt x="16" y="1"/>
                      <a:pt x="19" y="3"/>
                    </a:cubicBezTo>
                    <a:cubicBezTo>
                      <a:pt x="21" y="5"/>
                      <a:pt x="22" y="8"/>
                      <a:pt x="22" y="11"/>
                    </a:cubicBezTo>
                    <a:cubicBezTo>
                      <a:pt x="22" y="14"/>
                      <a:pt x="21" y="16"/>
                      <a:pt x="19" y="18"/>
                    </a:cubicBezTo>
                    <a:moveTo>
                      <a:pt x="4" y="4"/>
                    </a:moveTo>
                    <a:cubicBezTo>
                      <a:pt x="3" y="6"/>
                      <a:pt x="2" y="8"/>
                      <a:pt x="2" y="11"/>
                    </a:cubicBezTo>
                    <a:cubicBezTo>
                      <a:pt x="2" y="13"/>
                      <a:pt x="3" y="16"/>
                      <a:pt x="4" y="17"/>
                    </a:cubicBezTo>
                    <a:cubicBezTo>
                      <a:pt x="6" y="19"/>
                      <a:pt x="8" y="20"/>
                      <a:pt x="11" y="20"/>
                    </a:cubicBezTo>
                    <a:cubicBezTo>
                      <a:pt x="13" y="20"/>
                      <a:pt x="16" y="19"/>
                      <a:pt x="17" y="17"/>
                    </a:cubicBezTo>
                    <a:cubicBezTo>
                      <a:pt x="19" y="16"/>
                      <a:pt x="20" y="13"/>
                      <a:pt x="20" y="11"/>
                    </a:cubicBezTo>
                    <a:cubicBezTo>
                      <a:pt x="20" y="8"/>
                      <a:pt x="19" y="6"/>
                      <a:pt x="17" y="4"/>
                    </a:cubicBezTo>
                    <a:cubicBezTo>
                      <a:pt x="16" y="2"/>
                      <a:pt x="13" y="1"/>
                      <a:pt x="11" y="1"/>
                    </a:cubicBezTo>
                    <a:cubicBezTo>
                      <a:pt x="8" y="1"/>
                      <a:pt x="6" y="2"/>
                      <a:pt x="4" y="4"/>
                    </a:cubicBezTo>
                    <a:close/>
                    <a:moveTo>
                      <a:pt x="11" y="5"/>
                    </a:moveTo>
                    <a:cubicBezTo>
                      <a:pt x="12" y="5"/>
                      <a:pt x="13" y="5"/>
                      <a:pt x="14" y="5"/>
                    </a:cubicBezTo>
                    <a:cubicBezTo>
                      <a:pt x="15" y="6"/>
                      <a:pt x="16" y="7"/>
                      <a:pt x="16" y="8"/>
                    </a:cubicBezTo>
                    <a:cubicBezTo>
                      <a:pt x="16" y="9"/>
                      <a:pt x="15" y="10"/>
                      <a:pt x="15" y="11"/>
                    </a:cubicBezTo>
                    <a:cubicBezTo>
                      <a:pt x="14" y="11"/>
                      <a:pt x="14" y="11"/>
                      <a:pt x="13" y="11"/>
                    </a:cubicBezTo>
                    <a:cubicBezTo>
                      <a:pt x="14" y="11"/>
                      <a:pt x="15" y="12"/>
                      <a:pt x="15" y="12"/>
                    </a:cubicBezTo>
                    <a:cubicBezTo>
                      <a:pt x="15" y="13"/>
                      <a:pt x="16" y="14"/>
                      <a:pt x="16" y="14"/>
                    </a:cubicBezTo>
                    <a:cubicBezTo>
                      <a:pt x="16" y="15"/>
                      <a:pt x="16" y="15"/>
                      <a:pt x="16" y="15"/>
                    </a:cubicBezTo>
                    <a:cubicBezTo>
                      <a:pt x="16" y="15"/>
                      <a:pt x="16" y="16"/>
                      <a:pt x="16" y="16"/>
                    </a:cubicBezTo>
                    <a:cubicBezTo>
                      <a:pt x="16" y="16"/>
                      <a:pt x="16" y="16"/>
                      <a:pt x="16" y="17"/>
                    </a:cubicBezTo>
                    <a:cubicBezTo>
                      <a:pt x="16" y="17"/>
                      <a:pt x="16" y="17"/>
                      <a:pt x="16" y="17"/>
                    </a:cubicBezTo>
                    <a:cubicBezTo>
                      <a:pt x="14" y="17"/>
                      <a:pt x="14" y="17"/>
                      <a:pt x="14" y="17"/>
                    </a:cubicBezTo>
                    <a:cubicBezTo>
                      <a:pt x="14" y="17"/>
                      <a:pt x="14" y="17"/>
                      <a:pt x="14" y="17"/>
                    </a:cubicBezTo>
                    <a:cubicBezTo>
                      <a:pt x="14" y="17"/>
                      <a:pt x="14" y="16"/>
                      <a:pt x="14" y="16"/>
                    </a:cubicBezTo>
                    <a:cubicBezTo>
                      <a:pt x="14" y="16"/>
                      <a:pt x="14" y="16"/>
                      <a:pt x="14" y="16"/>
                    </a:cubicBezTo>
                    <a:cubicBezTo>
                      <a:pt x="14" y="15"/>
                      <a:pt x="14" y="15"/>
                      <a:pt x="14" y="15"/>
                    </a:cubicBezTo>
                    <a:cubicBezTo>
                      <a:pt x="14" y="14"/>
                      <a:pt x="13" y="13"/>
                      <a:pt x="13" y="12"/>
                    </a:cubicBezTo>
                    <a:cubicBezTo>
                      <a:pt x="12" y="12"/>
                      <a:pt x="11" y="12"/>
                      <a:pt x="10" y="12"/>
                    </a:cubicBezTo>
                    <a:cubicBezTo>
                      <a:pt x="9" y="12"/>
                      <a:pt x="9" y="12"/>
                      <a:pt x="9" y="12"/>
                    </a:cubicBezTo>
                    <a:cubicBezTo>
                      <a:pt x="9" y="17"/>
                      <a:pt x="9" y="17"/>
                      <a:pt x="9" y="17"/>
                    </a:cubicBezTo>
                    <a:cubicBezTo>
                      <a:pt x="7" y="17"/>
                      <a:pt x="7" y="17"/>
                      <a:pt x="7" y="17"/>
                    </a:cubicBezTo>
                    <a:cubicBezTo>
                      <a:pt x="7" y="5"/>
                      <a:pt x="7" y="5"/>
                      <a:pt x="7" y="5"/>
                    </a:cubicBezTo>
                    <a:lnTo>
                      <a:pt x="11" y="5"/>
                    </a:lnTo>
                    <a:close/>
                    <a:moveTo>
                      <a:pt x="13" y="7"/>
                    </a:moveTo>
                    <a:cubicBezTo>
                      <a:pt x="12" y="6"/>
                      <a:pt x="12" y="6"/>
                      <a:pt x="10" y="6"/>
                    </a:cubicBezTo>
                    <a:cubicBezTo>
                      <a:pt x="9" y="6"/>
                      <a:pt x="9" y="6"/>
                      <a:pt x="9" y="6"/>
                    </a:cubicBezTo>
                    <a:cubicBezTo>
                      <a:pt x="9" y="11"/>
                      <a:pt x="9" y="11"/>
                      <a:pt x="9" y="11"/>
                    </a:cubicBezTo>
                    <a:cubicBezTo>
                      <a:pt x="11" y="11"/>
                      <a:pt x="11" y="11"/>
                      <a:pt x="11" y="11"/>
                    </a:cubicBezTo>
                    <a:cubicBezTo>
                      <a:pt x="11" y="11"/>
                      <a:pt x="12" y="10"/>
                      <a:pt x="13" y="10"/>
                    </a:cubicBezTo>
                    <a:cubicBezTo>
                      <a:pt x="13" y="10"/>
                      <a:pt x="14" y="9"/>
                      <a:pt x="14" y="8"/>
                    </a:cubicBezTo>
                    <a:cubicBezTo>
                      <a:pt x="14" y="8"/>
                      <a:pt x="13" y="7"/>
                      <a:pt x="13" y="7"/>
                    </a:cubicBezTo>
                    <a:close/>
                  </a:path>
                </a:pathLst>
              </a:custGeom>
              <a:solidFill>
                <a:srgbClr val="FFFFFF"/>
              </a:solidFill>
              <a:ln w="9525">
                <a:noFill/>
                <a:round/>
                <a:headEnd/>
                <a:tailEnd/>
              </a:ln>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9pPr>
              </a:lstStyle>
              <a:p>
                <a:pPr defTabSz="1218887">
                  <a:defRPr/>
                </a:pPr>
                <a:endParaRPr lang="fr-FR" sz="2800">
                  <a:solidFill>
                    <a:schemeClr val="tx1"/>
                  </a:solidFill>
                  <a:effectLst>
                    <a:outerShdw blurRad="38100" dist="38100" dir="2700000" algn="tl">
                      <a:srgbClr val="000000">
                        <a:alpha val="43137"/>
                      </a:srgbClr>
                    </a:outerShdw>
                  </a:effectLst>
                  <a:latin typeface="Arial" charset="0"/>
                </a:endParaRPr>
              </a:p>
            </p:txBody>
          </p:sp>
          <p:sp>
            <p:nvSpPr>
              <p:cNvPr id="137" name="Rectangle 136"/>
              <p:cNvSpPr>
                <a:spLocks noChangeArrowheads="1"/>
              </p:cNvSpPr>
              <p:nvPr/>
            </p:nvSpPr>
            <p:spPr bwMode="black">
              <a:xfrm>
                <a:off x="7224357" y="1970274"/>
                <a:ext cx="64019" cy="182942"/>
              </a:xfrm>
              <a:prstGeom prst="rect">
                <a:avLst/>
              </a:prstGeom>
              <a:solidFill>
                <a:srgbClr val="FFFFFF"/>
              </a:solidFill>
              <a:ln w="9525">
                <a:noFill/>
                <a:miter lim="800000"/>
                <a:headEnd/>
                <a:tailEnd/>
              </a:ln>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9pPr>
              </a:lstStyle>
              <a:p>
                <a:pPr defTabSz="1218887">
                  <a:defRPr/>
                </a:pPr>
                <a:endParaRPr lang="fr-FR" sz="2800">
                  <a:solidFill>
                    <a:schemeClr val="tx1"/>
                  </a:solidFill>
                  <a:effectLst>
                    <a:outerShdw blurRad="38100" dist="38100" dir="2700000" algn="tl">
                      <a:srgbClr val="000000">
                        <a:alpha val="43137"/>
                      </a:srgbClr>
                    </a:outerShdw>
                  </a:effectLst>
                  <a:latin typeface="Arial" charset="0"/>
                </a:endParaRPr>
              </a:p>
            </p:txBody>
          </p:sp>
          <p:sp>
            <p:nvSpPr>
              <p:cNvPr id="138" name="Oval 137"/>
              <p:cNvSpPr>
                <a:spLocks noChangeArrowheads="1"/>
              </p:cNvSpPr>
              <p:nvPr/>
            </p:nvSpPr>
            <p:spPr bwMode="black">
              <a:xfrm>
                <a:off x="7217618" y="1885950"/>
                <a:ext cx="80866" cy="70032"/>
              </a:xfrm>
              <a:prstGeom prst="ellipse">
                <a:avLst/>
              </a:prstGeom>
              <a:solidFill>
                <a:srgbClr val="FFFFFF"/>
              </a:solidFill>
              <a:ln w="9525">
                <a:noFill/>
                <a:round/>
                <a:headEnd/>
                <a:tailEnd/>
              </a:ln>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9pPr>
              </a:lstStyle>
              <a:p>
                <a:pPr defTabSz="1218887">
                  <a:defRPr/>
                </a:pPr>
                <a:endParaRPr lang="fr-FR" sz="2800">
                  <a:solidFill>
                    <a:schemeClr val="tx1"/>
                  </a:solidFill>
                  <a:effectLst>
                    <a:outerShdw blurRad="38100" dist="38100" dir="2700000" algn="tl">
                      <a:srgbClr val="000000">
                        <a:alpha val="43137"/>
                      </a:srgbClr>
                    </a:outerShdw>
                  </a:effectLst>
                  <a:latin typeface="Arial" charset="0"/>
                </a:endParaRPr>
              </a:p>
            </p:txBody>
          </p:sp>
          <p:sp>
            <p:nvSpPr>
              <p:cNvPr id="139" name="Oval 138"/>
              <p:cNvSpPr>
                <a:spLocks noChangeArrowheads="1"/>
              </p:cNvSpPr>
              <p:nvPr/>
            </p:nvSpPr>
            <p:spPr bwMode="black">
              <a:xfrm>
                <a:off x="7679227" y="2166080"/>
                <a:ext cx="80866" cy="68603"/>
              </a:xfrm>
              <a:prstGeom prst="ellipse">
                <a:avLst/>
              </a:prstGeom>
              <a:solidFill>
                <a:srgbClr val="FFFFFF"/>
              </a:solidFill>
              <a:ln w="9525" algn="ctr">
                <a:noFill/>
                <a:round/>
                <a:headEnd/>
                <a:tailEnd/>
              </a:ln>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9pPr>
              </a:lstStyle>
              <a:p>
                <a:pPr defTabSz="1218887">
                  <a:defRPr/>
                </a:pPr>
                <a:endParaRPr lang="fr-FR" sz="2800">
                  <a:solidFill>
                    <a:schemeClr val="tx1"/>
                  </a:solidFill>
                  <a:effectLst>
                    <a:outerShdw blurRad="38100" dist="38100" dir="2700000" algn="tl">
                      <a:srgbClr val="000000">
                        <a:alpha val="43137"/>
                      </a:srgbClr>
                    </a:outerShdw>
                  </a:effectLst>
                  <a:latin typeface="Arial" charset="0"/>
                </a:endParaRPr>
              </a:p>
            </p:txBody>
          </p:sp>
        </p:grpSp>
      </p:grpSp>
      <p:grpSp>
        <p:nvGrpSpPr>
          <p:cNvPr id="7" name="Group 138"/>
          <p:cNvGrpSpPr/>
          <p:nvPr/>
        </p:nvGrpSpPr>
        <p:grpSpPr>
          <a:xfrm>
            <a:off x="1790521" y="4073732"/>
            <a:ext cx="846987" cy="570149"/>
            <a:chOff x="3714378" y="5377571"/>
            <a:chExt cx="944732" cy="501287"/>
          </a:xfrm>
        </p:grpSpPr>
        <p:pic>
          <p:nvPicPr>
            <p:cNvPr id="141" name="Picture 2" descr="\\eventsql\dvd\Online_ART\DVD_ART35\Logos\Windows 7\windows 7 rev v.png"/>
            <p:cNvPicPr>
              <a:picLocks noChangeAspect="1" noChangeArrowheads="1"/>
            </p:cNvPicPr>
            <p:nvPr/>
          </p:nvPicPr>
          <p:blipFill>
            <a:blip r:embed="rId7" cstate="print"/>
            <a:srcRect t="65443"/>
            <a:stretch>
              <a:fillRect/>
            </a:stretch>
          </p:blipFill>
          <p:spPr bwMode="auto">
            <a:xfrm>
              <a:off x="3714378" y="5688281"/>
              <a:ext cx="944732" cy="190577"/>
            </a:xfrm>
            <a:prstGeom prst="rect">
              <a:avLst/>
            </a:prstGeom>
            <a:noFill/>
          </p:spPr>
        </p:pic>
        <p:pic>
          <p:nvPicPr>
            <p:cNvPr id="142" name="Picture 52" descr="C:\Users\maxher\Documents\VDI collateral\Logos\logos\WS08-HypeV_h_rgb.png"/>
            <p:cNvPicPr>
              <a:picLocks noChangeAspect="1"/>
            </p:cNvPicPr>
            <p:nvPr/>
          </p:nvPicPr>
          <p:blipFill>
            <a:blip r:embed="rId8" cstate="print"/>
            <a:srcRect r="82338" b="27362"/>
            <a:stretch>
              <a:fillRect/>
            </a:stretch>
          </p:blipFill>
          <p:spPr bwMode="auto">
            <a:xfrm>
              <a:off x="4070031" y="5377571"/>
              <a:ext cx="403351" cy="358211"/>
            </a:xfrm>
            <a:prstGeom prst="rect">
              <a:avLst/>
            </a:prstGeom>
            <a:noFill/>
            <a:ln w="9525">
              <a:noFill/>
              <a:miter lim="800000"/>
              <a:headEnd/>
              <a:tailEnd/>
            </a:ln>
          </p:spPr>
        </p:pic>
      </p:grpSp>
      <p:sp>
        <p:nvSpPr>
          <p:cNvPr id="143" name="TextBox 69"/>
          <p:cNvSpPr txBox="1">
            <a:spLocks noChangeArrowheads="1"/>
          </p:cNvSpPr>
          <p:nvPr/>
        </p:nvSpPr>
        <p:spPr bwMode="auto">
          <a:xfrm>
            <a:off x="5375395" y="1640903"/>
            <a:ext cx="1680237" cy="369306"/>
          </a:xfrm>
          <a:prstGeom prst="rect">
            <a:avLst/>
          </a:prstGeom>
          <a:noFill/>
          <a:ln w="9525">
            <a:noFill/>
            <a:miter lim="800000"/>
            <a:headEnd/>
            <a:tailEnd/>
          </a:ln>
        </p:spPr>
        <p:txBody>
          <a:bodyPr wrap="square" lIns="121893" tIns="60947" rIns="121893" bIns="60947">
            <a:spAutoFit/>
          </a:bodyPr>
          <a:lstStyle/>
          <a:p>
            <a:pPr algn="ctr" defTabSz="1218887" fontAlgn="auto">
              <a:spcBef>
                <a:spcPts val="0"/>
              </a:spcBef>
              <a:spcAft>
                <a:spcPts val="0"/>
              </a:spcAft>
            </a:pPr>
            <a:r>
              <a:rPr lang="fr-FR" sz="1600" smtClean="0">
                <a:latin typeface="Arial" pitchFamily="34" charset="0"/>
                <a:cs typeface="Arial" pitchFamily="34" charset="0"/>
              </a:rPr>
              <a:t>Réseaux</a:t>
            </a:r>
            <a:endParaRPr lang="fr-FR" sz="1600">
              <a:latin typeface="Arial" pitchFamily="34" charset="0"/>
              <a:cs typeface="Arial" pitchFamily="34" charset="0"/>
            </a:endParaRPr>
          </a:p>
        </p:txBody>
      </p:sp>
      <p:grpSp>
        <p:nvGrpSpPr>
          <p:cNvPr id="8" name="Group 96"/>
          <p:cNvGrpSpPr/>
          <p:nvPr/>
        </p:nvGrpSpPr>
        <p:grpSpPr>
          <a:xfrm>
            <a:off x="7236296" y="2492896"/>
            <a:ext cx="1579944" cy="526182"/>
            <a:chOff x="10076371" y="2375346"/>
            <a:chExt cx="2106043" cy="526182"/>
          </a:xfrm>
        </p:grpSpPr>
        <p:sp>
          <p:nvSpPr>
            <p:cNvPr id="128" name="Rectangle 127"/>
            <p:cNvSpPr/>
            <p:nvPr/>
          </p:nvSpPr>
          <p:spPr>
            <a:xfrm>
              <a:off x="10785986" y="2378308"/>
              <a:ext cx="1396428" cy="523220"/>
            </a:xfrm>
            <a:prstGeom prst="rect">
              <a:avLst/>
            </a:prstGeom>
          </p:spPr>
          <p:txBody>
            <a:bodyPr wrap="none">
              <a:spAutoFit/>
            </a:bodyPr>
            <a:lstStyle/>
            <a:p>
              <a:pPr defTabSz="914099"/>
              <a:r>
                <a:rPr lang="fr-FR" sz="1400" b="1" smtClean="0">
                  <a:latin typeface="Calibri"/>
                </a:rPr>
                <a:t>Essentials </a:t>
              </a:r>
              <a:br>
                <a:rPr lang="fr-FR" sz="1400" b="1" smtClean="0">
                  <a:latin typeface="Calibri"/>
                </a:rPr>
              </a:br>
              <a:r>
                <a:rPr lang="fr-FR" sz="1400" b="1" smtClean="0">
                  <a:latin typeface="Calibri"/>
                </a:rPr>
                <a:t>for Hyper-V</a:t>
              </a:r>
              <a:endParaRPr lang="fr-FR" sz="1400" b="1">
                <a:latin typeface="Calibri"/>
              </a:endParaRPr>
            </a:p>
          </p:txBody>
        </p:sp>
        <p:grpSp>
          <p:nvGrpSpPr>
            <p:cNvPr id="9" name="Group 102"/>
            <p:cNvGrpSpPr/>
            <p:nvPr/>
          </p:nvGrpSpPr>
          <p:grpSpPr>
            <a:xfrm>
              <a:off x="10076371" y="2375346"/>
              <a:ext cx="685403" cy="279645"/>
              <a:chOff x="4484393" y="2650583"/>
              <a:chExt cx="906736" cy="369949"/>
            </a:xfrm>
          </p:grpSpPr>
          <p:sp>
            <p:nvSpPr>
              <p:cNvPr id="156" name="Freeform 155"/>
              <p:cNvSpPr>
                <a:spLocks/>
              </p:cNvSpPr>
              <p:nvPr/>
            </p:nvSpPr>
            <p:spPr bwMode="black">
              <a:xfrm>
                <a:off x="4740962" y="2740037"/>
                <a:ext cx="139946" cy="194072"/>
              </a:xfrm>
              <a:custGeom>
                <a:avLst/>
                <a:gdLst/>
                <a:ahLst/>
                <a:cxnLst>
                  <a:cxn ang="0">
                    <a:pos x="0" y="0"/>
                  </a:cxn>
                  <a:cxn ang="0">
                    <a:pos x="0" y="57"/>
                  </a:cxn>
                  <a:cxn ang="0">
                    <a:pos x="49" y="57"/>
                  </a:cxn>
                  <a:cxn ang="0">
                    <a:pos x="49" y="222"/>
                  </a:cxn>
                  <a:cxn ang="0">
                    <a:pos x="115" y="222"/>
                  </a:cxn>
                  <a:cxn ang="0">
                    <a:pos x="115" y="57"/>
                  </a:cxn>
                  <a:cxn ang="0">
                    <a:pos x="167" y="57"/>
                  </a:cxn>
                  <a:cxn ang="0">
                    <a:pos x="167" y="0"/>
                  </a:cxn>
                </a:cxnLst>
                <a:rect l="0" t="0" r="r" b="b"/>
                <a:pathLst>
                  <a:path w="167" h="222">
                    <a:moveTo>
                      <a:pt x="0" y="0"/>
                    </a:moveTo>
                    <a:lnTo>
                      <a:pt x="0" y="57"/>
                    </a:lnTo>
                    <a:lnTo>
                      <a:pt x="49" y="57"/>
                    </a:lnTo>
                    <a:lnTo>
                      <a:pt x="49" y="222"/>
                    </a:lnTo>
                    <a:lnTo>
                      <a:pt x="115" y="222"/>
                    </a:lnTo>
                    <a:lnTo>
                      <a:pt x="115" y="57"/>
                    </a:lnTo>
                    <a:lnTo>
                      <a:pt x="167" y="57"/>
                    </a:lnTo>
                    <a:lnTo>
                      <a:pt x="167" y="0"/>
                    </a:lnTo>
                  </a:path>
                </a:pathLst>
              </a:custGeom>
              <a:solidFill>
                <a:srgbClr val="FFFFFF"/>
              </a:solidFill>
              <a:ln w="9525">
                <a:noFill/>
                <a:round/>
                <a:headEnd/>
                <a:tailEnd/>
              </a:ln>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9pPr>
              </a:lstStyle>
              <a:p>
                <a:pPr defTabSz="1218887">
                  <a:defRPr/>
                </a:pPr>
                <a:endParaRPr lang="fr-FR" sz="2800">
                  <a:solidFill>
                    <a:schemeClr val="tx1"/>
                  </a:solidFill>
                  <a:effectLst>
                    <a:outerShdw blurRad="38100" dist="38100" dir="2700000" algn="tl">
                      <a:srgbClr val="000000">
                        <a:alpha val="43137"/>
                      </a:srgbClr>
                    </a:outerShdw>
                  </a:effectLst>
                  <a:latin typeface="Arial" charset="0"/>
                </a:endParaRPr>
              </a:p>
            </p:txBody>
          </p:sp>
          <p:sp>
            <p:nvSpPr>
              <p:cNvPr id="157" name="Rectangle 156"/>
              <p:cNvSpPr>
                <a:spLocks noChangeArrowheads="1"/>
              </p:cNvSpPr>
              <p:nvPr/>
            </p:nvSpPr>
            <p:spPr bwMode="black">
              <a:xfrm>
                <a:off x="5071875" y="2740037"/>
                <a:ext cx="52481" cy="194072"/>
              </a:xfrm>
              <a:prstGeom prst="rect">
                <a:avLst/>
              </a:prstGeom>
              <a:solidFill>
                <a:srgbClr val="FFFFFF"/>
              </a:solidFill>
              <a:ln w="9525">
                <a:noFill/>
                <a:miter lim="800000"/>
                <a:headEnd/>
                <a:tailEnd/>
              </a:ln>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9pPr>
              </a:lstStyle>
              <a:p>
                <a:pPr defTabSz="1218887">
                  <a:defRPr/>
                </a:pPr>
                <a:endParaRPr lang="fr-FR" sz="2800">
                  <a:solidFill>
                    <a:schemeClr val="tx1"/>
                  </a:solidFill>
                  <a:effectLst>
                    <a:outerShdw blurRad="38100" dist="38100" dir="2700000" algn="tl">
                      <a:srgbClr val="000000">
                        <a:alpha val="43137"/>
                      </a:srgbClr>
                    </a:outerShdw>
                  </a:effectLst>
                  <a:latin typeface="Arial" charset="0"/>
                </a:endParaRPr>
              </a:p>
            </p:txBody>
          </p:sp>
          <p:sp>
            <p:nvSpPr>
              <p:cNvPr id="158" name="Freeform 157"/>
              <p:cNvSpPr>
                <a:spLocks/>
              </p:cNvSpPr>
              <p:nvPr/>
            </p:nvSpPr>
            <p:spPr bwMode="black">
              <a:xfrm>
                <a:off x="5135575" y="2740037"/>
                <a:ext cx="204088" cy="194071"/>
              </a:xfrm>
              <a:custGeom>
                <a:avLst/>
                <a:gdLst/>
                <a:ahLst/>
                <a:cxnLst>
                  <a:cxn ang="0">
                    <a:pos x="165" y="101"/>
                  </a:cxn>
                  <a:cxn ang="0">
                    <a:pos x="238" y="0"/>
                  </a:cxn>
                  <a:cxn ang="0">
                    <a:pos x="158" y="0"/>
                  </a:cxn>
                  <a:cxn ang="0">
                    <a:pos x="127" y="47"/>
                  </a:cxn>
                  <a:cxn ang="0">
                    <a:pos x="101" y="0"/>
                  </a:cxn>
                  <a:cxn ang="0">
                    <a:pos x="21" y="0"/>
                  </a:cxn>
                  <a:cxn ang="0">
                    <a:pos x="87" y="101"/>
                  </a:cxn>
                  <a:cxn ang="0">
                    <a:pos x="0" y="222"/>
                  </a:cxn>
                  <a:cxn ang="0">
                    <a:pos x="80" y="222"/>
                  </a:cxn>
                  <a:cxn ang="0">
                    <a:pos x="127" y="156"/>
                  </a:cxn>
                  <a:cxn ang="0">
                    <a:pos x="163" y="222"/>
                  </a:cxn>
                  <a:cxn ang="0">
                    <a:pos x="243" y="222"/>
                  </a:cxn>
                </a:cxnLst>
                <a:rect l="0" t="0" r="r" b="b"/>
                <a:pathLst>
                  <a:path w="243" h="222">
                    <a:moveTo>
                      <a:pt x="165" y="101"/>
                    </a:moveTo>
                    <a:lnTo>
                      <a:pt x="238" y="0"/>
                    </a:lnTo>
                    <a:lnTo>
                      <a:pt x="158" y="0"/>
                    </a:lnTo>
                    <a:lnTo>
                      <a:pt x="127" y="47"/>
                    </a:lnTo>
                    <a:lnTo>
                      <a:pt x="101" y="0"/>
                    </a:lnTo>
                    <a:lnTo>
                      <a:pt x="21" y="0"/>
                    </a:lnTo>
                    <a:lnTo>
                      <a:pt x="87" y="101"/>
                    </a:lnTo>
                    <a:lnTo>
                      <a:pt x="0" y="222"/>
                    </a:lnTo>
                    <a:lnTo>
                      <a:pt x="80" y="222"/>
                    </a:lnTo>
                    <a:lnTo>
                      <a:pt x="127" y="156"/>
                    </a:lnTo>
                    <a:lnTo>
                      <a:pt x="163" y="222"/>
                    </a:lnTo>
                    <a:lnTo>
                      <a:pt x="243" y="222"/>
                    </a:lnTo>
                  </a:path>
                </a:pathLst>
              </a:custGeom>
              <a:solidFill>
                <a:srgbClr val="FFFFFF"/>
              </a:solidFill>
              <a:ln w="9525">
                <a:noFill/>
                <a:round/>
                <a:headEnd/>
                <a:tailEnd/>
              </a:ln>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9pPr>
              </a:lstStyle>
              <a:p>
                <a:pPr defTabSz="1218887">
                  <a:defRPr/>
                </a:pPr>
                <a:endParaRPr lang="fr-FR" sz="2800">
                  <a:solidFill>
                    <a:schemeClr val="tx1"/>
                  </a:solidFill>
                  <a:effectLst>
                    <a:outerShdw blurRad="38100" dist="38100" dir="2700000" algn="tl">
                      <a:srgbClr val="000000">
                        <a:alpha val="43137"/>
                      </a:srgbClr>
                    </a:outerShdw>
                  </a:effectLst>
                  <a:latin typeface="Arial" charset="0"/>
                </a:endParaRPr>
              </a:p>
            </p:txBody>
          </p:sp>
          <p:sp>
            <p:nvSpPr>
              <p:cNvPr id="159" name="Freeform 158"/>
              <p:cNvSpPr>
                <a:spLocks/>
              </p:cNvSpPr>
              <p:nvPr/>
            </p:nvSpPr>
            <p:spPr bwMode="black">
              <a:xfrm>
                <a:off x="4484393" y="2735489"/>
                <a:ext cx="169101" cy="203168"/>
              </a:xfrm>
              <a:custGeom>
                <a:avLst/>
                <a:gdLst/>
                <a:ahLst/>
                <a:cxnLst>
                  <a:cxn ang="0">
                    <a:pos x="0" y="49"/>
                  </a:cxn>
                  <a:cxn ang="0">
                    <a:pos x="49" y="98"/>
                  </a:cxn>
                  <a:cxn ang="0">
                    <a:pos x="85" y="83"/>
                  </a:cxn>
                  <a:cxn ang="0">
                    <a:pos x="70" y="59"/>
                  </a:cxn>
                  <a:cxn ang="0">
                    <a:pos x="49" y="70"/>
                  </a:cxn>
                  <a:cxn ang="0">
                    <a:pos x="29" y="49"/>
                  </a:cxn>
                  <a:cxn ang="0">
                    <a:pos x="49" y="27"/>
                  </a:cxn>
                  <a:cxn ang="0">
                    <a:pos x="70" y="39"/>
                  </a:cxn>
                  <a:cxn ang="0">
                    <a:pos x="85" y="15"/>
                  </a:cxn>
                  <a:cxn ang="0">
                    <a:pos x="49" y="0"/>
                  </a:cxn>
                  <a:cxn ang="0">
                    <a:pos x="0" y="49"/>
                  </a:cxn>
                </a:cxnLst>
                <a:rect l="0" t="0" r="r" b="b"/>
                <a:pathLst>
                  <a:path w="85" h="98">
                    <a:moveTo>
                      <a:pt x="0" y="49"/>
                    </a:moveTo>
                    <a:cubicBezTo>
                      <a:pt x="0" y="76"/>
                      <a:pt x="22" y="98"/>
                      <a:pt x="49" y="98"/>
                    </a:cubicBezTo>
                    <a:cubicBezTo>
                      <a:pt x="63" y="98"/>
                      <a:pt x="76" y="92"/>
                      <a:pt x="85" y="83"/>
                    </a:cubicBezTo>
                    <a:cubicBezTo>
                      <a:pt x="70" y="59"/>
                      <a:pt x="70" y="59"/>
                      <a:pt x="70" y="59"/>
                    </a:cubicBezTo>
                    <a:cubicBezTo>
                      <a:pt x="66" y="66"/>
                      <a:pt x="58" y="70"/>
                      <a:pt x="49" y="70"/>
                    </a:cubicBezTo>
                    <a:cubicBezTo>
                      <a:pt x="38" y="70"/>
                      <a:pt x="29" y="61"/>
                      <a:pt x="29" y="49"/>
                    </a:cubicBezTo>
                    <a:cubicBezTo>
                      <a:pt x="29" y="37"/>
                      <a:pt x="38" y="27"/>
                      <a:pt x="49" y="27"/>
                    </a:cubicBezTo>
                    <a:cubicBezTo>
                      <a:pt x="58" y="27"/>
                      <a:pt x="66" y="32"/>
                      <a:pt x="70" y="39"/>
                    </a:cubicBezTo>
                    <a:cubicBezTo>
                      <a:pt x="85" y="15"/>
                      <a:pt x="85" y="15"/>
                      <a:pt x="85" y="15"/>
                    </a:cubicBezTo>
                    <a:cubicBezTo>
                      <a:pt x="76" y="6"/>
                      <a:pt x="63" y="0"/>
                      <a:pt x="49" y="0"/>
                    </a:cubicBezTo>
                    <a:cubicBezTo>
                      <a:pt x="22" y="0"/>
                      <a:pt x="0" y="22"/>
                      <a:pt x="0" y="49"/>
                    </a:cubicBezTo>
                  </a:path>
                </a:pathLst>
              </a:custGeom>
              <a:solidFill>
                <a:srgbClr val="FFFFFF"/>
              </a:solidFill>
              <a:ln w="9525">
                <a:noFill/>
                <a:round/>
                <a:headEnd/>
                <a:tailEnd/>
              </a:ln>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9pPr>
              </a:lstStyle>
              <a:p>
                <a:pPr defTabSz="1218887">
                  <a:defRPr/>
                </a:pPr>
                <a:endParaRPr lang="fr-FR" sz="2800">
                  <a:solidFill>
                    <a:schemeClr val="tx1"/>
                  </a:solidFill>
                  <a:effectLst>
                    <a:outerShdw blurRad="38100" dist="38100" dir="2700000" algn="tl">
                      <a:srgbClr val="000000">
                        <a:alpha val="43137"/>
                      </a:srgbClr>
                    </a:outerShdw>
                  </a:effectLst>
                  <a:latin typeface="Arial" charset="0"/>
                </a:endParaRPr>
              </a:p>
            </p:txBody>
          </p:sp>
          <p:sp>
            <p:nvSpPr>
              <p:cNvPr id="160" name="Freeform 159"/>
              <p:cNvSpPr>
                <a:spLocks noEditPoints="1"/>
              </p:cNvSpPr>
              <p:nvPr/>
            </p:nvSpPr>
            <p:spPr bwMode="black">
              <a:xfrm>
                <a:off x="4895485" y="2740037"/>
                <a:ext cx="161813" cy="194072"/>
              </a:xfrm>
              <a:custGeom>
                <a:avLst/>
                <a:gdLst/>
                <a:ahLst/>
                <a:cxnLst>
                  <a:cxn ang="0">
                    <a:pos x="28" y="20"/>
                  </a:cxn>
                  <a:cxn ang="0">
                    <a:pos x="43" y="24"/>
                  </a:cxn>
                  <a:cxn ang="0">
                    <a:pos x="45" y="31"/>
                  </a:cxn>
                  <a:cxn ang="0">
                    <a:pos x="28" y="42"/>
                  </a:cxn>
                  <a:cxn ang="0">
                    <a:pos x="53" y="56"/>
                  </a:cxn>
                  <a:cxn ang="0">
                    <a:pos x="71" y="30"/>
                  </a:cxn>
                  <a:cxn ang="0">
                    <a:pos x="63" y="9"/>
                  </a:cxn>
                  <a:cxn ang="0">
                    <a:pos x="37" y="0"/>
                  </a:cxn>
                  <a:cxn ang="0">
                    <a:pos x="0" y="0"/>
                  </a:cxn>
                  <a:cxn ang="0">
                    <a:pos x="0" y="94"/>
                  </a:cxn>
                  <a:cxn ang="0">
                    <a:pos x="28" y="94"/>
                  </a:cxn>
                  <a:cxn ang="0">
                    <a:pos x="28" y="66"/>
                  </a:cxn>
                  <a:cxn ang="0">
                    <a:pos x="46" y="94"/>
                  </a:cxn>
                  <a:cxn ang="0">
                    <a:pos x="82" y="94"/>
                  </a:cxn>
                  <a:cxn ang="0">
                    <a:pos x="53" y="56"/>
                  </a:cxn>
                </a:cxnLst>
                <a:rect l="0" t="0" r="r" b="b"/>
                <a:pathLst>
                  <a:path w="82" h="94">
                    <a:moveTo>
                      <a:pt x="28" y="20"/>
                    </a:moveTo>
                    <a:cubicBezTo>
                      <a:pt x="33" y="20"/>
                      <a:pt x="40" y="21"/>
                      <a:pt x="43" y="24"/>
                    </a:cubicBezTo>
                    <a:cubicBezTo>
                      <a:pt x="45" y="26"/>
                      <a:pt x="45" y="28"/>
                      <a:pt x="45" y="31"/>
                    </a:cubicBezTo>
                    <a:cubicBezTo>
                      <a:pt x="45" y="39"/>
                      <a:pt x="40" y="42"/>
                      <a:pt x="28" y="42"/>
                    </a:cubicBezTo>
                    <a:moveTo>
                      <a:pt x="53" y="56"/>
                    </a:moveTo>
                    <a:cubicBezTo>
                      <a:pt x="64" y="53"/>
                      <a:pt x="71" y="43"/>
                      <a:pt x="71" y="30"/>
                    </a:cubicBezTo>
                    <a:cubicBezTo>
                      <a:pt x="71" y="21"/>
                      <a:pt x="68" y="14"/>
                      <a:pt x="63" y="9"/>
                    </a:cubicBezTo>
                    <a:cubicBezTo>
                      <a:pt x="57" y="3"/>
                      <a:pt x="48" y="0"/>
                      <a:pt x="37" y="0"/>
                    </a:cubicBezTo>
                    <a:cubicBezTo>
                      <a:pt x="0" y="0"/>
                      <a:pt x="0" y="0"/>
                      <a:pt x="0" y="0"/>
                    </a:cubicBezTo>
                    <a:cubicBezTo>
                      <a:pt x="0" y="94"/>
                      <a:pt x="0" y="94"/>
                      <a:pt x="0" y="94"/>
                    </a:cubicBezTo>
                    <a:cubicBezTo>
                      <a:pt x="28" y="94"/>
                      <a:pt x="28" y="94"/>
                      <a:pt x="28" y="94"/>
                    </a:cubicBezTo>
                    <a:cubicBezTo>
                      <a:pt x="28" y="66"/>
                      <a:pt x="28" y="66"/>
                      <a:pt x="28" y="66"/>
                    </a:cubicBezTo>
                    <a:cubicBezTo>
                      <a:pt x="46" y="94"/>
                      <a:pt x="46" y="94"/>
                      <a:pt x="46" y="94"/>
                    </a:cubicBezTo>
                    <a:cubicBezTo>
                      <a:pt x="82" y="94"/>
                      <a:pt x="82" y="94"/>
                      <a:pt x="82" y="94"/>
                    </a:cubicBezTo>
                    <a:lnTo>
                      <a:pt x="53" y="56"/>
                    </a:lnTo>
                    <a:close/>
                  </a:path>
                </a:pathLst>
              </a:custGeom>
              <a:solidFill>
                <a:srgbClr val="FFFFFF"/>
              </a:solidFill>
              <a:ln w="9525">
                <a:noFill/>
                <a:round/>
                <a:headEnd/>
                <a:tailEnd/>
              </a:ln>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9pPr>
              </a:lstStyle>
              <a:p>
                <a:pPr defTabSz="1218887">
                  <a:defRPr/>
                </a:pPr>
                <a:endParaRPr lang="fr-FR" sz="2800">
                  <a:solidFill>
                    <a:schemeClr val="tx1"/>
                  </a:solidFill>
                  <a:effectLst>
                    <a:outerShdw blurRad="38100" dist="38100" dir="2700000" algn="tl">
                      <a:srgbClr val="000000">
                        <a:alpha val="43137"/>
                      </a:srgbClr>
                    </a:outerShdw>
                  </a:effectLst>
                  <a:latin typeface="Arial" charset="0"/>
                </a:endParaRPr>
              </a:p>
            </p:txBody>
          </p:sp>
          <p:sp>
            <p:nvSpPr>
              <p:cNvPr id="161" name="Freeform 160"/>
              <p:cNvSpPr>
                <a:spLocks noEditPoints="1"/>
              </p:cNvSpPr>
              <p:nvPr/>
            </p:nvSpPr>
            <p:spPr bwMode="black">
              <a:xfrm>
                <a:off x="5347396" y="2738522"/>
                <a:ext cx="43733" cy="43970"/>
              </a:xfrm>
              <a:custGeom>
                <a:avLst/>
                <a:gdLst/>
                <a:ahLst/>
                <a:cxnLst>
                  <a:cxn ang="0">
                    <a:pos x="19" y="18"/>
                  </a:cxn>
                  <a:cxn ang="0">
                    <a:pos x="11" y="22"/>
                  </a:cxn>
                  <a:cxn ang="0">
                    <a:pos x="3" y="18"/>
                  </a:cxn>
                  <a:cxn ang="0">
                    <a:pos x="0" y="11"/>
                  </a:cxn>
                  <a:cxn ang="0">
                    <a:pos x="3" y="3"/>
                  </a:cxn>
                  <a:cxn ang="0">
                    <a:pos x="11" y="0"/>
                  </a:cxn>
                  <a:cxn ang="0">
                    <a:pos x="19" y="3"/>
                  </a:cxn>
                  <a:cxn ang="0">
                    <a:pos x="22" y="11"/>
                  </a:cxn>
                  <a:cxn ang="0">
                    <a:pos x="19" y="18"/>
                  </a:cxn>
                  <a:cxn ang="0">
                    <a:pos x="4" y="4"/>
                  </a:cxn>
                  <a:cxn ang="0">
                    <a:pos x="2" y="11"/>
                  </a:cxn>
                  <a:cxn ang="0">
                    <a:pos x="4" y="17"/>
                  </a:cxn>
                  <a:cxn ang="0">
                    <a:pos x="11" y="20"/>
                  </a:cxn>
                  <a:cxn ang="0">
                    <a:pos x="17" y="17"/>
                  </a:cxn>
                  <a:cxn ang="0">
                    <a:pos x="20" y="11"/>
                  </a:cxn>
                  <a:cxn ang="0">
                    <a:pos x="17" y="4"/>
                  </a:cxn>
                  <a:cxn ang="0">
                    <a:pos x="11" y="1"/>
                  </a:cxn>
                  <a:cxn ang="0">
                    <a:pos x="4" y="4"/>
                  </a:cxn>
                  <a:cxn ang="0">
                    <a:pos x="11" y="5"/>
                  </a:cxn>
                  <a:cxn ang="0">
                    <a:pos x="14" y="5"/>
                  </a:cxn>
                  <a:cxn ang="0">
                    <a:pos x="16" y="8"/>
                  </a:cxn>
                  <a:cxn ang="0">
                    <a:pos x="15" y="11"/>
                  </a:cxn>
                  <a:cxn ang="0">
                    <a:pos x="13" y="11"/>
                  </a:cxn>
                  <a:cxn ang="0">
                    <a:pos x="15" y="12"/>
                  </a:cxn>
                  <a:cxn ang="0">
                    <a:pos x="16" y="14"/>
                  </a:cxn>
                  <a:cxn ang="0">
                    <a:pos x="16" y="15"/>
                  </a:cxn>
                  <a:cxn ang="0">
                    <a:pos x="16" y="16"/>
                  </a:cxn>
                  <a:cxn ang="0">
                    <a:pos x="16" y="17"/>
                  </a:cxn>
                  <a:cxn ang="0">
                    <a:pos x="16" y="17"/>
                  </a:cxn>
                  <a:cxn ang="0">
                    <a:pos x="14" y="17"/>
                  </a:cxn>
                  <a:cxn ang="0">
                    <a:pos x="14" y="17"/>
                  </a:cxn>
                  <a:cxn ang="0">
                    <a:pos x="14" y="16"/>
                  </a:cxn>
                  <a:cxn ang="0">
                    <a:pos x="14" y="16"/>
                  </a:cxn>
                  <a:cxn ang="0">
                    <a:pos x="14" y="15"/>
                  </a:cxn>
                  <a:cxn ang="0">
                    <a:pos x="13" y="12"/>
                  </a:cxn>
                  <a:cxn ang="0">
                    <a:pos x="10" y="12"/>
                  </a:cxn>
                  <a:cxn ang="0">
                    <a:pos x="9" y="12"/>
                  </a:cxn>
                  <a:cxn ang="0">
                    <a:pos x="9" y="17"/>
                  </a:cxn>
                  <a:cxn ang="0">
                    <a:pos x="7" y="17"/>
                  </a:cxn>
                  <a:cxn ang="0">
                    <a:pos x="7" y="5"/>
                  </a:cxn>
                  <a:cxn ang="0">
                    <a:pos x="11" y="5"/>
                  </a:cxn>
                  <a:cxn ang="0">
                    <a:pos x="13" y="7"/>
                  </a:cxn>
                  <a:cxn ang="0">
                    <a:pos x="10" y="6"/>
                  </a:cxn>
                  <a:cxn ang="0">
                    <a:pos x="9" y="6"/>
                  </a:cxn>
                  <a:cxn ang="0">
                    <a:pos x="9" y="11"/>
                  </a:cxn>
                  <a:cxn ang="0">
                    <a:pos x="11" y="11"/>
                  </a:cxn>
                  <a:cxn ang="0">
                    <a:pos x="13" y="10"/>
                  </a:cxn>
                  <a:cxn ang="0">
                    <a:pos x="14" y="8"/>
                  </a:cxn>
                  <a:cxn ang="0">
                    <a:pos x="13" y="7"/>
                  </a:cxn>
                </a:cxnLst>
                <a:rect l="0" t="0" r="r" b="b"/>
                <a:pathLst>
                  <a:path w="22" h="22">
                    <a:moveTo>
                      <a:pt x="19" y="18"/>
                    </a:moveTo>
                    <a:cubicBezTo>
                      <a:pt x="16" y="21"/>
                      <a:pt x="14" y="22"/>
                      <a:pt x="11" y="22"/>
                    </a:cubicBezTo>
                    <a:cubicBezTo>
                      <a:pt x="8" y="22"/>
                      <a:pt x="5" y="21"/>
                      <a:pt x="3" y="18"/>
                    </a:cubicBezTo>
                    <a:cubicBezTo>
                      <a:pt x="1" y="16"/>
                      <a:pt x="0" y="14"/>
                      <a:pt x="0" y="11"/>
                    </a:cubicBezTo>
                    <a:cubicBezTo>
                      <a:pt x="0" y="8"/>
                      <a:pt x="1" y="5"/>
                      <a:pt x="3" y="3"/>
                    </a:cubicBezTo>
                    <a:cubicBezTo>
                      <a:pt x="5" y="1"/>
                      <a:pt x="8" y="0"/>
                      <a:pt x="11" y="0"/>
                    </a:cubicBezTo>
                    <a:cubicBezTo>
                      <a:pt x="14" y="0"/>
                      <a:pt x="16" y="1"/>
                      <a:pt x="19" y="3"/>
                    </a:cubicBezTo>
                    <a:cubicBezTo>
                      <a:pt x="21" y="5"/>
                      <a:pt x="22" y="8"/>
                      <a:pt x="22" y="11"/>
                    </a:cubicBezTo>
                    <a:cubicBezTo>
                      <a:pt x="22" y="14"/>
                      <a:pt x="21" y="16"/>
                      <a:pt x="19" y="18"/>
                    </a:cubicBezTo>
                    <a:moveTo>
                      <a:pt x="4" y="4"/>
                    </a:moveTo>
                    <a:cubicBezTo>
                      <a:pt x="3" y="6"/>
                      <a:pt x="2" y="8"/>
                      <a:pt x="2" y="11"/>
                    </a:cubicBezTo>
                    <a:cubicBezTo>
                      <a:pt x="2" y="13"/>
                      <a:pt x="3" y="16"/>
                      <a:pt x="4" y="17"/>
                    </a:cubicBezTo>
                    <a:cubicBezTo>
                      <a:pt x="6" y="19"/>
                      <a:pt x="8" y="20"/>
                      <a:pt x="11" y="20"/>
                    </a:cubicBezTo>
                    <a:cubicBezTo>
                      <a:pt x="13" y="20"/>
                      <a:pt x="16" y="19"/>
                      <a:pt x="17" y="17"/>
                    </a:cubicBezTo>
                    <a:cubicBezTo>
                      <a:pt x="19" y="16"/>
                      <a:pt x="20" y="13"/>
                      <a:pt x="20" y="11"/>
                    </a:cubicBezTo>
                    <a:cubicBezTo>
                      <a:pt x="20" y="8"/>
                      <a:pt x="19" y="6"/>
                      <a:pt x="17" y="4"/>
                    </a:cubicBezTo>
                    <a:cubicBezTo>
                      <a:pt x="16" y="2"/>
                      <a:pt x="13" y="1"/>
                      <a:pt x="11" y="1"/>
                    </a:cubicBezTo>
                    <a:cubicBezTo>
                      <a:pt x="8" y="1"/>
                      <a:pt x="6" y="2"/>
                      <a:pt x="4" y="4"/>
                    </a:cubicBezTo>
                    <a:close/>
                    <a:moveTo>
                      <a:pt x="11" y="5"/>
                    </a:moveTo>
                    <a:cubicBezTo>
                      <a:pt x="12" y="5"/>
                      <a:pt x="13" y="5"/>
                      <a:pt x="14" y="5"/>
                    </a:cubicBezTo>
                    <a:cubicBezTo>
                      <a:pt x="15" y="6"/>
                      <a:pt x="16" y="7"/>
                      <a:pt x="16" y="8"/>
                    </a:cubicBezTo>
                    <a:cubicBezTo>
                      <a:pt x="16" y="9"/>
                      <a:pt x="15" y="10"/>
                      <a:pt x="15" y="11"/>
                    </a:cubicBezTo>
                    <a:cubicBezTo>
                      <a:pt x="14" y="11"/>
                      <a:pt x="14" y="11"/>
                      <a:pt x="13" y="11"/>
                    </a:cubicBezTo>
                    <a:cubicBezTo>
                      <a:pt x="14" y="11"/>
                      <a:pt x="15" y="12"/>
                      <a:pt x="15" y="12"/>
                    </a:cubicBezTo>
                    <a:cubicBezTo>
                      <a:pt x="15" y="13"/>
                      <a:pt x="16" y="14"/>
                      <a:pt x="16" y="14"/>
                    </a:cubicBezTo>
                    <a:cubicBezTo>
                      <a:pt x="16" y="15"/>
                      <a:pt x="16" y="15"/>
                      <a:pt x="16" y="15"/>
                    </a:cubicBezTo>
                    <a:cubicBezTo>
                      <a:pt x="16" y="15"/>
                      <a:pt x="16" y="16"/>
                      <a:pt x="16" y="16"/>
                    </a:cubicBezTo>
                    <a:cubicBezTo>
                      <a:pt x="16" y="16"/>
                      <a:pt x="16" y="16"/>
                      <a:pt x="16" y="17"/>
                    </a:cubicBezTo>
                    <a:cubicBezTo>
                      <a:pt x="16" y="17"/>
                      <a:pt x="16" y="17"/>
                      <a:pt x="16" y="17"/>
                    </a:cubicBezTo>
                    <a:cubicBezTo>
                      <a:pt x="14" y="17"/>
                      <a:pt x="14" y="17"/>
                      <a:pt x="14" y="17"/>
                    </a:cubicBezTo>
                    <a:cubicBezTo>
                      <a:pt x="14" y="17"/>
                      <a:pt x="14" y="17"/>
                      <a:pt x="14" y="17"/>
                    </a:cubicBezTo>
                    <a:cubicBezTo>
                      <a:pt x="14" y="17"/>
                      <a:pt x="14" y="16"/>
                      <a:pt x="14" y="16"/>
                    </a:cubicBezTo>
                    <a:cubicBezTo>
                      <a:pt x="14" y="16"/>
                      <a:pt x="14" y="16"/>
                      <a:pt x="14" y="16"/>
                    </a:cubicBezTo>
                    <a:cubicBezTo>
                      <a:pt x="14" y="15"/>
                      <a:pt x="14" y="15"/>
                      <a:pt x="14" y="15"/>
                    </a:cubicBezTo>
                    <a:cubicBezTo>
                      <a:pt x="14" y="14"/>
                      <a:pt x="13" y="13"/>
                      <a:pt x="13" y="12"/>
                    </a:cubicBezTo>
                    <a:cubicBezTo>
                      <a:pt x="12" y="12"/>
                      <a:pt x="11" y="12"/>
                      <a:pt x="10" y="12"/>
                    </a:cubicBezTo>
                    <a:cubicBezTo>
                      <a:pt x="9" y="12"/>
                      <a:pt x="9" y="12"/>
                      <a:pt x="9" y="12"/>
                    </a:cubicBezTo>
                    <a:cubicBezTo>
                      <a:pt x="9" y="17"/>
                      <a:pt x="9" y="17"/>
                      <a:pt x="9" y="17"/>
                    </a:cubicBezTo>
                    <a:cubicBezTo>
                      <a:pt x="7" y="17"/>
                      <a:pt x="7" y="17"/>
                      <a:pt x="7" y="17"/>
                    </a:cubicBezTo>
                    <a:cubicBezTo>
                      <a:pt x="7" y="5"/>
                      <a:pt x="7" y="5"/>
                      <a:pt x="7" y="5"/>
                    </a:cubicBezTo>
                    <a:lnTo>
                      <a:pt x="11" y="5"/>
                    </a:lnTo>
                    <a:close/>
                    <a:moveTo>
                      <a:pt x="13" y="7"/>
                    </a:moveTo>
                    <a:cubicBezTo>
                      <a:pt x="12" y="6"/>
                      <a:pt x="12" y="6"/>
                      <a:pt x="10" y="6"/>
                    </a:cubicBezTo>
                    <a:cubicBezTo>
                      <a:pt x="9" y="6"/>
                      <a:pt x="9" y="6"/>
                      <a:pt x="9" y="6"/>
                    </a:cubicBezTo>
                    <a:cubicBezTo>
                      <a:pt x="9" y="11"/>
                      <a:pt x="9" y="11"/>
                      <a:pt x="9" y="11"/>
                    </a:cubicBezTo>
                    <a:cubicBezTo>
                      <a:pt x="11" y="11"/>
                      <a:pt x="11" y="11"/>
                      <a:pt x="11" y="11"/>
                    </a:cubicBezTo>
                    <a:cubicBezTo>
                      <a:pt x="11" y="11"/>
                      <a:pt x="12" y="10"/>
                      <a:pt x="13" y="10"/>
                    </a:cubicBezTo>
                    <a:cubicBezTo>
                      <a:pt x="13" y="10"/>
                      <a:pt x="14" y="9"/>
                      <a:pt x="14" y="8"/>
                    </a:cubicBezTo>
                    <a:cubicBezTo>
                      <a:pt x="14" y="8"/>
                      <a:pt x="13" y="7"/>
                      <a:pt x="13" y="7"/>
                    </a:cubicBezTo>
                    <a:close/>
                  </a:path>
                </a:pathLst>
              </a:custGeom>
              <a:solidFill>
                <a:srgbClr val="FFFFFF"/>
              </a:solidFill>
              <a:ln w="9525">
                <a:noFill/>
                <a:round/>
                <a:headEnd/>
                <a:tailEnd/>
              </a:ln>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9pPr>
              </a:lstStyle>
              <a:p>
                <a:pPr defTabSz="1218887">
                  <a:defRPr/>
                </a:pPr>
                <a:endParaRPr lang="fr-FR" sz="2800">
                  <a:solidFill>
                    <a:schemeClr val="tx1"/>
                  </a:solidFill>
                  <a:effectLst>
                    <a:outerShdw blurRad="38100" dist="38100" dir="2700000" algn="tl">
                      <a:srgbClr val="000000">
                        <a:alpha val="43137"/>
                      </a:srgbClr>
                    </a:outerShdw>
                  </a:effectLst>
                  <a:latin typeface="Arial" charset="0"/>
                </a:endParaRPr>
              </a:p>
            </p:txBody>
          </p:sp>
          <p:sp>
            <p:nvSpPr>
              <p:cNvPr id="162" name="Rectangle 161"/>
              <p:cNvSpPr>
                <a:spLocks noChangeArrowheads="1"/>
              </p:cNvSpPr>
              <p:nvPr/>
            </p:nvSpPr>
            <p:spPr bwMode="black">
              <a:xfrm>
                <a:off x="4669530" y="2740037"/>
                <a:ext cx="55396" cy="194072"/>
              </a:xfrm>
              <a:prstGeom prst="rect">
                <a:avLst/>
              </a:prstGeom>
              <a:solidFill>
                <a:srgbClr val="FFFFFF"/>
              </a:solidFill>
              <a:ln w="9525">
                <a:noFill/>
                <a:miter lim="800000"/>
                <a:headEnd/>
                <a:tailEnd/>
              </a:ln>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9pPr>
              </a:lstStyle>
              <a:p>
                <a:pPr defTabSz="1218887">
                  <a:defRPr/>
                </a:pPr>
                <a:endParaRPr lang="fr-FR" sz="2800">
                  <a:solidFill>
                    <a:schemeClr val="tx1"/>
                  </a:solidFill>
                  <a:effectLst>
                    <a:outerShdw blurRad="38100" dist="38100" dir="2700000" algn="tl">
                      <a:srgbClr val="000000">
                        <a:alpha val="43137"/>
                      </a:srgbClr>
                    </a:outerShdw>
                  </a:effectLst>
                  <a:latin typeface="Arial" charset="0"/>
                </a:endParaRPr>
              </a:p>
            </p:txBody>
          </p:sp>
          <p:sp>
            <p:nvSpPr>
              <p:cNvPr id="163" name="Oval 162"/>
              <p:cNvSpPr>
                <a:spLocks noChangeArrowheads="1"/>
              </p:cNvSpPr>
              <p:nvPr/>
            </p:nvSpPr>
            <p:spPr bwMode="black">
              <a:xfrm>
                <a:off x="4663699" y="2650583"/>
                <a:ext cx="69973" cy="74293"/>
              </a:xfrm>
              <a:prstGeom prst="ellipse">
                <a:avLst/>
              </a:prstGeom>
              <a:solidFill>
                <a:srgbClr val="FFFFFF"/>
              </a:solidFill>
              <a:ln w="9525">
                <a:noFill/>
                <a:round/>
                <a:headEnd/>
                <a:tailEnd/>
              </a:ln>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9pPr>
              </a:lstStyle>
              <a:p>
                <a:pPr defTabSz="1218887">
                  <a:defRPr/>
                </a:pPr>
                <a:endParaRPr lang="fr-FR" sz="2800">
                  <a:solidFill>
                    <a:schemeClr val="tx1"/>
                  </a:solidFill>
                  <a:effectLst>
                    <a:outerShdw blurRad="38100" dist="38100" dir="2700000" algn="tl">
                      <a:srgbClr val="000000">
                        <a:alpha val="43137"/>
                      </a:srgbClr>
                    </a:outerShdw>
                  </a:effectLst>
                  <a:latin typeface="Arial" charset="0"/>
                </a:endParaRPr>
              </a:p>
            </p:txBody>
          </p:sp>
          <p:sp>
            <p:nvSpPr>
              <p:cNvPr id="164" name="Oval 163"/>
              <p:cNvSpPr>
                <a:spLocks noChangeArrowheads="1"/>
              </p:cNvSpPr>
              <p:nvPr/>
            </p:nvSpPr>
            <p:spPr bwMode="black">
              <a:xfrm>
                <a:off x="5063130" y="2947755"/>
                <a:ext cx="69973" cy="72777"/>
              </a:xfrm>
              <a:prstGeom prst="ellipse">
                <a:avLst/>
              </a:prstGeom>
              <a:solidFill>
                <a:srgbClr val="FFFFFF"/>
              </a:solidFill>
              <a:ln w="9525" algn="ctr">
                <a:noFill/>
                <a:round/>
                <a:headEnd/>
                <a:tailEnd/>
              </a:ln>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9pPr>
              </a:lstStyle>
              <a:p>
                <a:pPr defTabSz="1218887">
                  <a:defRPr/>
                </a:pPr>
                <a:endParaRPr lang="fr-FR" sz="2800">
                  <a:solidFill>
                    <a:schemeClr val="tx1"/>
                  </a:solidFill>
                  <a:effectLst>
                    <a:outerShdw blurRad="38100" dist="38100" dir="2700000" algn="tl">
                      <a:srgbClr val="000000">
                        <a:alpha val="43137"/>
                      </a:srgbClr>
                    </a:outerShdw>
                  </a:effectLst>
                  <a:latin typeface="Arial" charset="0"/>
                </a:endParaRPr>
              </a:p>
            </p:txBody>
          </p:sp>
        </p:grpSp>
      </p:grpSp>
      <p:grpSp>
        <p:nvGrpSpPr>
          <p:cNvPr id="10" name="Group 115"/>
          <p:cNvGrpSpPr/>
          <p:nvPr/>
        </p:nvGrpSpPr>
        <p:grpSpPr>
          <a:xfrm>
            <a:off x="3359120" y="4168618"/>
            <a:ext cx="1436837" cy="360880"/>
            <a:chOff x="4701239" y="4410076"/>
            <a:chExt cx="1915284" cy="360880"/>
          </a:xfrm>
        </p:grpSpPr>
        <p:pic>
          <p:nvPicPr>
            <p:cNvPr id="166" name="Picture 3" descr="C:\Users\manliov.REDMOND\Desktop\Temp\Naming\logos\PNG\WS08-RemDskSrv_h_rgb_r.png"/>
            <p:cNvPicPr>
              <a:picLocks noChangeAspect="1" noChangeArrowheads="1"/>
            </p:cNvPicPr>
            <p:nvPr/>
          </p:nvPicPr>
          <p:blipFill>
            <a:blip r:embed="rId9" cstate="print"/>
            <a:srcRect/>
            <a:stretch>
              <a:fillRect/>
            </a:stretch>
          </p:blipFill>
          <p:spPr bwMode="auto">
            <a:xfrm>
              <a:off x="4701239" y="4410076"/>
              <a:ext cx="1704447" cy="360880"/>
            </a:xfrm>
            <a:prstGeom prst="rect">
              <a:avLst/>
            </a:prstGeom>
            <a:noFill/>
            <a:ln w="9525">
              <a:noFill/>
              <a:miter lim="800000"/>
              <a:headEnd/>
              <a:tailEnd/>
            </a:ln>
          </p:spPr>
        </p:pic>
        <p:pic>
          <p:nvPicPr>
            <p:cNvPr id="167" name="Picture 2" descr="\\Mvfs\projects\Citrix\09-1320 Citrix and Microsoft Quick Turn\Art\New_PNG\R2.png"/>
            <p:cNvPicPr>
              <a:picLocks noChangeAspect="1" noChangeArrowheads="1"/>
            </p:cNvPicPr>
            <p:nvPr/>
          </p:nvPicPr>
          <p:blipFill>
            <a:blip r:embed="rId10" cstate="print"/>
            <a:srcRect/>
            <a:stretch>
              <a:fillRect/>
            </a:stretch>
          </p:blipFill>
          <p:spPr bwMode="auto">
            <a:xfrm>
              <a:off x="6445073" y="4512409"/>
              <a:ext cx="171450" cy="127675"/>
            </a:xfrm>
            <a:prstGeom prst="rect">
              <a:avLst/>
            </a:prstGeom>
            <a:noFill/>
          </p:spPr>
        </p:pic>
      </p:grpSp>
      <p:grpSp>
        <p:nvGrpSpPr>
          <p:cNvPr id="11" name="Group 108"/>
          <p:cNvGrpSpPr/>
          <p:nvPr/>
        </p:nvGrpSpPr>
        <p:grpSpPr>
          <a:xfrm>
            <a:off x="5406754" y="4083266"/>
            <a:ext cx="1615041" cy="409574"/>
            <a:chOff x="7058800" y="4248150"/>
            <a:chExt cx="2152827" cy="409574"/>
          </a:xfrm>
        </p:grpSpPr>
        <p:pic>
          <p:nvPicPr>
            <p:cNvPr id="169" name="Picture 52" descr="C:\Users\maxher\Documents\VDI collateral\Logos\logos\WS08-HypeV_h_rgb.png"/>
            <p:cNvPicPr>
              <a:picLocks noChangeAspect="1"/>
            </p:cNvPicPr>
            <p:nvPr/>
          </p:nvPicPr>
          <p:blipFill>
            <a:blip r:embed="rId8" cstate="print"/>
            <a:srcRect/>
            <a:stretch>
              <a:fillRect/>
            </a:stretch>
          </p:blipFill>
          <p:spPr bwMode="auto">
            <a:xfrm>
              <a:off x="7058800" y="4248150"/>
              <a:ext cx="1943880" cy="409574"/>
            </a:xfrm>
            <a:prstGeom prst="rect">
              <a:avLst/>
            </a:prstGeom>
            <a:noFill/>
            <a:ln w="9525">
              <a:noFill/>
              <a:miter lim="800000"/>
              <a:headEnd/>
              <a:tailEnd/>
            </a:ln>
          </p:spPr>
        </p:pic>
        <p:pic>
          <p:nvPicPr>
            <p:cNvPr id="170" name="Picture 2" descr="\\Mvfs\projects\Citrix\09-1320 Citrix and Microsoft Quick Turn\Art\New_PNG\R2.png"/>
            <p:cNvPicPr>
              <a:picLocks noChangeAspect="1" noChangeArrowheads="1"/>
            </p:cNvPicPr>
            <p:nvPr/>
          </p:nvPicPr>
          <p:blipFill>
            <a:blip r:embed="rId10" cstate="print"/>
            <a:srcRect/>
            <a:stretch>
              <a:fillRect/>
            </a:stretch>
          </p:blipFill>
          <p:spPr bwMode="auto">
            <a:xfrm>
              <a:off x="9033727" y="4365939"/>
              <a:ext cx="177900" cy="132478"/>
            </a:xfrm>
            <a:prstGeom prst="rect">
              <a:avLst/>
            </a:prstGeom>
            <a:noFill/>
          </p:spPr>
        </p:pic>
      </p:grpSp>
      <p:grpSp>
        <p:nvGrpSpPr>
          <p:cNvPr id="12" name="Group 117"/>
          <p:cNvGrpSpPr/>
          <p:nvPr/>
        </p:nvGrpSpPr>
        <p:grpSpPr>
          <a:xfrm>
            <a:off x="7246363" y="3822016"/>
            <a:ext cx="1615041" cy="409574"/>
            <a:chOff x="7058800" y="4248150"/>
            <a:chExt cx="2152827" cy="409574"/>
          </a:xfrm>
        </p:grpSpPr>
        <p:pic>
          <p:nvPicPr>
            <p:cNvPr id="172" name="Picture 52" descr="C:\Users\maxher\Documents\VDI collateral\Logos\logos\WS08-HypeV_h_rgb.png"/>
            <p:cNvPicPr>
              <a:picLocks noChangeAspect="1"/>
            </p:cNvPicPr>
            <p:nvPr/>
          </p:nvPicPr>
          <p:blipFill>
            <a:blip r:embed="rId8" cstate="print"/>
            <a:srcRect/>
            <a:stretch>
              <a:fillRect/>
            </a:stretch>
          </p:blipFill>
          <p:spPr bwMode="auto">
            <a:xfrm>
              <a:off x="7058800" y="4248150"/>
              <a:ext cx="1943880" cy="409574"/>
            </a:xfrm>
            <a:prstGeom prst="rect">
              <a:avLst/>
            </a:prstGeom>
            <a:noFill/>
            <a:ln w="9525">
              <a:noFill/>
              <a:miter lim="800000"/>
              <a:headEnd/>
              <a:tailEnd/>
            </a:ln>
          </p:spPr>
        </p:pic>
        <p:pic>
          <p:nvPicPr>
            <p:cNvPr id="173" name="Picture 2" descr="\\Mvfs\projects\Citrix\09-1320 Citrix and Microsoft Quick Turn\Art\New_PNG\R2.png"/>
            <p:cNvPicPr>
              <a:picLocks noChangeAspect="1" noChangeArrowheads="1"/>
            </p:cNvPicPr>
            <p:nvPr/>
          </p:nvPicPr>
          <p:blipFill>
            <a:blip r:embed="rId10" cstate="print"/>
            <a:srcRect/>
            <a:stretch>
              <a:fillRect/>
            </a:stretch>
          </p:blipFill>
          <p:spPr bwMode="auto">
            <a:xfrm>
              <a:off x="9033727" y="4365939"/>
              <a:ext cx="177900" cy="132478"/>
            </a:xfrm>
            <a:prstGeom prst="rect">
              <a:avLst/>
            </a:prstGeom>
            <a:noFill/>
          </p:spPr>
        </p:pic>
      </p:grpSp>
      <p:grpSp>
        <p:nvGrpSpPr>
          <p:cNvPr id="13" name="Group 102"/>
          <p:cNvGrpSpPr/>
          <p:nvPr/>
        </p:nvGrpSpPr>
        <p:grpSpPr>
          <a:xfrm>
            <a:off x="5397264" y="2817814"/>
            <a:ext cx="1983048" cy="467170"/>
            <a:chOff x="7502327" y="2498617"/>
            <a:chExt cx="2643376" cy="467170"/>
          </a:xfrm>
        </p:grpSpPr>
        <p:sp>
          <p:nvSpPr>
            <p:cNvPr id="154" name="TextBox 153"/>
            <p:cNvSpPr txBox="1"/>
            <p:nvPr/>
          </p:nvSpPr>
          <p:spPr bwMode="auto">
            <a:xfrm>
              <a:off x="8180749" y="2504122"/>
              <a:ext cx="1964954" cy="461665"/>
            </a:xfrm>
            <a:prstGeom prst="rect">
              <a:avLst/>
            </a:prstGeom>
            <a:noFill/>
            <a:effectLst>
              <a:outerShdw blurRad="63500" sx="102000" sy="102000" algn="ctr" rotWithShape="0">
                <a:prstClr val="black">
                  <a:alpha val="40000"/>
                </a:prstClr>
              </a:outerShdw>
            </a:effectLst>
          </p:spPr>
          <p:txBody>
            <a:bodyPr wrap="square">
              <a:spAutoFit/>
            </a:bodyPr>
            <a:lstStyle/>
            <a:p>
              <a:pPr defTabSz="1218887" fontAlgn="auto">
                <a:spcBef>
                  <a:spcPts val="0"/>
                </a:spcBef>
                <a:spcAft>
                  <a:spcPts val="0"/>
                </a:spcAft>
                <a:defRPr/>
              </a:pPr>
              <a:r>
                <a:rPr lang="fr-FR" sz="1200" b="1" dirty="0" err="1" smtClean="0">
                  <a:latin typeface="Calibri"/>
                </a:rPr>
                <a:t>Branch</a:t>
              </a:r>
              <a:r>
                <a:rPr lang="fr-FR" sz="1200" b="1" dirty="0" smtClean="0">
                  <a:latin typeface="Calibri"/>
                </a:rPr>
                <a:t> </a:t>
              </a:r>
              <a:r>
                <a:rPr lang="fr-FR" sz="1200" b="1" dirty="0" err="1" smtClean="0">
                  <a:latin typeface="Calibri"/>
                </a:rPr>
                <a:t>Repeater</a:t>
              </a:r>
              <a:r>
                <a:rPr lang="fr-FR" sz="1200" b="1" dirty="0" smtClean="0">
                  <a:latin typeface="Calibri"/>
                </a:rPr>
                <a:t> </a:t>
              </a:r>
              <a:br>
                <a:rPr lang="fr-FR" sz="1200" b="1" dirty="0" smtClean="0">
                  <a:latin typeface="Calibri"/>
                </a:rPr>
              </a:br>
              <a:r>
                <a:rPr lang="fr-FR" sz="1200" b="1" dirty="0" smtClean="0">
                  <a:latin typeface="Calibri"/>
                </a:rPr>
                <a:t>Windows Server</a:t>
              </a:r>
              <a:endParaRPr lang="fr-FR" sz="1200" b="1" dirty="0">
                <a:latin typeface="Calibri"/>
              </a:endParaRPr>
            </a:p>
          </p:txBody>
        </p:sp>
        <p:grpSp>
          <p:nvGrpSpPr>
            <p:cNvPr id="14" name="Group 79"/>
            <p:cNvGrpSpPr/>
            <p:nvPr/>
          </p:nvGrpSpPr>
          <p:grpSpPr>
            <a:xfrm>
              <a:off x="7502327" y="2498617"/>
              <a:ext cx="685403" cy="279645"/>
              <a:chOff x="4484393" y="2650583"/>
              <a:chExt cx="906736" cy="369949"/>
            </a:xfrm>
          </p:grpSpPr>
          <p:sp>
            <p:nvSpPr>
              <p:cNvPr id="175" name="Freeform 174"/>
              <p:cNvSpPr>
                <a:spLocks/>
              </p:cNvSpPr>
              <p:nvPr/>
            </p:nvSpPr>
            <p:spPr bwMode="black">
              <a:xfrm>
                <a:off x="4740962" y="2740037"/>
                <a:ext cx="139946" cy="194072"/>
              </a:xfrm>
              <a:custGeom>
                <a:avLst/>
                <a:gdLst/>
                <a:ahLst/>
                <a:cxnLst>
                  <a:cxn ang="0">
                    <a:pos x="0" y="0"/>
                  </a:cxn>
                  <a:cxn ang="0">
                    <a:pos x="0" y="57"/>
                  </a:cxn>
                  <a:cxn ang="0">
                    <a:pos x="49" y="57"/>
                  </a:cxn>
                  <a:cxn ang="0">
                    <a:pos x="49" y="222"/>
                  </a:cxn>
                  <a:cxn ang="0">
                    <a:pos x="115" y="222"/>
                  </a:cxn>
                  <a:cxn ang="0">
                    <a:pos x="115" y="57"/>
                  </a:cxn>
                  <a:cxn ang="0">
                    <a:pos x="167" y="57"/>
                  </a:cxn>
                  <a:cxn ang="0">
                    <a:pos x="167" y="0"/>
                  </a:cxn>
                </a:cxnLst>
                <a:rect l="0" t="0" r="r" b="b"/>
                <a:pathLst>
                  <a:path w="167" h="222">
                    <a:moveTo>
                      <a:pt x="0" y="0"/>
                    </a:moveTo>
                    <a:lnTo>
                      <a:pt x="0" y="57"/>
                    </a:lnTo>
                    <a:lnTo>
                      <a:pt x="49" y="57"/>
                    </a:lnTo>
                    <a:lnTo>
                      <a:pt x="49" y="222"/>
                    </a:lnTo>
                    <a:lnTo>
                      <a:pt x="115" y="222"/>
                    </a:lnTo>
                    <a:lnTo>
                      <a:pt x="115" y="57"/>
                    </a:lnTo>
                    <a:lnTo>
                      <a:pt x="167" y="57"/>
                    </a:lnTo>
                    <a:lnTo>
                      <a:pt x="167" y="0"/>
                    </a:lnTo>
                  </a:path>
                </a:pathLst>
              </a:custGeom>
              <a:solidFill>
                <a:srgbClr val="FFFFFF"/>
              </a:solidFill>
              <a:ln w="9525">
                <a:noFill/>
                <a:round/>
                <a:headEnd/>
                <a:tailEnd/>
              </a:ln>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9pPr>
              </a:lstStyle>
              <a:p>
                <a:pPr defTabSz="1218887">
                  <a:defRPr/>
                </a:pPr>
                <a:endParaRPr lang="fr-FR" sz="2800">
                  <a:solidFill>
                    <a:schemeClr val="tx1"/>
                  </a:solidFill>
                  <a:effectLst>
                    <a:outerShdw blurRad="38100" dist="38100" dir="2700000" algn="tl">
                      <a:srgbClr val="000000">
                        <a:alpha val="43137"/>
                      </a:srgbClr>
                    </a:outerShdw>
                  </a:effectLst>
                  <a:latin typeface="Arial" charset="0"/>
                </a:endParaRPr>
              </a:p>
            </p:txBody>
          </p:sp>
          <p:sp>
            <p:nvSpPr>
              <p:cNvPr id="176" name="Rectangle 175"/>
              <p:cNvSpPr>
                <a:spLocks noChangeArrowheads="1"/>
              </p:cNvSpPr>
              <p:nvPr/>
            </p:nvSpPr>
            <p:spPr bwMode="black">
              <a:xfrm>
                <a:off x="5071875" y="2740037"/>
                <a:ext cx="52481" cy="194072"/>
              </a:xfrm>
              <a:prstGeom prst="rect">
                <a:avLst/>
              </a:prstGeom>
              <a:solidFill>
                <a:srgbClr val="FFFFFF"/>
              </a:solidFill>
              <a:ln w="9525">
                <a:noFill/>
                <a:miter lim="800000"/>
                <a:headEnd/>
                <a:tailEnd/>
              </a:ln>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9pPr>
              </a:lstStyle>
              <a:p>
                <a:pPr defTabSz="1218887">
                  <a:defRPr/>
                </a:pPr>
                <a:endParaRPr lang="fr-FR" sz="2800">
                  <a:solidFill>
                    <a:schemeClr val="tx1"/>
                  </a:solidFill>
                  <a:effectLst>
                    <a:outerShdw blurRad="38100" dist="38100" dir="2700000" algn="tl">
                      <a:srgbClr val="000000">
                        <a:alpha val="43137"/>
                      </a:srgbClr>
                    </a:outerShdw>
                  </a:effectLst>
                  <a:latin typeface="Arial" charset="0"/>
                </a:endParaRPr>
              </a:p>
            </p:txBody>
          </p:sp>
          <p:sp>
            <p:nvSpPr>
              <p:cNvPr id="177" name="Freeform 176"/>
              <p:cNvSpPr>
                <a:spLocks/>
              </p:cNvSpPr>
              <p:nvPr/>
            </p:nvSpPr>
            <p:spPr bwMode="black">
              <a:xfrm>
                <a:off x="5135575" y="2740037"/>
                <a:ext cx="204088" cy="194071"/>
              </a:xfrm>
              <a:custGeom>
                <a:avLst/>
                <a:gdLst/>
                <a:ahLst/>
                <a:cxnLst>
                  <a:cxn ang="0">
                    <a:pos x="165" y="101"/>
                  </a:cxn>
                  <a:cxn ang="0">
                    <a:pos x="238" y="0"/>
                  </a:cxn>
                  <a:cxn ang="0">
                    <a:pos x="158" y="0"/>
                  </a:cxn>
                  <a:cxn ang="0">
                    <a:pos x="127" y="47"/>
                  </a:cxn>
                  <a:cxn ang="0">
                    <a:pos x="101" y="0"/>
                  </a:cxn>
                  <a:cxn ang="0">
                    <a:pos x="21" y="0"/>
                  </a:cxn>
                  <a:cxn ang="0">
                    <a:pos x="87" y="101"/>
                  </a:cxn>
                  <a:cxn ang="0">
                    <a:pos x="0" y="222"/>
                  </a:cxn>
                  <a:cxn ang="0">
                    <a:pos x="80" y="222"/>
                  </a:cxn>
                  <a:cxn ang="0">
                    <a:pos x="127" y="156"/>
                  </a:cxn>
                  <a:cxn ang="0">
                    <a:pos x="163" y="222"/>
                  </a:cxn>
                  <a:cxn ang="0">
                    <a:pos x="243" y="222"/>
                  </a:cxn>
                </a:cxnLst>
                <a:rect l="0" t="0" r="r" b="b"/>
                <a:pathLst>
                  <a:path w="243" h="222">
                    <a:moveTo>
                      <a:pt x="165" y="101"/>
                    </a:moveTo>
                    <a:lnTo>
                      <a:pt x="238" y="0"/>
                    </a:lnTo>
                    <a:lnTo>
                      <a:pt x="158" y="0"/>
                    </a:lnTo>
                    <a:lnTo>
                      <a:pt x="127" y="47"/>
                    </a:lnTo>
                    <a:lnTo>
                      <a:pt x="101" y="0"/>
                    </a:lnTo>
                    <a:lnTo>
                      <a:pt x="21" y="0"/>
                    </a:lnTo>
                    <a:lnTo>
                      <a:pt x="87" y="101"/>
                    </a:lnTo>
                    <a:lnTo>
                      <a:pt x="0" y="222"/>
                    </a:lnTo>
                    <a:lnTo>
                      <a:pt x="80" y="222"/>
                    </a:lnTo>
                    <a:lnTo>
                      <a:pt x="127" y="156"/>
                    </a:lnTo>
                    <a:lnTo>
                      <a:pt x="163" y="222"/>
                    </a:lnTo>
                    <a:lnTo>
                      <a:pt x="243" y="222"/>
                    </a:lnTo>
                  </a:path>
                </a:pathLst>
              </a:custGeom>
              <a:solidFill>
                <a:srgbClr val="FFFFFF"/>
              </a:solidFill>
              <a:ln w="9525">
                <a:noFill/>
                <a:round/>
                <a:headEnd/>
                <a:tailEnd/>
              </a:ln>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9pPr>
              </a:lstStyle>
              <a:p>
                <a:pPr defTabSz="1218887">
                  <a:defRPr/>
                </a:pPr>
                <a:endParaRPr lang="fr-FR" sz="2800">
                  <a:solidFill>
                    <a:schemeClr val="tx1"/>
                  </a:solidFill>
                  <a:effectLst>
                    <a:outerShdw blurRad="38100" dist="38100" dir="2700000" algn="tl">
                      <a:srgbClr val="000000">
                        <a:alpha val="43137"/>
                      </a:srgbClr>
                    </a:outerShdw>
                  </a:effectLst>
                  <a:latin typeface="Arial" charset="0"/>
                </a:endParaRPr>
              </a:p>
            </p:txBody>
          </p:sp>
          <p:sp>
            <p:nvSpPr>
              <p:cNvPr id="178" name="Freeform 177"/>
              <p:cNvSpPr>
                <a:spLocks/>
              </p:cNvSpPr>
              <p:nvPr/>
            </p:nvSpPr>
            <p:spPr bwMode="black">
              <a:xfrm>
                <a:off x="4484393" y="2735489"/>
                <a:ext cx="169101" cy="203168"/>
              </a:xfrm>
              <a:custGeom>
                <a:avLst/>
                <a:gdLst/>
                <a:ahLst/>
                <a:cxnLst>
                  <a:cxn ang="0">
                    <a:pos x="0" y="49"/>
                  </a:cxn>
                  <a:cxn ang="0">
                    <a:pos x="49" y="98"/>
                  </a:cxn>
                  <a:cxn ang="0">
                    <a:pos x="85" y="83"/>
                  </a:cxn>
                  <a:cxn ang="0">
                    <a:pos x="70" y="59"/>
                  </a:cxn>
                  <a:cxn ang="0">
                    <a:pos x="49" y="70"/>
                  </a:cxn>
                  <a:cxn ang="0">
                    <a:pos x="29" y="49"/>
                  </a:cxn>
                  <a:cxn ang="0">
                    <a:pos x="49" y="27"/>
                  </a:cxn>
                  <a:cxn ang="0">
                    <a:pos x="70" y="39"/>
                  </a:cxn>
                  <a:cxn ang="0">
                    <a:pos x="85" y="15"/>
                  </a:cxn>
                  <a:cxn ang="0">
                    <a:pos x="49" y="0"/>
                  </a:cxn>
                  <a:cxn ang="0">
                    <a:pos x="0" y="49"/>
                  </a:cxn>
                </a:cxnLst>
                <a:rect l="0" t="0" r="r" b="b"/>
                <a:pathLst>
                  <a:path w="85" h="98">
                    <a:moveTo>
                      <a:pt x="0" y="49"/>
                    </a:moveTo>
                    <a:cubicBezTo>
                      <a:pt x="0" y="76"/>
                      <a:pt x="22" y="98"/>
                      <a:pt x="49" y="98"/>
                    </a:cubicBezTo>
                    <a:cubicBezTo>
                      <a:pt x="63" y="98"/>
                      <a:pt x="76" y="92"/>
                      <a:pt x="85" y="83"/>
                    </a:cubicBezTo>
                    <a:cubicBezTo>
                      <a:pt x="70" y="59"/>
                      <a:pt x="70" y="59"/>
                      <a:pt x="70" y="59"/>
                    </a:cubicBezTo>
                    <a:cubicBezTo>
                      <a:pt x="66" y="66"/>
                      <a:pt x="58" y="70"/>
                      <a:pt x="49" y="70"/>
                    </a:cubicBezTo>
                    <a:cubicBezTo>
                      <a:pt x="38" y="70"/>
                      <a:pt x="29" y="61"/>
                      <a:pt x="29" y="49"/>
                    </a:cubicBezTo>
                    <a:cubicBezTo>
                      <a:pt x="29" y="37"/>
                      <a:pt x="38" y="27"/>
                      <a:pt x="49" y="27"/>
                    </a:cubicBezTo>
                    <a:cubicBezTo>
                      <a:pt x="58" y="27"/>
                      <a:pt x="66" y="32"/>
                      <a:pt x="70" y="39"/>
                    </a:cubicBezTo>
                    <a:cubicBezTo>
                      <a:pt x="85" y="15"/>
                      <a:pt x="85" y="15"/>
                      <a:pt x="85" y="15"/>
                    </a:cubicBezTo>
                    <a:cubicBezTo>
                      <a:pt x="76" y="6"/>
                      <a:pt x="63" y="0"/>
                      <a:pt x="49" y="0"/>
                    </a:cubicBezTo>
                    <a:cubicBezTo>
                      <a:pt x="22" y="0"/>
                      <a:pt x="0" y="22"/>
                      <a:pt x="0" y="49"/>
                    </a:cubicBezTo>
                  </a:path>
                </a:pathLst>
              </a:custGeom>
              <a:solidFill>
                <a:srgbClr val="FFFFFF"/>
              </a:solidFill>
              <a:ln w="9525">
                <a:noFill/>
                <a:round/>
                <a:headEnd/>
                <a:tailEnd/>
              </a:ln>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9pPr>
              </a:lstStyle>
              <a:p>
                <a:pPr defTabSz="1218887">
                  <a:defRPr/>
                </a:pPr>
                <a:endParaRPr lang="fr-FR" sz="2800">
                  <a:solidFill>
                    <a:schemeClr val="tx1"/>
                  </a:solidFill>
                  <a:effectLst>
                    <a:outerShdw blurRad="38100" dist="38100" dir="2700000" algn="tl">
                      <a:srgbClr val="000000">
                        <a:alpha val="43137"/>
                      </a:srgbClr>
                    </a:outerShdw>
                  </a:effectLst>
                  <a:latin typeface="Arial" charset="0"/>
                </a:endParaRPr>
              </a:p>
            </p:txBody>
          </p:sp>
          <p:sp>
            <p:nvSpPr>
              <p:cNvPr id="179" name="Freeform 178"/>
              <p:cNvSpPr>
                <a:spLocks noEditPoints="1"/>
              </p:cNvSpPr>
              <p:nvPr/>
            </p:nvSpPr>
            <p:spPr bwMode="black">
              <a:xfrm>
                <a:off x="4895485" y="2740037"/>
                <a:ext cx="161813" cy="194072"/>
              </a:xfrm>
              <a:custGeom>
                <a:avLst/>
                <a:gdLst/>
                <a:ahLst/>
                <a:cxnLst>
                  <a:cxn ang="0">
                    <a:pos x="28" y="20"/>
                  </a:cxn>
                  <a:cxn ang="0">
                    <a:pos x="43" y="24"/>
                  </a:cxn>
                  <a:cxn ang="0">
                    <a:pos x="45" y="31"/>
                  </a:cxn>
                  <a:cxn ang="0">
                    <a:pos x="28" y="42"/>
                  </a:cxn>
                  <a:cxn ang="0">
                    <a:pos x="53" y="56"/>
                  </a:cxn>
                  <a:cxn ang="0">
                    <a:pos x="71" y="30"/>
                  </a:cxn>
                  <a:cxn ang="0">
                    <a:pos x="63" y="9"/>
                  </a:cxn>
                  <a:cxn ang="0">
                    <a:pos x="37" y="0"/>
                  </a:cxn>
                  <a:cxn ang="0">
                    <a:pos x="0" y="0"/>
                  </a:cxn>
                  <a:cxn ang="0">
                    <a:pos x="0" y="94"/>
                  </a:cxn>
                  <a:cxn ang="0">
                    <a:pos x="28" y="94"/>
                  </a:cxn>
                  <a:cxn ang="0">
                    <a:pos x="28" y="66"/>
                  </a:cxn>
                  <a:cxn ang="0">
                    <a:pos x="46" y="94"/>
                  </a:cxn>
                  <a:cxn ang="0">
                    <a:pos x="82" y="94"/>
                  </a:cxn>
                  <a:cxn ang="0">
                    <a:pos x="53" y="56"/>
                  </a:cxn>
                </a:cxnLst>
                <a:rect l="0" t="0" r="r" b="b"/>
                <a:pathLst>
                  <a:path w="82" h="94">
                    <a:moveTo>
                      <a:pt x="28" y="20"/>
                    </a:moveTo>
                    <a:cubicBezTo>
                      <a:pt x="33" y="20"/>
                      <a:pt x="40" y="21"/>
                      <a:pt x="43" y="24"/>
                    </a:cubicBezTo>
                    <a:cubicBezTo>
                      <a:pt x="45" y="26"/>
                      <a:pt x="45" y="28"/>
                      <a:pt x="45" y="31"/>
                    </a:cubicBezTo>
                    <a:cubicBezTo>
                      <a:pt x="45" y="39"/>
                      <a:pt x="40" y="42"/>
                      <a:pt x="28" y="42"/>
                    </a:cubicBezTo>
                    <a:moveTo>
                      <a:pt x="53" y="56"/>
                    </a:moveTo>
                    <a:cubicBezTo>
                      <a:pt x="64" y="53"/>
                      <a:pt x="71" y="43"/>
                      <a:pt x="71" y="30"/>
                    </a:cubicBezTo>
                    <a:cubicBezTo>
                      <a:pt x="71" y="21"/>
                      <a:pt x="68" y="14"/>
                      <a:pt x="63" y="9"/>
                    </a:cubicBezTo>
                    <a:cubicBezTo>
                      <a:pt x="57" y="3"/>
                      <a:pt x="48" y="0"/>
                      <a:pt x="37" y="0"/>
                    </a:cubicBezTo>
                    <a:cubicBezTo>
                      <a:pt x="0" y="0"/>
                      <a:pt x="0" y="0"/>
                      <a:pt x="0" y="0"/>
                    </a:cubicBezTo>
                    <a:cubicBezTo>
                      <a:pt x="0" y="94"/>
                      <a:pt x="0" y="94"/>
                      <a:pt x="0" y="94"/>
                    </a:cubicBezTo>
                    <a:cubicBezTo>
                      <a:pt x="28" y="94"/>
                      <a:pt x="28" y="94"/>
                      <a:pt x="28" y="94"/>
                    </a:cubicBezTo>
                    <a:cubicBezTo>
                      <a:pt x="28" y="66"/>
                      <a:pt x="28" y="66"/>
                      <a:pt x="28" y="66"/>
                    </a:cubicBezTo>
                    <a:cubicBezTo>
                      <a:pt x="46" y="94"/>
                      <a:pt x="46" y="94"/>
                      <a:pt x="46" y="94"/>
                    </a:cubicBezTo>
                    <a:cubicBezTo>
                      <a:pt x="82" y="94"/>
                      <a:pt x="82" y="94"/>
                      <a:pt x="82" y="94"/>
                    </a:cubicBezTo>
                    <a:lnTo>
                      <a:pt x="53" y="56"/>
                    </a:lnTo>
                    <a:close/>
                  </a:path>
                </a:pathLst>
              </a:custGeom>
              <a:solidFill>
                <a:srgbClr val="FFFFFF"/>
              </a:solidFill>
              <a:ln w="9525">
                <a:noFill/>
                <a:round/>
                <a:headEnd/>
                <a:tailEnd/>
              </a:ln>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9pPr>
              </a:lstStyle>
              <a:p>
                <a:pPr defTabSz="1218887">
                  <a:defRPr/>
                </a:pPr>
                <a:endParaRPr lang="fr-FR" sz="2800">
                  <a:solidFill>
                    <a:schemeClr val="tx1"/>
                  </a:solidFill>
                  <a:effectLst>
                    <a:outerShdw blurRad="38100" dist="38100" dir="2700000" algn="tl">
                      <a:srgbClr val="000000">
                        <a:alpha val="43137"/>
                      </a:srgbClr>
                    </a:outerShdw>
                  </a:effectLst>
                  <a:latin typeface="Arial" charset="0"/>
                </a:endParaRPr>
              </a:p>
            </p:txBody>
          </p:sp>
          <p:sp>
            <p:nvSpPr>
              <p:cNvPr id="180" name="Freeform 179"/>
              <p:cNvSpPr>
                <a:spLocks noEditPoints="1"/>
              </p:cNvSpPr>
              <p:nvPr/>
            </p:nvSpPr>
            <p:spPr bwMode="black">
              <a:xfrm>
                <a:off x="5347396" y="2738522"/>
                <a:ext cx="43733" cy="43970"/>
              </a:xfrm>
              <a:custGeom>
                <a:avLst/>
                <a:gdLst/>
                <a:ahLst/>
                <a:cxnLst>
                  <a:cxn ang="0">
                    <a:pos x="19" y="18"/>
                  </a:cxn>
                  <a:cxn ang="0">
                    <a:pos x="11" y="22"/>
                  </a:cxn>
                  <a:cxn ang="0">
                    <a:pos x="3" y="18"/>
                  </a:cxn>
                  <a:cxn ang="0">
                    <a:pos x="0" y="11"/>
                  </a:cxn>
                  <a:cxn ang="0">
                    <a:pos x="3" y="3"/>
                  </a:cxn>
                  <a:cxn ang="0">
                    <a:pos x="11" y="0"/>
                  </a:cxn>
                  <a:cxn ang="0">
                    <a:pos x="19" y="3"/>
                  </a:cxn>
                  <a:cxn ang="0">
                    <a:pos x="22" y="11"/>
                  </a:cxn>
                  <a:cxn ang="0">
                    <a:pos x="19" y="18"/>
                  </a:cxn>
                  <a:cxn ang="0">
                    <a:pos x="4" y="4"/>
                  </a:cxn>
                  <a:cxn ang="0">
                    <a:pos x="2" y="11"/>
                  </a:cxn>
                  <a:cxn ang="0">
                    <a:pos x="4" y="17"/>
                  </a:cxn>
                  <a:cxn ang="0">
                    <a:pos x="11" y="20"/>
                  </a:cxn>
                  <a:cxn ang="0">
                    <a:pos x="17" y="17"/>
                  </a:cxn>
                  <a:cxn ang="0">
                    <a:pos x="20" y="11"/>
                  </a:cxn>
                  <a:cxn ang="0">
                    <a:pos x="17" y="4"/>
                  </a:cxn>
                  <a:cxn ang="0">
                    <a:pos x="11" y="1"/>
                  </a:cxn>
                  <a:cxn ang="0">
                    <a:pos x="4" y="4"/>
                  </a:cxn>
                  <a:cxn ang="0">
                    <a:pos x="11" y="5"/>
                  </a:cxn>
                  <a:cxn ang="0">
                    <a:pos x="14" y="5"/>
                  </a:cxn>
                  <a:cxn ang="0">
                    <a:pos x="16" y="8"/>
                  </a:cxn>
                  <a:cxn ang="0">
                    <a:pos x="15" y="11"/>
                  </a:cxn>
                  <a:cxn ang="0">
                    <a:pos x="13" y="11"/>
                  </a:cxn>
                  <a:cxn ang="0">
                    <a:pos x="15" y="12"/>
                  </a:cxn>
                  <a:cxn ang="0">
                    <a:pos x="16" y="14"/>
                  </a:cxn>
                  <a:cxn ang="0">
                    <a:pos x="16" y="15"/>
                  </a:cxn>
                  <a:cxn ang="0">
                    <a:pos x="16" y="16"/>
                  </a:cxn>
                  <a:cxn ang="0">
                    <a:pos x="16" y="17"/>
                  </a:cxn>
                  <a:cxn ang="0">
                    <a:pos x="16" y="17"/>
                  </a:cxn>
                  <a:cxn ang="0">
                    <a:pos x="14" y="17"/>
                  </a:cxn>
                  <a:cxn ang="0">
                    <a:pos x="14" y="17"/>
                  </a:cxn>
                  <a:cxn ang="0">
                    <a:pos x="14" y="16"/>
                  </a:cxn>
                  <a:cxn ang="0">
                    <a:pos x="14" y="16"/>
                  </a:cxn>
                  <a:cxn ang="0">
                    <a:pos x="14" y="15"/>
                  </a:cxn>
                  <a:cxn ang="0">
                    <a:pos x="13" y="12"/>
                  </a:cxn>
                  <a:cxn ang="0">
                    <a:pos x="10" y="12"/>
                  </a:cxn>
                  <a:cxn ang="0">
                    <a:pos x="9" y="12"/>
                  </a:cxn>
                  <a:cxn ang="0">
                    <a:pos x="9" y="17"/>
                  </a:cxn>
                  <a:cxn ang="0">
                    <a:pos x="7" y="17"/>
                  </a:cxn>
                  <a:cxn ang="0">
                    <a:pos x="7" y="5"/>
                  </a:cxn>
                  <a:cxn ang="0">
                    <a:pos x="11" y="5"/>
                  </a:cxn>
                  <a:cxn ang="0">
                    <a:pos x="13" y="7"/>
                  </a:cxn>
                  <a:cxn ang="0">
                    <a:pos x="10" y="6"/>
                  </a:cxn>
                  <a:cxn ang="0">
                    <a:pos x="9" y="6"/>
                  </a:cxn>
                  <a:cxn ang="0">
                    <a:pos x="9" y="11"/>
                  </a:cxn>
                  <a:cxn ang="0">
                    <a:pos x="11" y="11"/>
                  </a:cxn>
                  <a:cxn ang="0">
                    <a:pos x="13" y="10"/>
                  </a:cxn>
                  <a:cxn ang="0">
                    <a:pos x="14" y="8"/>
                  </a:cxn>
                  <a:cxn ang="0">
                    <a:pos x="13" y="7"/>
                  </a:cxn>
                </a:cxnLst>
                <a:rect l="0" t="0" r="r" b="b"/>
                <a:pathLst>
                  <a:path w="22" h="22">
                    <a:moveTo>
                      <a:pt x="19" y="18"/>
                    </a:moveTo>
                    <a:cubicBezTo>
                      <a:pt x="16" y="21"/>
                      <a:pt x="14" y="22"/>
                      <a:pt x="11" y="22"/>
                    </a:cubicBezTo>
                    <a:cubicBezTo>
                      <a:pt x="8" y="22"/>
                      <a:pt x="5" y="21"/>
                      <a:pt x="3" y="18"/>
                    </a:cubicBezTo>
                    <a:cubicBezTo>
                      <a:pt x="1" y="16"/>
                      <a:pt x="0" y="14"/>
                      <a:pt x="0" y="11"/>
                    </a:cubicBezTo>
                    <a:cubicBezTo>
                      <a:pt x="0" y="8"/>
                      <a:pt x="1" y="5"/>
                      <a:pt x="3" y="3"/>
                    </a:cubicBezTo>
                    <a:cubicBezTo>
                      <a:pt x="5" y="1"/>
                      <a:pt x="8" y="0"/>
                      <a:pt x="11" y="0"/>
                    </a:cubicBezTo>
                    <a:cubicBezTo>
                      <a:pt x="14" y="0"/>
                      <a:pt x="16" y="1"/>
                      <a:pt x="19" y="3"/>
                    </a:cubicBezTo>
                    <a:cubicBezTo>
                      <a:pt x="21" y="5"/>
                      <a:pt x="22" y="8"/>
                      <a:pt x="22" y="11"/>
                    </a:cubicBezTo>
                    <a:cubicBezTo>
                      <a:pt x="22" y="14"/>
                      <a:pt x="21" y="16"/>
                      <a:pt x="19" y="18"/>
                    </a:cubicBezTo>
                    <a:moveTo>
                      <a:pt x="4" y="4"/>
                    </a:moveTo>
                    <a:cubicBezTo>
                      <a:pt x="3" y="6"/>
                      <a:pt x="2" y="8"/>
                      <a:pt x="2" y="11"/>
                    </a:cubicBezTo>
                    <a:cubicBezTo>
                      <a:pt x="2" y="13"/>
                      <a:pt x="3" y="16"/>
                      <a:pt x="4" y="17"/>
                    </a:cubicBezTo>
                    <a:cubicBezTo>
                      <a:pt x="6" y="19"/>
                      <a:pt x="8" y="20"/>
                      <a:pt x="11" y="20"/>
                    </a:cubicBezTo>
                    <a:cubicBezTo>
                      <a:pt x="13" y="20"/>
                      <a:pt x="16" y="19"/>
                      <a:pt x="17" y="17"/>
                    </a:cubicBezTo>
                    <a:cubicBezTo>
                      <a:pt x="19" y="16"/>
                      <a:pt x="20" y="13"/>
                      <a:pt x="20" y="11"/>
                    </a:cubicBezTo>
                    <a:cubicBezTo>
                      <a:pt x="20" y="8"/>
                      <a:pt x="19" y="6"/>
                      <a:pt x="17" y="4"/>
                    </a:cubicBezTo>
                    <a:cubicBezTo>
                      <a:pt x="16" y="2"/>
                      <a:pt x="13" y="1"/>
                      <a:pt x="11" y="1"/>
                    </a:cubicBezTo>
                    <a:cubicBezTo>
                      <a:pt x="8" y="1"/>
                      <a:pt x="6" y="2"/>
                      <a:pt x="4" y="4"/>
                    </a:cubicBezTo>
                    <a:close/>
                    <a:moveTo>
                      <a:pt x="11" y="5"/>
                    </a:moveTo>
                    <a:cubicBezTo>
                      <a:pt x="12" y="5"/>
                      <a:pt x="13" y="5"/>
                      <a:pt x="14" y="5"/>
                    </a:cubicBezTo>
                    <a:cubicBezTo>
                      <a:pt x="15" y="6"/>
                      <a:pt x="16" y="7"/>
                      <a:pt x="16" y="8"/>
                    </a:cubicBezTo>
                    <a:cubicBezTo>
                      <a:pt x="16" y="9"/>
                      <a:pt x="15" y="10"/>
                      <a:pt x="15" y="11"/>
                    </a:cubicBezTo>
                    <a:cubicBezTo>
                      <a:pt x="14" y="11"/>
                      <a:pt x="14" y="11"/>
                      <a:pt x="13" y="11"/>
                    </a:cubicBezTo>
                    <a:cubicBezTo>
                      <a:pt x="14" y="11"/>
                      <a:pt x="15" y="12"/>
                      <a:pt x="15" y="12"/>
                    </a:cubicBezTo>
                    <a:cubicBezTo>
                      <a:pt x="15" y="13"/>
                      <a:pt x="16" y="14"/>
                      <a:pt x="16" y="14"/>
                    </a:cubicBezTo>
                    <a:cubicBezTo>
                      <a:pt x="16" y="15"/>
                      <a:pt x="16" y="15"/>
                      <a:pt x="16" y="15"/>
                    </a:cubicBezTo>
                    <a:cubicBezTo>
                      <a:pt x="16" y="15"/>
                      <a:pt x="16" y="16"/>
                      <a:pt x="16" y="16"/>
                    </a:cubicBezTo>
                    <a:cubicBezTo>
                      <a:pt x="16" y="16"/>
                      <a:pt x="16" y="16"/>
                      <a:pt x="16" y="17"/>
                    </a:cubicBezTo>
                    <a:cubicBezTo>
                      <a:pt x="16" y="17"/>
                      <a:pt x="16" y="17"/>
                      <a:pt x="16" y="17"/>
                    </a:cubicBezTo>
                    <a:cubicBezTo>
                      <a:pt x="14" y="17"/>
                      <a:pt x="14" y="17"/>
                      <a:pt x="14" y="17"/>
                    </a:cubicBezTo>
                    <a:cubicBezTo>
                      <a:pt x="14" y="17"/>
                      <a:pt x="14" y="17"/>
                      <a:pt x="14" y="17"/>
                    </a:cubicBezTo>
                    <a:cubicBezTo>
                      <a:pt x="14" y="17"/>
                      <a:pt x="14" y="16"/>
                      <a:pt x="14" y="16"/>
                    </a:cubicBezTo>
                    <a:cubicBezTo>
                      <a:pt x="14" y="16"/>
                      <a:pt x="14" y="16"/>
                      <a:pt x="14" y="16"/>
                    </a:cubicBezTo>
                    <a:cubicBezTo>
                      <a:pt x="14" y="15"/>
                      <a:pt x="14" y="15"/>
                      <a:pt x="14" y="15"/>
                    </a:cubicBezTo>
                    <a:cubicBezTo>
                      <a:pt x="14" y="14"/>
                      <a:pt x="13" y="13"/>
                      <a:pt x="13" y="12"/>
                    </a:cubicBezTo>
                    <a:cubicBezTo>
                      <a:pt x="12" y="12"/>
                      <a:pt x="11" y="12"/>
                      <a:pt x="10" y="12"/>
                    </a:cubicBezTo>
                    <a:cubicBezTo>
                      <a:pt x="9" y="12"/>
                      <a:pt x="9" y="12"/>
                      <a:pt x="9" y="12"/>
                    </a:cubicBezTo>
                    <a:cubicBezTo>
                      <a:pt x="9" y="17"/>
                      <a:pt x="9" y="17"/>
                      <a:pt x="9" y="17"/>
                    </a:cubicBezTo>
                    <a:cubicBezTo>
                      <a:pt x="7" y="17"/>
                      <a:pt x="7" y="17"/>
                      <a:pt x="7" y="17"/>
                    </a:cubicBezTo>
                    <a:cubicBezTo>
                      <a:pt x="7" y="5"/>
                      <a:pt x="7" y="5"/>
                      <a:pt x="7" y="5"/>
                    </a:cubicBezTo>
                    <a:lnTo>
                      <a:pt x="11" y="5"/>
                    </a:lnTo>
                    <a:close/>
                    <a:moveTo>
                      <a:pt x="13" y="7"/>
                    </a:moveTo>
                    <a:cubicBezTo>
                      <a:pt x="12" y="6"/>
                      <a:pt x="12" y="6"/>
                      <a:pt x="10" y="6"/>
                    </a:cubicBezTo>
                    <a:cubicBezTo>
                      <a:pt x="9" y="6"/>
                      <a:pt x="9" y="6"/>
                      <a:pt x="9" y="6"/>
                    </a:cubicBezTo>
                    <a:cubicBezTo>
                      <a:pt x="9" y="11"/>
                      <a:pt x="9" y="11"/>
                      <a:pt x="9" y="11"/>
                    </a:cubicBezTo>
                    <a:cubicBezTo>
                      <a:pt x="11" y="11"/>
                      <a:pt x="11" y="11"/>
                      <a:pt x="11" y="11"/>
                    </a:cubicBezTo>
                    <a:cubicBezTo>
                      <a:pt x="11" y="11"/>
                      <a:pt x="12" y="10"/>
                      <a:pt x="13" y="10"/>
                    </a:cubicBezTo>
                    <a:cubicBezTo>
                      <a:pt x="13" y="10"/>
                      <a:pt x="14" y="9"/>
                      <a:pt x="14" y="8"/>
                    </a:cubicBezTo>
                    <a:cubicBezTo>
                      <a:pt x="14" y="8"/>
                      <a:pt x="13" y="7"/>
                      <a:pt x="13" y="7"/>
                    </a:cubicBezTo>
                    <a:close/>
                  </a:path>
                </a:pathLst>
              </a:custGeom>
              <a:solidFill>
                <a:srgbClr val="FFFFFF"/>
              </a:solidFill>
              <a:ln w="9525">
                <a:noFill/>
                <a:round/>
                <a:headEnd/>
                <a:tailEnd/>
              </a:ln>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9pPr>
              </a:lstStyle>
              <a:p>
                <a:pPr defTabSz="1218887">
                  <a:defRPr/>
                </a:pPr>
                <a:endParaRPr lang="fr-FR" sz="2800">
                  <a:solidFill>
                    <a:schemeClr val="tx1"/>
                  </a:solidFill>
                  <a:effectLst>
                    <a:outerShdw blurRad="38100" dist="38100" dir="2700000" algn="tl">
                      <a:srgbClr val="000000">
                        <a:alpha val="43137"/>
                      </a:srgbClr>
                    </a:outerShdw>
                  </a:effectLst>
                  <a:latin typeface="Arial" charset="0"/>
                </a:endParaRPr>
              </a:p>
            </p:txBody>
          </p:sp>
          <p:sp>
            <p:nvSpPr>
              <p:cNvPr id="181" name="Rectangle 180"/>
              <p:cNvSpPr>
                <a:spLocks noChangeArrowheads="1"/>
              </p:cNvSpPr>
              <p:nvPr/>
            </p:nvSpPr>
            <p:spPr bwMode="black">
              <a:xfrm>
                <a:off x="4669530" y="2740037"/>
                <a:ext cx="55396" cy="194072"/>
              </a:xfrm>
              <a:prstGeom prst="rect">
                <a:avLst/>
              </a:prstGeom>
              <a:solidFill>
                <a:srgbClr val="FFFFFF"/>
              </a:solidFill>
              <a:ln w="9525">
                <a:noFill/>
                <a:miter lim="800000"/>
                <a:headEnd/>
                <a:tailEnd/>
              </a:ln>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9pPr>
              </a:lstStyle>
              <a:p>
                <a:pPr defTabSz="1218887">
                  <a:defRPr/>
                </a:pPr>
                <a:endParaRPr lang="fr-FR" sz="2800">
                  <a:solidFill>
                    <a:schemeClr val="tx1"/>
                  </a:solidFill>
                  <a:effectLst>
                    <a:outerShdw blurRad="38100" dist="38100" dir="2700000" algn="tl">
                      <a:srgbClr val="000000">
                        <a:alpha val="43137"/>
                      </a:srgbClr>
                    </a:outerShdw>
                  </a:effectLst>
                  <a:latin typeface="Arial" charset="0"/>
                </a:endParaRPr>
              </a:p>
            </p:txBody>
          </p:sp>
          <p:sp>
            <p:nvSpPr>
              <p:cNvPr id="182" name="Oval 181"/>
              <p:cNvSpPr>
                <a:spLocks noChangeArrowheads="1"/>
              </p:cNvSpPr>
              <p:nvPr/>
            </p:nvSpPr>
            <p:spPr bwMode="black">
              <a:xfrm>
                <a:off x="4663699" y="2650583"/>
                <a:ext cx="69973" cy="74293"/>
              </a:xfrm>
              <a:prstGeom prst="ellipse">
                <a:avLst/>
              </a:prstGeom>
              <a:solidFill>
                <a:srgbClr val="FFFFFF"/>
              </a:solidFill>
              <a:ln w="9525">
                <a:noFill/>
                <a:round/>
                <a:headEnd/>
                <a:tailEnd/>
              </a:ln>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9pPr>
              </a:lstStyle>
              <a:p>
                <a:pPr defTabSz="1218887">
                  <a:defRPr/>
                </a:pPr>
                <a:endParaRPr lang="fr-FR" sz="2800">
                  <a:solidFill>
                    <a:schemeClr val="tx1"/>
                  </a:solidFill>
                  <a:effectLst>
                    <a:outerShdw blurRad="38100" dist="38100" dir="2700000" algn="tl">
                      <a:srgbClr val="000000">
                        <a:alpha val="43137"/>
                      </a:srgbClr>
                    </a:outerShdw>
                  </a:effectLst>
                  <a:latin typeface="Arial" charset="0"/>
                </a:endParaRPr>
              </a:p>
            </p:txBody>
          </p:sp>
          <p:sp>
            <p:nvSpPr>
              <p:cNvPr id="183" name="Oval 182"/>
              <p:cNvSpPr>
                <a:spLocks noChangeArrowheads="1"/>
              </p:cNvSpPr>
              <p:nvPr/>
            </p:nvSpPr>
            <p:spPr bwMode="black">
              <a:xfrm>
                <a:off x="5063130" y="2947755"/>
                <a:ext cx="69973" cy="72777"/>
              </a:xfrm>
              <a:prstGeom prst="ellipse">
                <a:avLst/>
              </a:prstGeom>
              <a:solidFill>
                <a:srgbClr val="FFFFFF"/>
              </a:solidFill>
              <a:ln w="9525" algn="ctr">
                <a:noFill/>
                <a:round/>
                <a:headEnd/>
                <a:tailEnd/>
              </a:ln>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9pPr>
              </a:lstStyle>
              <a:p>
                <a:pPr defTabSz="1218887">
                  <a:defRPr/>
                </a:pPr>
                <a:endParaRPr lang="fr-FR" sz="2800">
                  <a:solidFill>
                    <a:schemeClr val="tx1"/>
                  </a:solidFill>
                  <a:effectLst>
                    <a:outerShdw blurRad="38100" dist="38100" dir="2700000" algn="tl">
                      <a:srgbClr val="000000">
                        <a:alpha val="43137"/>
                      </a:srgbClr>
                    </a:outerShdw>
                  </a:effectLst>
                  <a:latin typeface="Arial" charset="0"/>
                </a:endParaRPr>
              </a:p>
            </p:txBody>
          </p:sp>
        </p:grpSp>
      </p:grpSp>
      <p:grpSp>
        <p:nvGrpSpPr>
          <p:cNvPr id="15" name="Group 100"/>
          <p:cNvGrpSpPr/>
          <p:nvPr/>
        </p:nvGrpSpPr>
        <p:grpSpPr>
          <a:xfrm>
            <a:off x="5364087" y="2297004"/>
            <a:ext cx="1657707" cy="344828"/>
            <a:chOff x="7496389" y="2124389"/>
            <a:chExt cx="1999453" cy="307777"/>
          </a:xfrm>
        </p:grpSpPr>
        <p:grpSp>
          <p:nvGrpSpPr>
            <p:cNvPr id="16" name="Group 79"/>
            <p:cNvGrpSpPr/>
            <p:nvPr/>
          </p:nvGrpSpPr>
          <p:grpSpPr>
            <a:xfrm>
              <a:off x="7496389" y="2129494"/>
              <a:ext cx="685403" cy="279645"/>
              <a:chOff x="4484393" y="2650583"/>
              <a:chExt cx="906736" cy="369949"/>
            </a:xfrm>
          </p:grpSpPr>
          <p:sp>
            <p:nvSpPr>
              <p:cNvPr id="145" name="Freeform 144"/>
              <p:cNvSpPr>
                <a:spLocks/>
              </p:cNvSpPr>
              <p:nvPr/>
            </p:nvSpPr>
            <p:spPr bwMode="black">
              <a:xfrm>
                <a:off x="4740962" y="2740037"/>
                <a:ext cx="139946" cy="194072"/>
              </a:xfrm>
              <a:custGeom>
                <a:avLst/>
                <a:gdLst/>
                <a:ahLst/>
                <a:cxnLst>
                  <a:cxn ang="0">
                    <a:pos x="0" y="0"/>
                  </a:cxn>
                  <a:cxn ang="0">
                    <a:pos x="0" y="57"/>
                  </a:cxn>
                  <a:cxn ang="0">
                    <a:pos x="49" y="57"/>
                  </a:cxn>
                  <a:cxn ang="0">
                    <a:pos x="49" y="222"/>
                  </a:cxn>
                  <a:cxn ang="0">
                    <a:pos x="115" y="222"/>
                  </a:cxn>
                  <a:cxn ang="0">
                    <a:pos x="115" y="57"/>
                  </a:cxn>
                  <a:cxn ang="0">
                    <a:pos x="167" y="57"/>
                  </a:cxn>
                  <a:cxn ang="0">
                    <a:pos x="167" y="0"/>
                  </a:cxn>
                </a:cxnLst>
                <a:rect l="0" t="0" r="r" b="b"/>
                <a:pathLst>
                  <a:path w="167" h="222">
                    <a:moveTo>
                      <a:pt x="0" y="0"/>
                    </a:moveTo>
                    <a:lnTo>
                      <a:pt x="0" y="57"/>
                    </a:lnTo>
                    <a:lnTo>
                      <a:pt x="49" y="57"/>
                    </a:lnTo>
                    <a:lnTo>
                      <a:pt x="49" y="222"/>
                    </a:lnTo>
                    <a:lnTo>
                      <a:pt x="115" y="222"/>
                    </a:lnTo>
                    <a:lnTo>
                      <a:pt x="115" y="57"/>
                    </a:lnTo>
                    <a:lnTo>
                      <a:pt x="167" y="57"/>
                    </a:lnTo>
                    <a:lnTo>
                      <a:pt x="167" y="0"/>
                    </a:lnTo>
                  </a:path>
                </a:pathLst>
              </a:custGeom>
              <a:solidFill>
                <a:srgbClr val="FFFFFF"/>
              </a:solidFill>
              <a:ln w="9525">
                <a:noFill/>
                <a:round/>
                <a:headEnd/>
                <a:tailEnd/>
              </a:ln>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9pPr>
              </a:lstStyle>
              <a:p>
                <a:pPr defTabSz="1218887">
                  <a:defRPr/>
                </a:pPr>
                <a:endParaRPr lang="fr-FR" sz="2800">
                  <a:solidFill>
                    <a:schemeClr val="tx1"/>
                  </a:solidFill>
                  <a:effectLst>
                    <a:outerShdw blurRad="38100" dist="38100" dir="2700000" algn="tl">
                      <a:srgbClr val="000000">
                        <a:alpha val="43137"/>
                      </a:srgbClr>
                    </a:outerShdw>
                  </a:effectLst>
                  <a:latin typeface="Arial" charset="0"/>
                </a:endParaRPr>
              </a:p>
            </p:txBody>
          </p:sp>
          <p:sp>
            <p:nvSpPr>
              <p:cNvPr id="146" name="Rectangle 145"/>
              <p:cNvSpPr>
                <a:spLocks noChangeArrowheads="1"/>
              </p:cNvSpPr>
              <p:nvPr/>
            </p:nvSpPr>
            <p:spPr bwMode="black">
              <a:xfrm>
                <a:off x="5071875" y="2740037"/>
                <a:ext cx="52481" cy="194072"/>
              </a:xfrm>
              <a:prstGeom prst="rect">
                <a:avLst/>
              </a:prstGeom>
              <a:solidFill>
                <a:srgbClr val="FFFFFF"/>
              </a:solidFill>
              <a:ln w="9525">
                <a:noFill/>
                <a:miter lim="800000"/>
                <a:headEnd/>
                <a:tailEnd/>
              </a:ln>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9pPr>
              </a:lstStyle>
              <a:p>
                <a:pPr defTabSz="1218887">
                  <a:defRPr/>
                </a:pPr>
                <a:endParaRPr lang="fr-FR" sz="2800">
                  <a:solidFill>
                    <a:schemeClr val="tx1"/>
                  </a:solidFill>
                  <a:effectLst>
                    <a:outerShdw blurRad="38100" dist="38100" dir="2700000" algn="tl">
                      <a:srgbClr val="000000">
                        <a:alpha val="43137"/>
                      </a:srgbClr>
                    </a:outerShdw>
                  </a:effectLst>
                  <a:latin typeface="Arial" charset="0"/>
                </a:endParaRPr>
              </a:p>
            </p:txBody>
          </p:sp>
          <p:sp>
            <p:nvSpPr>
              <p:cNvPr id="147" name="Freeform 146"/>
              <p:cNvSpPr>
                <a:spLocks/>
              </p:cNvSpPr>
              <p:nvPr/>
            </p:nvSpPr>
            <p:spPr bwMode="black">
              <a:xfrm>
                <a:off x="5135575" y="2740037"/>
                <a:ext cx="204088" cy="194071"/>
              </a:xfrm>
              <a:custGeom>
                <a:avLst/>
                <a:gdLst/>
                <a:ahLst/>
                <a:cxnLst>
                  <a:cxn ang="0">
                    <a:pos x="165" y="101"/>
                  </a:cxn>
                  <a:cxn ang="0">
                    <a:pos x="238" y="0"/>
                  </a:cxn>
                  <a:cxn ang="0">
                    <a:pos x="158" y="0"/>
                  </a:cxn>
                  <a:cxn ang="0">
                    <a:pos x="127" y="47"/>
                  </a:cxn>
                  <a:cxn ang="0">
                    <a:pos x="101" y="0"/>
                  </a:cxn>
                  <a:cxn ang="0">
                    <a:pos x="21" y="0"/>
                  </a:cxn>
                  <a:cxn ang="0">
                    <a:pos x="87" y="101"/>
                  </a:cxn>
                  <a:cxn ang="0">
                    <a:pos x="0" y="222"/>
                  </a:cxn>
                  <a:cxn ang="0">
                    <a:pos x="80" y="222"/>
                  </a:cxn>
                  <a:cxn ang="0">
                    <a:pos x="127" y="156"/>
                  </a:cxn>
                  <a:cxn ang="0">
                    <a:pos x="163" y="222"/>
                  </a:cxn>
                  <a:cxn ang="0">
                    <a:pos x="243" y="222"/>
                  </a:cxn>
                </a:cxnLst>
                <a:rect l="0" t="0" r="r" b="b"/>
                <a:pathLst>
                  <a:path w="243" h="222">
                    <a:moveTo>
                      <a:pt x="165" y="101"/>
                    </a:moveTo>
                    <a:lnTo>
                      <a:pt x="238" y="0"/>
                    </a:lnTo>
                    <a:lnTo>
                      <a:pt x="158" y="0"/>
                    </a:lnTo>
                    <a:lnTo>
                      <a:pt x="127" y="47"/>
                    </a:lnTo>
                    <a:lnTo>
                      <a:pt x="101" y="0"/>
                    </a:lnTo>
                    <a:lnTo>
                      <a:pt x="21" y="0"/>
                    </a:lnTo>
                    <a:lnTo>
                      <a:pt x="87" y="101"/>
                    </a:lnTo>
                    <a:lnTo>
                      <a:pt x="0" y="222"/>
                    </a:lnTo>
                    <a:lnTo>
                      <a:pt x="80" y="222"/>
                    </a:lnTo>
                    <a:lnTo>
                      <a:pt x="127" y="156"/>
                    </a:lnTo>
                    <a:lnTo>
                      <a:pt x="163" y="222"/>
                    </a:lnTo>
                    <a:lnTo>
                      <a:pt x="243" y="222"/>
                    </a:lnTo>
                  </a:path>
                </a:pathLst>
              </a:custGeom>
              <a:solidFill>
                <a:srgbClr val="FFFFFF"/>
              </a:solidFill>
              <a:ln w="9525">
                <a:noFill/>
                <a:round/>
                <a:headEnd/>
                <a:tailEnd/>
              </a:ln>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9pPr>
              </a:lstStyle>
              <a:p>
                <a:pPr defTabSz="1218887">
                  <a:defRPr/>
                </a:pPr>
                <a:endParaRPr lang="fr-FR" sz="2800">
                  <a:solidFill>
                    <a:schemeClr val="tx1"/>
                  </a:solidFill>
                  <a:effectLst>
                    <a:outerShdw blurRad="38100" dist="38100" dir="2700000" algn="tl">
                      <a:srgbClr val="000000">
                        <a:alpha val="43137"/>
                      </a:srgbClr>
                    </a:outerShdw>
                  </a:effectLst>
                  <a:latin typeface="Arial" charset="0"/>
                </a:endParaRPr>
              </a:p>
            </p:txBody>
          </p:sp>
          <p:sp>
            <p:nvSpPr>
              <p:cNvPr id="148" name="Freeform 147"/>
              <p:cNvSpPr>
                <a:spLocks/>
              </p:cNvSpPr>
              <p:nvPr/>
            </p:nvSpPr>
            <p:spPr bwMode="black">
              <a:xfrm>
                <a:off x="4484393" y="2735489"/>
                <a:ext cx="169101" cy="203168"/>
              </a:xfrm>
              <a:custGeom>
                <a:avLst/>
                <a:gdLst/>
                <a:ahLst/>
                <a:cxnLst>
                  <a:cxn ang="0">
                    <a:pos x="0" y="49"/>
                  </a:cxn>
                  <a:cxn ang="0">
                    <a:pos x="49" y="98"/>
                  </a:cxn>
                  <a:cxn ang="0">
                    <a:pos x="85" y="83"/>
                  </a:cxn>
                  <a:cxn ang="0">
                    <a:pos x="70" y="59"/>
                  </a:cxn>
                  <a:cxn ang="0">
                    <a:pos x="49" y="70"/>
                  </a:cxn>
                  <a:cxn ang="0">
                    <a:pos x="29" y="49"/>
                  </a:cxn>
                  <a:cxn ang="0">
                    <a:pos x="49" y="27"/>
                  </a:cxn>
                  <a:cxn ang="0">
                    <a:pos x="70" y="39"/>
                  </a:cxn>
                  <a:cxn ang="0">
                    <a:pos x="85" y="15"/>
                  </a:cxn>
                  <a:cxn ang="0">
                    <a:pos x="49" y="0"/>
                  </a:cxn>
                  <a:cxn ang="0">
                    <a:pos x="0" y="49"/>
                  </a:cxn>
                </a:cxnLst>
                <a:rect l="0" t="0" r="r" b="b"/>
                <a:pathLst>
                  <a:path w="85" h="98">
                    <a:moveTo>
                      <a:pt x="0" y="49"/>
                    </a:moveTo>
                    <a:cubicBezTo>
                      <a:pt x="0" y="76"/>
                      <a:pt x="22" y="98"/>
                      <a:pt x="49" y="98"/>
                    </a:cubicBezTo>
                    <a:cubicBezTo>
                      <a:pt x="63" y="98"/>
                      <a:pt x="76" y="92"/>
                      <a:pt x="85" y="83"/>
                    </a:cubicBezTo>
                    <a:cubicBezTo>
                      <a:pt x="70" y="59"/>
                      <a:pt x="70" y="59"/>
                      <a:pt x="70" y="59"/>
                    </a:cubicBezTo>
                    <a:cubicBezTo>
                      <a:pt x="66" y="66"/>
                      <a:pt x="58" y="70"/>
                      <a:pt x="49" y="70"/>
                    </a:cubicBezTo>
                    <a:cubicBezTo>
                      <a:pt x="38" y="70"/>
                      <a:pt x="29" y="61"/>
                      <a:pt x="29" y="49"/>
                    </a:cubicBezTo>
                    <a:cubicBezTo>
                      <a:pt x="29" y="37"/>
                      <a:pt x="38" y="27"/>
                      <a:pt x="49" y="27"/>
                    </a:cubicBezTo>
                    <a:cubicBezTo>
                      <a:pt x="58" y="27"/>
                      <a:pt x="66" y="32"/>
                      <a:pt x="70" y="39"/>
                    </a:cubicBezTo>
                    <a:cubicBezTo>
                      <a:pt x="85" y="15"/>
                      <a:pt x="85" y="15"/>
                      <a:pt x="85" y="15"/>
                    </a:cubicBezTo>
                    <a:cubicBezTo>
                      <a:pt x="76" y="6"/>
                      <a:pt x="63" y="0"/>
                      <a:pt x="49" y="0"/>
                    </a:cubicBezTo>
                    <a:cubicBezTo>
                      <a:pt x="22" y="0"/>
                      <a:pt x="0" y="22"/>
                      <a:pt x="0" y="49"/>
                    </a:cubicBezTo>
                  </a:path>
                </a:pathLst>
              </a:custGeom>
              <a:solidFill>
                <a:srgbClr val="FFFFFF"/>
              </a:solidFill>
              <a:ln w="9525">
                <a:noFill/>
                <a:round/>
                <a:headEnd/>
                <a:tailEnd/>
              </a:ln>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9pPr>
              </a:lstStyle>
              <a:p>
                <a:pPr defTabSz="1218887">
                  <a:defRPr/>
                </a:pPr>
                <a:endParaRPr lang="fr-FR" sz="2800">
                  <a:solidFill>
                    <a:schemeClr val="tx1"/>
                  </a:solidFill>
                  <a:effectLst>
                    <a:outerShdw blurRad="38100" dist="38100" dir="2700000" algn="tl">
                      <a:srgbClr val="000000">
                        <a:alpha val="43137"/>
                      </a:srgbClr>
                    </a:outerShdw>
                  </a:effectLst>
                  <a:latin typeface="Arial" charset="0"/>
                </a:endParaRPr>
              </a:p>
            </p:txBody>
          </p:sp>
          <p:sp>
            <p:nvSpPr>
              <p:cNvPr id="149" name="Freeform 148"/>
              <p:cNvSpPr>
                <a:spLocks noEditPoints="1"/>
              </p:cNvSpPr>
              <p:nvPr/>
            </p:nvSpPr>
            <p:spPr bwMode="black">
              <a:xfrm>
                <a:off x="4895485" y="2740037"/>
                <a:ext cx="161813" cy="194072"/>
              </a:xfrm>
              <a:custGeom>
                <a:avLst/>
                <a:gdLst/>
                <a:ahLst/>
                <a:cxnLst>
                  <a:cxn ang="0">
                    <a:pos x="28" y="20"/>
                  </a:cxn>
                  <a:cxn ang="0">
                    <a:pos x="43" y="24"/>
                  </a:cxn>
                  <a:cxn ang="0">
                    <a:pos x="45" y="31"/>
                  </a:cxn>
                  <a:cxn ang="0">
                    <a:pos x="28" y="42"/>
                  </a:cxn>
                  <a:cxn ang="0">
                    <a:pos x="53" y="56"/>
                  </a:cxn>
                  <a:cxn ang="0">
                    <a:pos x="71" y="30"/>
                  </a:cxn>
                  <a:cxn ang="0">
                    <a:pos x="63" y="9"/>
                  </a:cxn>
                  <a:cxn ang="0">
                    <a:pos x="37" y="0"/>
                  </a:cxn>
                  <a:cxn ang="0">
                    <a:pos x="0" y="0"/>
                  </a:cxn>
                  <a:cxn ang="0">
                    <a:pos x="0" y="94"/>
                  </a:cxn>
                  <a:cxn ang="0">
                    <a:pos x="28" y="94"/>
                  </a:cxn>
                  <a:cxn ang="0">
                    <a:pos x="28" y="66"/>
                  </a:cxn>
                  <a:cxn ang="0">
                    <a:pos x="46" y="94"/>
                  </a:cxn>
                  <a:cxn ang="0">
                    <a:pos x="82" y="94"/>
                  </a:cxn>
                  <a:cxn ang="0">
                    <a:pos x="53" y="56"/>
                  </a:cxn>
                </a:cxnLst>
                <a:rect l="0" t="0" r="r" b="b"/>
                <a:pathLst>
                  <a:path w="82" h="94">
                    <a:moveTo>
                      <a:pt x="28" y="20"/>
                    </a:moveTo>
                    <a:cubicBezTo>
                      <a:pt x="33" y="20"/>
                      <a:pt x="40" y="21"/>
                      <a:pt x="43" y="24"/>
                    </a:cubicBezTo>
                    <a:cubicBezTo>
                      <a:pt x="45" y="26"/>
                      <a:pt x="45" y="28"/>
                      <a:pt x="45" y="31"/>
                    </a:cubicBezTo>
                    <a:cubicBezTo>
                      <a:pt x="45" y="39"/>
                      <a:pt x="40" y="42"/>
                      <a:pt x="28" y="42"/>
                    </a:cubicBezTo>
                    <a:moveTo>
                      <a:pt x="53" y="56"/>
                    </a:moveTo>
                    <a:cubicBezTo>
                      <a:pt x="64" y="53"/>
                      <a:pt x="71" y="43"/>
                      <a:pt x="71" y="30"/>
                    </a:cubicBezTo>
                    <a:cubicBezTo>
                      <a:pt x="71" y="21"/>
                      <a:pt x="68" y="14"/>
                      <a:pt x="63" y="9"/>
                    </a:cubicBezTo>
                    <a:cubicBezTo>
                      <a:pt x="57" y="3"/>
                      <a:pt x="48" y="0"/>
                      <a:pt x="37" y="0"/>
                    </a:cubicBezTo>
                    <a:cubicBezTo>
                      <a:pt x="0" y="0"/>
                      <a:pt x="0" y="0"/>
                      <a:pt x="0" y="0"/>
                    </a:cubicBezTo>
                    <a:cubicBezTo>
                      <a:pt x="0" y="94"/>
                      <a:pt x="0" y="94"/>
                      <a:pt x="0" y="94"/>
                    </a:cubicBezTo>
                    <a:cubicBezTo>
                      <a:pt x="28" y="94"/>
                      <a:pt x="28" y="94"/>
                      <a:pt x="28" y="94"/>
                    </a:cubicBezTo>
                    <a:cubicBezTo>
                      <a:pt x="28" y="66"/>
                      <a:pt x="28" y="66"/>
                      <a:pt x="28" y="66"/>
                    </a:cubicBezTo>
                    <a:cubicBezTo>
                      <a:pt x="46" y="94"/>
                      <a:pt x="46" y="94"/>
                      <a:pt x="46" y="94"/>
                    </a:cubicBezTo>
                    <a:cubicBezTo>
                      <a:pt x="82" y="94"/>
                      <a:pt x="82" y="94"/>
                      <a:pt x="82" y="94"/>
                    </a:cubicBezTo>
                    <a:lnTo>
                      <a:pt x="53" y="56"/>
                    </a:lnTo>
                    <a:close/>
                  </a:path>
                </a:pathLst>
              </a:custGeom>
              <a:solidFill>
                <a:srgbClr val="FFFFFF"/>
              </a:solidFill>
              <a:ln w="9525">
                <a:noFill/>
                <a:round/>
                <a:headEnd/>
                <a:tailEnd/>
              </a:ln>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9pPr>
              </a:lstStyle>
              <a:p>
                <a:pPr defTabSz="1218887">
                  <a:defRPr/>
                </a:pPr>
                <a:endParaRPr lang="fr-FR" sz="2800">
                  <a:solidFill>
                    <a:schemeClr val="tx1"/>
                  </a:solidFill>
                  <a:effectLst>
                    <a:outerShdw blurRad="38100" dist="38100" dir="2700000" algn="tl">
                      <a:srgbClr val="000000">
                        <a:alpha val="43137"/>
                      </a:srgbClr>
                    </a:outerShdw>
                  </a:effectLst>
                  <a:latin typeface="Arial" charset="0"/>
                </a:endParaRPr>
              </a:p>
            </p:txBody>
          </p:sp>
          <p:sp>
            <p:nvSpPr>
              <p:cNvPr id="150" name="Freeform 149"/>
              <p:cNvSpPr>
                <a:spLocks noEditPoints="1"/>
              </p:cNvSpPr>
              <p:nvPr/>
            </p:nvSpPr>
            <p:spPr bwMode="black">
              <a:xfrm>
                <a:off x="5347396" y="2738522"/>
                <a:ext cx="43733" cy="43970"/>
              </a:xfrm>
              <a:custGeom>
                <a:avLst/>
                <a:gdLst/>
                <a:ahLst/>
                <a:cxnLst>
                  <a:cxn ang="0">
                    <a:pos x="19" y="18"/>
                  </a:cxn>
                  <a:cxn ang="0">
                    <a:pos x="11" y="22"/>
                  </a:cxn>
                  <a:cxn ang="0">
                    <a:pos x="3" y="18"/>
                  </a:cxn>
                  <a:cxn ang="0">
                    <a:pos x="0" y="11"/>
                  </a:cxn>
                  <a:cxn ang="0">
                    <a:pos x="3" y="3"/>
                  </a:cxn>
                  <a:cxn ang="0">
                    <a:pos x="11" y="0"/>
                  </a:cxn>
                  <a:cxn ang="0">
                    <a:pos x="19" y="3"/>
                  </a:cxn>
                  <a:cxn ang="0">
                    <a:pos x="22" y="11"/>
                  </a:cxn>
                  <a:cxn ang="0">
                    <a:pos x="19" y="18"/>
                  </a:cxn>
                  <a:cxn ang="0">
                    <a:pos x="4" y="4"/>
                  </a:cxn>
                  <a:cxn ang="0">
                    <a:pos x="2" y="11"/>
                  </a:cxn>
                  <a:cxn ang="0">
                    <a:pos x="4" y="17"/>
                  </a:cxn>
                  <a:cxn ang="0">
                    <a:pos x="11" y="20"/>
                  </a:cxn>
                  <a:cxn ang="0">
                    <a:pos x="17" y="17"/>
                  </a:cxn>
                  <a:cxn ang="0">
                    <a:pos x="20" y="11"/>
                  </a:cxn>
                  <a:cxn ang="0">
                    <a:pos x="17" y="4"/>
                  </a:cxn>
                  <a:cxn ang="0">
                    <a:pos x="11" y="1"/>
                  </a:cxn>
                  <a:cxn ang="0">
                    <a:pos x="4" y="4"/>
                  </a:cxn>
                  <a:cxn ang="0">
                    <a:pos x="11" y="5"/>
                  </a:cxn>
                  <a:cxn ang="0">
                    <a:pos x="14" y="5"/>
                  </a:cxn>
                  <a:cxn ang="0">
                    <a:pos x="16" y="8"/>
                  </a:cxn>
                  <a:cxn ang="0">
                    <a:pos x="15" y="11"/>
                  </a:cxn>
                  <a:cxn ang="0">
                    <a:pos x="13" y="11"/>
                  </a:cxn>
                  <a:cxn ang="0">
                    <a:pos x="15" y="12"/>
                  </a:cxn>
                  <a:cxn ang="0">
                    <a:pos x="16" y="14"/>
                  </a:cxn>
                  <a:cxn ang="0">
                    <a:pos x="16" y="15"/>
                  </a:cxn>
                  <a:cxn ang="0">
                    <a:pos x="16" y="16"/>
                  </a:cxn>
                  <a:cxn ang="0">
                    <a:pos x="16" y="17"/>
                  </a:cxn>
                  <a:cxn ang="0">
                    <a:pos x="16" y="17"/>
                  </a:cxn>
                  <a:cxn ang="0">
                    <a:pos x="14" y="17"/>
                  </a:cxn>
                  <a:cxn ang="0">
                    <a:pos x="14" y="17"/>
                  </a:cxn>
                  <a:cxn ang="0">
                    <a:pos x="14" y="16"/>
                  </a:cxn>
                  <a:cxn ang="0">
                    <a:pos x="14" y="16"/>
                  </a:cxn>
                  <a:cxn ang="0">
                    <a:pos x="14" y="15"/>
                  </a:cxn>
                  <a:cxn ang="0">
                    <a:pos x="13" y="12"/>
                  </a:cxn>
                  <a:cxn ang="0">
                    <a:pos x="10" y="12"/>
                  </a:cxn>
                  <a:cxn ang="0">
                    <a:pos x="9" y="12"/>
                  </a:cxn>
                  <a:cxn ang="0">
                    <a:pos x="9" y="17"/>
                  </a:cxn>
                  <a:cxn ang="0">
                    <a:pos x="7" y="17"/>
                  </a:cxn>
                  <a:cxn ang="0">
                    <a:pos x="7" y="5"/>
                  </a:cxn>
                  <a:cxn ang="0">
                    <a:pos x="11" y="5"/>
                  </a:cxn>
                  <a:cxn ang="0">
                    <a:pos x="13" y="7"/>
                  </a:cxn>
                  <a:cxn ang="0">
                    <a:pos x="10" y="6"/>
                  </a:cxn>
                  <a:cxn ang="0">
                    <a:pos x="9" y="6"/>
                  </a:cxn>
                  <a:cxn ang="0">
                    <a:pos x="9" y="11"/>
                  </a:cxn>
                  <a:cxn ang="0">
                    <a:pos x="11" y="11"/>
                  </a:cxn>
                  <a:cxn ang="0">
                    <a:pos x="13" y="10"/>
                  </a:cxn>
                  <a:cxn ang="0">
                    <a:pos x="14" y="8"/>
                  </a:cxn>
                  <a:cxn ang="0">
                    <a:pos x="13" y="7"/>
                  </a:cxn>
                </a:cxnLst>
                <a:rect l="0" t="0" r="r" b="b"/>
                <a:pathLst>
                  <a:path w="22" h="22">
                    <a:moveTo>
                      <a:pt x="19" y="18"/>
                    </a:moveTo>
                    <a:cubicBezTo>
                      <a:pt x="16" y="21"/>
                      <a:pt x="14" y="22"/>
                      <a:pt x="11" y="22"/>
                    </a:cubicBezTo>
                    <a:cubicBezTo>
                      <a:pt x="8" y="22"/>
                      <a:pt x="5" y="21"/>
                      <a:pt x="3" y="18"/>
                    </a:cubicBezTo>
                    <a:cubicBezTo>
                      <a:pt x="1" y="16"/>
                      <a:pt x="0" y="14"/>
                      <a:pt x="0" y="11"/>
                    </a:cubicBezTo>
                    <a:cubicBezTo>
                      <a:pt x="0" y="8"/>
                      <a:pt x="1" y="5"/>
                      <a:pt x="3" y="3"/>
                    </a:cubicBezTo>
                    <a:cubicBezTo>
                      <a:pt x="5" y="1"/>
                      <a:pt x="8" y="0"/>
                      <a:pt x="11" y="0"/>
                    </a:cubicBezTo>
                    <a:cubicBezTo>
                      <a:pt x="14" y="0"/>
                      <a:pt x="16" y="1"/>
                      <a:pt x="19" y="3"/>
                    </a:cubicBezTo>
                    <a:cubicBezTo>
                      <a:pt x="21" y="5"/>
                      <a:pt x="22" y="8"/>
                      <a:pt x="22" y="11"/>
                    </a:cubicBezTo>
                    <a:cubicBezTo>
                      <a:pt x="22" y="14"/>
                      <a:pt x="21" y="16"/>
                      <a:pt x="19" y="18"/>
                    </a:cubicBezTo>
                    <a:moveTo>
                      <a:pt x="4" y="4"/>
                    </a:moveTo>
                    <a:cubicBezTo>
                      <a:pt x="3" y="6"/>
                      <a:pt x="2" y="8"/>
                      <a:pt x="2" y="11"/>
                    </a:cubicBezTo>
                    <a:cubicBezTo>
                      <a:pt x="2" y="13"/>
                      <a:pt x="3" y="16"/>
                      <a:pt x="4" y="17"/>
                    </a:cubicBezTo>
                    <a:cubicBezTo>
                      <a:pt x="6" y="19"/>
                      <a:pt x="8" y="20"/>
                      <a:pt x="11" y="20"/>
                    </a:cubicBezTo>
                    <a:cubicBezTo>
                      <a:pt x="13" y="20"/>
                      <a:pt x="16" y="19"/>
                      <a:pt x="17" y="17"/>
                    </a:cubicBezTo>
                    <a:cubicBezTo>
                      <a:pt x="19" y="16"/>
                      <a:pt x="20" y="13"/>
                      <a:pt x="20" y="11"/>
                    </a:cubicBezTo>
                    <a:cubicBezTo>
                      <a:pt x="20" y="8"/>
                      <a:pt x="19" y="6"/>
                      <a:pt x="17" y="4"/>
                    </a:cubicBezTo>
                    <a:cubicBezTo>
                      <a:pt x="16" y="2"/>
                      <a:pt x="13" y="1"/>
                      <a:pt x="11" y="1"/>
                    </a:cubicBezTo>
                    <a:cubicBezTo>
                      <a:pt x="8" y="1"/>
                      <a:pt x="6" y="2"/>
                      <a:pt x="4" y="4"/>
                    </a:cubicBezTo>
                    <a:close/>
                    <a:moveTo>
                      <a:pt x="11" y="5"/>
                    </a:moveTo>
                    <a:cubicBezTo>
                      <a:pt x="12" y="5"/>
                      <a:pt x="13" y="5"/>
                      <a:pt x="14" y="5"/>
                    </a:cubicBezTo>
                    <a:cubicBezTo>
                      <a:pt x="15" y="6"/>
                      <a:pt x="16" y="7"/>
                      <a:pt x="16" y="8"/>
                    </a:cubicBezTo>
                    <a:cubicBezTo>
                      <a:pt x="16" y="9"/>
                      <a:pt x="15" y="10"/>
                      <a:pt x="15" y="11"/>
                    </a:cubicBezTo>
                    <a:cubicBezTo>
                      <a:pt x="14" y="11"/>
                      <a:pt x="14" y="11"/>
                      <a:pt x="13" y="11"/>
                    </a:cubicBezTo>
                    <a:cubicBezTo>
                      <a:pt x="14" y="11"/>
                      <a:pt x="15" y="12"/>
                      <a:pt x="15" y="12"/>
                    </a:cubicBezTo>
                    <a:cubicBezTo>
                      <a:pt x="15" y="13"/>
                      <a:pt x="16" y="14"/>
                      <a:pt x="16" y="14"/>
                    </a:cubicBezTo>
                    <a:cubicBezTo>
                      <a:pt x="16" y="15"/>
                      <a:pt x="16" y="15"/>
                      <a:pt x="16" y="15"/>
                    </a:cubicBezTo>
                    <a:cubicBezTo>
                      <a:pt x="16" y="15"/>
                      <a:pt x="16" y="16"/>
                      <a:pt x="16" y="16"/>
                    </a:cubicBezTo>
                    <a:cubicBezTo>
                      <a:pt x="16" y="16"/>
                      <a:pt x="16" y="16"/>
                      <a:pt x="16" y="17"/>
                    </a:cubicBezTo>
                    <a:cubicBezTo>
                      <a:pt x="16" y="17"/>
                      <a:pt x="16" y="17"/>
                      <a:pt x="16" y="17"/>
                    </a:cubicBezTo>
                    <a:cubicBezTo>
                      <a:pt x="14" y="17"/>
                      <a:pt x="14" y="17"/>
                      <a:pt x="14" y="17"/>
                    </a:cubicBezTo>
                    <a:cubicBezTo>
                      <a:pt x="14" y="17"/>
                      <a:pt x="14" y="17"/>
                      <a:pt x="14" y="17"/>
                    </a:cubicBezTo>
                    <a:cubicBezTo>
                      <a:pt x="14" y="17"/>
                      <a:pt x="14" y="16"/>
                      <a:pt x="14" y="16"/>
                    </a:cubicBezTo>
                    <a:cubicBezTo>
                      <a:pt x="14" y="16"/>
                      <a:pt x="14" y="16"/>
                      <a:pt x="14" y="16"/>
                    </a:cubicBezTo>
                    <a:cubicBezTo>
                      <a:pt x="14" y="15"/>
                      <a:pt x="14" y="15"/>
                      <a:pt x="14" y="15"/>
                    </a:cubicBezTo>
                    <a:cubicBezTo>
                      <a:pt x="14" y="14"/>
                      <a:pt x="13" y="13"/>
                      <a:pt x="13" y="12"/>
                    </a:cubicBezTo>
                    <a:cubicBezTo>
                      <a:pt x="12" y="12"/>
                      <a:pt x="11" y="12"/>
                      <a:pt x="10" y="12"/>
                    </a:cubicBezTo>
                    <a:cubicBezTo>
                      <a:pt x="9" y="12"/>
                      <a:pt x="9" y="12"/>
                      <a:pt x="9" y="12"/>
                    </a:cubicBezTo>
                    <a:cubicBezTo>
                      <a:pt x="9" y="17"/>
                      <a:pt x="9" y="17"/>
                      <a:pt x="9" y="17"/>
                    </a:cubicBezTo>
                    <a:cubicBezTo>
                      <a:pt x="7" y="17"/>
                      <a:pt x="7" y="17"/>
                      <a:pt x="7" y="17"/>
                    </a:cubicBezTo>
                    <a:cubicBezTo>
                      <a:pt x="7" y="5"/>
                      <a:pt x="7" y="5"/>
                      <a:pt x="7" y="5"/>
                    </a:cubicBezTo>
                    <a:lnTo>
                      <a:pt x="11" y="5"/>
                    </a:lnTo>
                    <a:close/>
                    <a:moveTo>
                      <a:pt x="13" y="7"/>
                    </a:moveTo>
                    <a:cubicBezTo>
                      <a:pt x="12" y="6"/>
                      <a:pt x="12" y="6"/>
                      <a:pt x="10" y="6"/>
                    </a:cubicBezTo>
                    <a:cubicBezTo>
                      <a:pt x="9" y="6"/>
                      <a:pt x="9" y="6"/>
                      <a:pt x="9" y="6"/>
                    </a:cubicBezTo>
                    <a:cubicBezTo>
                      <a:pt x="9" y="11"/>
                      <a:pt x="9" y="11"/>
                      <a:pt x="9" y="11"/>
                    </a:cubicBezTo>
                    <a:cubicBezTo>
                      <a:pt x="11" y="11"/>
                      <a:pt x="11" y="11"/>
                      <a:pt x="11" y="11"/>
                    </a:cubicBezTo>
                    <a:cubicBezTo>
                      <a:pt x="11" y="11"/>
                      <a:pt x="12" y="10"/>
                      <a:pt x="13" y="10"/>
                    </a:cubicBezTo>
                    <a:cubicBezTo>
                      <a:pt x="13" y="10"/>
                      <a:pt x="14" y="9"/>
                      <a:pt x="14" y="8"/>
                    </a:cubicBezTo>
                    <a:cubicBezTo>
                      <a:pt x="14" y="8"/>
                      <a:pt x="13" y="7"/>
                      <a:pt x="13" y="7"/>
                    </a:cubicBezTo>
                    <a:close/>
                  </a:path>
                </a:pathLst>
              </a:custGeom>
              <a:solidFill>
                <a:srgbClr val="FFFFFF"/>
              </a:solidFill>
              <a:ln w="9525">
                <a:noFill/>
                <a:round/>
                <a:headEnd/>
                <a:tailEnd/>
              </a:ln>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9pPr>
              </a:lstStyle>
              <a:p>
                <a:pPr defTabSz="1218887">
                  <a:defRPr/>
                </a:pPr>
                <a:endParaRPr lang="fr-FR" sz="2800">
                  <a:solidFill>
                    <a:schemeClr val="tx1"/>
                  </a:solidFill>
                  <a:effectLst>
                    <a:outerShdw blurRad="38100" dist="38100" dir="2700000" algn="tl">
                      <a:srgbClr val="000000">
                        <a:alpha val="43137"/>
                      </a:srgbClr>
                    </a:outerShdw>
                  </a:effectLst>
                  <a:latin typeface="Arial" charset="0"/>
                </a:endParaRPr>
              </a:p>
            </p:txBody>
          </p:sp>
          <p:sp>
            <p:nvSpPr>
              <p:cNvPr id="151" name="Rectangle 150"/>
              <p:cNvSpPr>
                <a:spLocks noChangeArrowheads="1"/>
              </p:cNvSpPr>
              <p:nvPr/>
            </p:nvSpPr>
            <p:spPr bwMode="black">
              <a:xfrm>
                <a:off x="4669530" y="2740037"/>
                <a:ext cx="55396" cy="194072"/>
              </a:xfrm>
              <a:prstGeom prst="rect">
                <a:avLst/>
              </a:prstGeom>
              <a:solidFill>
                <a:srgbClr val="FFFFFF"/>
              </a:solidFill>
              <a:ln w="9525">
                <a:noFill/>
                <a:miter lim="800000"/>
                <a:headEnd/>
                <a:tailEnd/>
              </a:ln>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9pPr>
              </a:lstStyle>
              <a:p>
                <a:pPr defTabSz="1218887">
                  <a:defRPr/>
                </a:pPr>
                <a:endParaRPr lang="fr-FR" sz="2800">
                  <a:solidFill>
                    <a:schemeClr val="tx1"/>
                  </a:solidFill>
                  <a:effectLst>
                    <a:outerShdw blurRad="38100" dist="38100" dir="2700000" algn="tl">
                      <a:srgbClr val="000000">
                        <a:alpha val="43137"/>
                      </a:srgbClr>
                    </a:outerShdw>
                  </a:effectLst>
                  <a:latin typeface="Arial" charset="0"/>
                </a:endParaRPr>
              </a:p>
            </p:txBody>
          </p:sp>
          <p:sp>
            <p:nvSpPr>
              <p:cNvPr id="152" name="Oval 151"/>
              <p:cNvSpPr>
                <a:spLocks noChangeArrowheads="1"/>
              </p:cNvSpPr>
              <p:nvPr/>
            </p:nvSpPr>
            <p:spPr bwMode="black">
              <a:xfrm>
                <a:off x="4663699" y="2650583"/>
                <a:ext cx="69973" cy="74293"/>
              </a:xfrm>
              <a:prstGeom prst="ellipse">
                <a:avLst/>
              </a:prstGeom>
              <a:solidFill>
                <a:srgbClr val="FFFFFF"/>
              </a:solidFill>
              <a:ln w="9525">
                <a:noFill/>
                <a:round/>
                <a:headEnd/>
                <a:tailEnd/>
              </a:ln>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9pPr>
              </a:lstStyle>
              <a:p>
                <a:pPr defTabSz="1218887">
                  <a:defRPr/>
                </a:pPr>
                <a:endParaRPr lang="fr-FR" sz="2800">
                  <a:solidFill>
                    <a:schemeClr val="tx1"/>
                  </a:solidFill>
                  <a:effectLst>
                    <a:outerShdw blurRad="38100" dist="38100" dir="2700000" algn="tl">
                      <a:srgbClr val="000000">
                        <a:alpha val="43137"/>
                      </a:srgbClr>
                    </a:outerShdw>
                  </a:effectLst>
                  <a:latin typeface="Arial" charset="0"/>
                </a:endParaRPr>
              </a:p>
            </p:txBody>
          </p:sp>
          <p:sp>
            <p:nvSpPr>
              <p:cNvPr id="153" name="Oval 152"/>
              <p:cNvSpPr>
                <a:spLocks noChangeArrowheads="1"/>
              </p:cNvSpPr>
              <p:nvPr/>
            </p:nvSpPr>
            <p:spPr bwMode="black">
              <a:xfrm>
                <a:off x="5063130" y="2947755"/>
                <a:ext cx="69973" cy="72777"/>
              </a:xfrm>
              <a:prstGeom prst="ellipse">
                <a:avLst/>
              </a:prstGeom>
              <a:solidFill>
                <a:srgbClr val="FFFFFF"/>
              </a:solidFill>
              <a:ln w="9525" algn="ctr">
                <a:noFill/>
                <a:round/>
                <a:headEnd/>
                <a:tailEnd/>
              </a:ln>
            </p:spPr>
            <p:txBody>
              <a:bodyPr/>
              <a:lstStyle>
                <a:defPPr>
                  <a:defRPr lang="en-US"/>
                </a:defPPr>
                <a:lvl1pPr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1pPr>
                <a:lvl2pPr marL="4572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2pPr>
                <a:lvl3pPr marL="9144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3pPr>
                <a:lvl4pPr marL="13716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4pPr>
                <a:lvl5pPr marL="1828800" algn="ctr" rtl="0" fontAlgn="base">
                  <a:spcBef>
                    <a:spcPct val="0"/>
                  </a:spcBef>
                  <a:spcAft>
                    <a:spcPct val="0"/>
                  </a:spcAft>
                  <a:defRPr sz="3200" kern="1200">
                    <a:solidFill>
                      <a:srgbClr val="000000"/>
                    </a:solidFill>
                    <a:latin typeface="Gill Sans" pitchFamily="1" charset="0"/>
                    <a:ea typeface="ヒラギノ角ゴ ProN W3" pitchFamily="-80" charset="-128"/>
                    <a:cs typeface="+mn-cs"/>
                    <a:sym typeface="Gill Sans" pitchFamily="1" charset="0"/>
                  </a:defRPr>
                </a:lvl5pPr>
                <a:lvl6pPr marL="22860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6pPr>
                <a:lvl7pPr marL="27432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7pPr>
                <a:lvl8pPr marL="32004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8pPr>
                <a:lvl9pPr marL="3657600" algn="l" defTabSz="914400" rtl="0" eaLnBrk="1" latinLnBrk="0" hangingPunct="1">
                  <a:defRPr sz="3200" kern="1200">
                    <a:solidFill>
                      <a:srgbClr val="000000"/>
                    </a:solidFill>
                    <a:latin typeface="Gill Sans" pitchFamily="1" charset="0"/>
                    <a:ea typeface="ヒラギノ角ゴ ProN W3" pitchFamily="-80" charset="-128"/>
                    <a:cs typeface="+mn-cs"/>
                    <a:sym typeface="Gill Sans" pitchFamily="1" charset="0"/>
                  </a:defRPr>
                </a:lvl9pPr>
              </a:lstStyle>
              <a:p>
                <a:pPr defTabSz="1218887">
                  <a:defRPr/>
                </a:pPr>
                <a:endParaRPr lang="fr-FR" sz="2800">
                  <a:solidFill>
                    <a:schemeClr val="tx1"/>
                  </a:solidFill>
                  <a:effectLst>
                    <a:outerShdw blurRad="38100" dist="38100" dir="2700000" algn="tl">
                      <a:srgbClr val="000000">
                        <a:alpha val="43137"/>
                      </a:srgbClr>
                    </a:outerShdw>
                  </a:effectLst>
                  <a:latin typeface="Arial" charset="0"/>
                </a:endParaRPr>
              </a:p>
            </p:txBody>
          </p:sp>
        </p:grpSp>
        <p:sp>
          <p:nvSpPr>
            <p:cNvPr id="184" name="TextBox 183"/>
            <p:cNvSpPr txBox="1"/>
            <p:nvPr/>
          </p:nvSpPr>
          <p:spPr bwMode="auto">
            <a:xfrm>
              <a:off x="8188558" y="2124389"/>
              <a:ext cx="1307284" cy="307777"/>
            </a:xfrm>
            <a:prstGeom prst="rect">
              <a:avLst/>
            </a:prstGeom>
            <a:noFill/>
            <a:effectLst>
              <a:outerShdw blurRad="63500" sx="102000" sy="102000" algn="ctr" rotWithShape="0">
                <a:prstClr val="black">
                  <a:alpha val="40000"/>
                </a:prstClr>
              </a:outerShdw>
            </a:effectLst>
          </p:spPr>
          <p:txBody>
            <a:bodyPr wrap="none">
              <a:spAutoFit/>
            </a:bodyPr>
            <a:lstStyle/>
            <a:p>
              <a:pPr defTabSz="1218887" fontAlgn="auto">
                <a:spcBef>
                  <a:spcPts val="0"/>
                </a:spcBef>
                <a:spcAft>
                  <a:spcPts val="0"/>
                </a:spcAft>
                <a:defRPr/>
              </a:pPr>
              <a:r>
                <a:rPr lang="fr-FR" sz="1400" b="1" smtClean="0">
                  <a:latin typeface="Calibri"/>
                </a:rPr>
                <a:t>NetScaler  </a:t>
              </a:r>
              <a:endParaRPr lang="fr-FR" sz="1400" b="1">
                <a:latin typeface="Calibri"/>
              </a:endParaRPr>
            </a:p>
          </p:txBody>
        </p:sp>
      </p:grpSp>
      <p:pic>
        <p:nvPicPr>
          <p:cNvPr id="185" name="Picture 184"/>
          <p:cNvPicPr>
            <a:picLocks noChangeAspect="1"/>
          </p:cNvPicPr>
          <p:nvPr/>
        </p:nvPicPr>
        <p:blipFill>
          <a:blip r:embed="rId11" cstate="print"/>
          <a:stretch>
            <a:fillRect/>
          </a:stretch>
        </p:blipFill>
        <p:spPr>
          <a:xfrm>
            <a:off x="5380442" y="3556134"/>
            <a:ext cx="247334" cy="329693"/>
          </a:xfrm>
          <a:prstGeom prst="rect">
            <a:avLst/>
          </a:prstGeom>
        </p:spPr>
      </p:pic>
      <p:pic>
        <p:nvPicPr>
          <p:cNvPr id="186" name="Picture 185"/>
          <p:cNvPicPr>
            <a:picLocks noChangeAspect="1"/>
          </p:cNvPicPr>
          <p:nvPr/>
        </p:nvPicPr>
        <p:blipFill>
          <a:blip r:embed="rId11" cstate="print"/>
          <a:stretch>
            <a:fillRect/>
          </a:stretch>
        </p:blipFill>
        <p:spPr>
          <a:xfrm>
            <a:off x="6151699" y="3549801"/>
            <a:ext cx="247334" cy="329693"/>
          </a:xfrm>
          <a:prstGeom prst="rect">
            <a:avLst/>
          </a:prstGeom>
        </p:spPr>
      </p:pic>
      <p:pic>
        <p:nvPicPr>
          <p:cNvPr id="187" name="Picture 186" descr="http://www.methodfactory.com/solutions/sharepoint_2007/PublishingImages/SharePoint_Logo.jpg"/>
          <p:cNvPicPr>
            <a:picLocks noChangeAspect="1" noChangeArrowheads="1"/>
          </p:cNvPicPr>
          <p:nvPr/>
        </p:nvPicPr>
        <p:blipFill>
          <a:blip r:embed="rId12" cstate="print">
            <a:clrChange>
              <a:clrFrom>
                <a:srgbClr val="FFFFFF"/>
              </a:clrFrom>
              <a:clrTo>
                <a:srgbClr val="FFFFFF">
                  <a:alpha val="0"/>
                </a:srgbClr>
              </a:clrTo>
            </a:clrChange>
            <a:lum bright="100000"/>
          </a:blip>
          <a:srcRect l="22193" t="13380" r="10054"/>
          <a:stretch>
            <a:fillRect/>
          </a:stretch>
        </p:blipFill>
        <p:spPr bwMode="auto">
          <a:xfrm>
            <a:off x="5625561" y="3643912"/>
            <a:ext cx="491956" cy="182032"/>
          </a:xfrm>
          <a:prstGeom prst="rect">
            <a:avLst/>
          </a:prstGeom>
          <a:noFill/>
          <a:ln>
            <a:noFill/>
          </a:ln>
        </p:spPr>
      </p:pic>
      <p:pic>
        <p:nvPicPr>
          <p:cNvPr id="188" name="Picture 187"/>
          <p:cNvPicPr>
            <a:picLocks noChangeAspect="1"/>
          </p:cNvPicPr>
          <p:nvPr/>
        </p:nvPicPr>
        <p:blipFill>
          <a:blip r:embed="rId13" cstate="print">
            <a:lum bright="100000"/>
          </a:blip>
          <a:srcRect t="55265"/>
          <a:stretch>
            <a:fillRect/>
          </a:stretch>
        </p:blipFill>
        <p:spPr>
          <a:xfrm>
            <a:off x="6418291" y="3741278"/>
            <a:ext cx="661150" cy="120650"/>
          </a:xfrm>
          <a:prstGeom prst="rect">
            <a:avLst/>
          </a:prstGeom>
        </p:spPr>
      </p:pic>
      <p:pic>
        <p:nvPicPr>
          <p:cNvPr id="189" name="Picture 60" descr="Application Virtualization v r.png"/>
          <p:cNvPicPr preferRelativeResize="0">
            <a:picLocks/>
          </p:cNvPicPr>
          <p:nvPr/>
        </p:nvPicPr>
        <p:blipFill>
          <a:blip r:embed="rId6" cstate="print"/>
          <a:srcRect r="67412" b="79062"/>
          <a:stretch>
            <a:fillRect/>
          </a:stretch>
        </p:blipFill>
        <p:spPr bwMode="auto">
          <a:xfrm>
            <a:off x="6378812" y="3633328"/>
            <a:ext cx="322375" cy="94730"/>
          </a:xfrm>
          <a:prstGeom prst="rect">
            <a:avLst/>
          </a:prstGeom>
          <a:noFill/>
          <a:ln w="9525">
            <a:noFill/>
            <a:miter lim="800000"/>
            <a:headEnd/>
            <a:tailEnd/>
          </a:ln>
        </p:spPr>
      </p:pic>
      <p:pic>
        <p:nvPicPr>
          <p:cNvPr id="1026" name="Picture 2" descr="C:\Users\jmombell\AppData\Local\Temp\Rar$DR00.581\AppVirtual-RDS_bL_r.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47860" y="3492376"/>
            <a:ext cx="1434334" cy="376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44052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99"/>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8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8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8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8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94" grpId="0" animBg="1"/>
      <p:bldP spid="95" grpId="0" animBg="1"/>
      <p:bldP spid="98" grpId="0" animBg="1"/>
      <p:bldP spid="99" grpId="0" animBg="1"/>
      <p:bldP spid="100" grpId="0" animBg="1"/>
      <p:bldP spid="102" grpId="0" animBg="1"/>
      <p:bldP spid="105" grpId="0" animBg="1"/>
      <p:bldP spid="111" grpId="0"/>
      <p:bldP spid="124" grpId="0"/>
      <p:bldP spid="14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288" y="104775"/>
            <a:ext cx="5700712" cy="914400"/>
          </a:xfrm>
        </p:spPr>
        <p:txBody>
          <a:bodyPr/>
          <a:lstStyle/>
          <a:p>
            <a:pPr>
              <a:defRPr/>
            </a:pPr>
            <a:r>
              <a:rPr lang="fr-FR" dirty="0" smtClean="0"/>
              <a:t>Prêt à fonctionner</a:t>
            </a:r>
            <a:endParaRPr lang="fr-FR" dirty="0"/>
          </a:p>
        </p:txBody>
      </p:sp>
      <p:sp>
        <p:nvSpPr>
          <p:cNvPr id="3" name="Espace réservé du contenu 2"/>
          <p:cNvSpPr>
            <a:spLocks noGrp="1"/>
          </p:cNvSpPr>
          <p:nvPr>
            <p:ph idx="1"/>
          </p:nvPr>
        </p:nvSpPr>
        <p:spPr>
          <a:xfrm>
            <a:off x="323850" y="1123950"/>
            <a:ext cx="8591550" cy="5353050"/>
          </a:xfrm>
        </p:spPr>
        <p:txBody>
          <a:bodyPr/>
          <a:lstStyle/>
          <a:p>
            <a:pPr>
              <a:buClr>
                <a:schemeClr val="accent5">
                  <a:lumMod val="50000"/>
                </a:schemeClr>
              </a:buClr>
              <a:defRPr/>
            </a:pPr>
            <a:r>
              <a:rPr lang="fr-FR" sz="2800" dirty="0" smtClean="0"/>
              <a:t>Citrix VDI in a Box</a:t>
            </a:r>
          </a:p>
          <a:p>
            <a:pPr>
              <a:buClr>
                <a:schemeClr val="accent5">
                  <a:lumMod val="50000"/>
                </a:schemeClr>
              </a:buClr>
              <a:defRPr/>
            </a:pPr>
            <a:endParaRPr lang="fr-FR" dirty="0" smtClean="0"/>
          </a:p>
          <a:p>
            <a:pPr>
              <a:buClr>
                <a:schemeClr val="accent5">
                  <a:lumMod val="50000"/>
                </a:schemeClr>
              </a:buClr>
              <a:defRPr/>
            </a:pPr>
            <a:r>
              <a:rPr lang="fr-FR" sz="2800" dirty="0" err="1" smtClean="0"/>
              <a:t>NeoCoretech</a:t>
            </a:r>
            <a:r>
              <a:rPr lang="fr-FR" sz="2800" dirty="0" smtClean="0"/>
              <a:t> NDS 4</a:t>
            </a:r>
          </a:p>
          <a:p>
            <a:pPr>
              <a:buClr>
                <a:schemeClr val="accent5">
                  <a:lumMod val="50000"/>
                </a:schemeClr>
              </a:buClr>
              <a:defRPr/>
            </a:pPr>
            <a:endParaRPr lang="fr-FR" sz="2800" dirty="0"/>
          </a:p>
          <a:p>
            <a:pPr>
              <a:buClr>
                <a:schemeClr val="accent5">
                  <a:lumMod val="50000"/>
                </a:schemeClr>
              </a:buClr>
              <a:defRPr/>
            </a:pPr>
            <a:r>
              <a:rPr lang="fr-FR" sz="2800" dirty="0" smtClean="0"/>
              <a:t>Packages (DELL DVS, CISCO VXI …)</a:t>
            </a:r>
          </a:p>
          <a:p>
            <a:pPr>
              <a:buClr>
                <a:schemeClr val="accent5">
                  <a:lumMod val="50000"/>
                </a:schemeClr>
              </a:buClr>
              <a:defRPr/>
            </a:pPr>
            <a:endParaRPr lang="fr-F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288" y="104775"/>
            <a:ext cx="5700712" cy="914400"/>
          </a:xfrm>
        </p:spPr>
        <p:txBody>
          <a:bodyPr/>
          <a:lstStyle/>
          <a:p>
            <a:pPr>
              <a:defRPr/>
            </a:pPr>
            <a:r>
              <a:rPr lang="fr-FR" dirty="0" smtClean="0"/>
              <a:t>Citrix Vdi-in-a-Box 5</a:t>
            </a:r>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67505"/>
            <a:ext cx="4824536" cy="5566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992734"/>
            <a:ext cx="3457575" cy="351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507553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250825" y="115888"/>
            <a:ext cx="7200900" cy="792162"/>
          </a:xfrm>
        </p:spPr>
        <p:txBody>
          <a:bodyPr>
            <a:normAutofit/>
          </a:bodyPr>
          <a:lstStyle/>
          <a:p>
            <a:pPr eaLnBrk="1" hangingPunct="1">
              <a:defRPr/>
            </a:pPr>
            <a:r>
              <a:rPr lang="fr-FR" dirty="0"/>
              <a:t>Carte d’Identité</a:t>
            </a:r>
          </a:p>
        </p:txBody>
      </p:sp>
      <p:sp>
        <p:nvSpPr>
          <p:cNvPr id="9218" name="Rectangle 3"/>
          <p:cNvSpPr>
            <a:spLocks noGrp="1" noChangeArrowheads="1"/>
          </p:cNvSpPr>
          <p:nvPr>
            <p:ph type="body" idx="1"/>
          </p:nvPr>
        </p:nvSpPr>
        <p:spPr>
          <a:xfrm>
            <a:off x="250825" y="1123950"/>
            <a:ext cx="8664575" cy="5353050"/>
          </a:xfrm>
        </p:spPr>
        <p:txBody>
          <a:bodyPr/>
          <a:lstStyle/>
          <a:p>
            <a:pPr eaLnBrk="1" hangingPunct="1">
              <a:buClr>
                <a:srgbClr val="00B050"/>
              </a:buClr>
              <a:tabLst>
                <a:tab pos="2057400" algn="l"/>
              </a:tabLst>
              <a:defRPr/>
            </a:pPr>
            <a:r>
              <a:rPr lang="fr-FR" sz="2400" dirty="0">
                <a:sym typeface="Wingdings 2" pitchFamily="18" charset="2"/>
              </a:rPr>
              <a:t>Offre	</a:t>
            </a:r>
            <a:r>
              <a:rPr lang="fr-FR" dirty="0">
                <a:sym typeface="Wingdings 2" pitchFamily="18" charset="2"/>
              </a:rPr>
              <a:t>Conseil, Intégration, Applications, </a:t>
            </a:r>
            <a:r>
              <a:rPr lang="fr-FR" dirty="0" smtClean="0">
                <a:sym typeface="Wingdings 2" pitchFamily="18" charset="2"/>
              </a:rPr>
              <a:t>Infogérance</a:t>
            </a:r>
            <a:endParaRPr lang="fr-FR" dirty="0">
              <a:sym typeface="Wingdings 2" pitchFamily="18" charset="2"/>
            </a:endParaRPr>
          </a:p>
          <a:p>
            <a:pPr lvl="4" eaLnBrk="1" hangingPunct="1">
              <a:spcBef>
                <a:spcPct val="40000"/>
              </a:spcBef>
              <a:buClr>
                <a:schemeClr val="accent1"/>
              </a:buClr>
              <a:buSzPct val="131000"/>
              <a:buFont typeface="Wingdings" pitchFamily="2" charset="2"/>
              <a:buChar char="§"/>
              <a:tabLst>
                <a:tab pos="2057400" algn="l"/>
              </a:tabLst>
              <a:defRPr/>
            </a:pPr>
            <a:endParaRPr lang="fr-FR" sz="1100" dirty="0" smtClean="0">
              <a:sym typeface="Wingdings 2" pitchFamily="18" charset="2"/>
            </a:endParaRPr>
          </a:p>
          <a:p>
            <a:pPr eaLnBrk="1" hangingPunct="1">
              <a:buClr>
                <a:srgbClr val="00B050"/>
              </a:buClr>
              <a:tabLst>
                <a:tab pos="2057400" algn="l"/>
              </a:tabLst>
              <a:defRPr/>
            </a:pPr>
            <a:r>
              <a:rPr lang="fr-FR" sz="2400" dirty="0">
                <a:sym typeface="Wingdings 2" pitchFamily="18" charset="2"/>
              </a:rPr>
              <a:t>Revenus	</a:t>
            </a:r>
            <a:r>
              <a:rPr lang="fr-FR" dirty="0" smtClean="0">
                <a:solidFill>
                  <a:srgbClr val="FF0000"/>
                </a:solidFill>
                <a:sym typeface="Wingdings 2" pitchFamily="18" charset="2"/>
              </a:rPr>
              <a:t>193 </a:t>
            </a:r>
            <a:r>
              <a:rPr lang="fr-FR" dirty="0">
                <a:solidFill>
                  <a:srgbClr val="FF0000"/>
                </a:solidFill>
                <a:sym typeface="Wingdings 2" pitchFamily="18" charset="2"/>
              </a:rPr>
              <a:t>M€</a:t>
            </a:r>
            <a:r>
              <a:rPr lang="fr-FR" dirty="0">
                <a:sym typeface="Wingdings 2" pitchFamily="18" charset="2"/>
              </a:rPr>
              <a:t>*, dont 70% en Province</a:t>
            </a:r>
          </a:p>
          <a:p>
            <a:pPr marL="263525" lvl="4" indent="-263525" eaLnBrk="1" hangingPunct="1">
              <a:buClr>
                <a:srgbClr val="00B050"/>
              </a:buClr>
              <a:buFont typeface="Wingdings" pitchFamily="2" charset="2"/>
              <a:buChar char="§"/>
              <a:tabLst>
                <a:tab pos="2057400" algn="l"/>
              </a:tabLst>
              <a:defRPr/>
            </a:pPr>
            <a:endParaRPr lang="fr-FR" sz="2400" dirty="0">
              <a:ea typeface="+mn-ea"/>
              <a:cs typeface="+mn-cs"/>
              <a:sym typeface="Wingdings 2" pitchFamily="18" charset="2"/>
            </a:endParaRPr>
          </a:p>
          <a:p>
            <a:pPr eaLnBrk="1" hangingPunct="1">
              <a:buClr>
                <a:srgbClr val="00B050"/>
              </a:buClr>
              <a:tabLst>
                <a:tab pos="2057400" algn="l"/>
              </a:tabLst>
              <a:defRPr/>
            </a:pPr>
            <a:r>
              <a:rPr lang="fr-FR" sz="2400" dirty="0">
                <a:sym typeface="Wingdings 2" pitchFamily="18" charset="2"/>
              </a:rPr>
              <a:t>Clients     	</a:t>
            </a:r>
            <a:r>
              <a:rPr lang="fr-FR" dirty="0">
                <a:sym typeface="Wingdings 2" pitchFamily="18" charset="2"/>
              </a:rPr>
              <a:t>Grands comptes (40%), Groupes Régionaux </a:t>
            </a:r>
            <a:r>
              <a:rPr lang="fr-FR" dirty="0" smtClean="0">
                <a:sym typeface="Wingdings 2" pitchFamily="18" charset="2"/>
              </a:rPr>
              <a:t>(35</a:t>
            </a:r>
            <a:r>
              <a:rPr lang="fr-FR" dirty="0">
                <a:sym typeface="Wingdings 2" pitchFamily="18" charset="2"/>
              </a:rPr>
              <a:t>%), </a:t>
            </a:r>
            <a:r>
              <a:rPr lang="fr-FR" dirty="0" smtClean="0">
                <a:sym typeface="Wingdings 2" pitchFamily="18" charset="2"/>
              </a:rPr>
              <a:t>	Public-Santé </a:t>
            </a:r>
            <a:r>
              <a:rPr lang="fr-FR" dirty="0">
                <a:sym typeface="Wingdings 2" pitchFamily="18" charset="2"/>
              </a:rPr>
              <a:t>(25%)</a:t>
            </a:r>
          </a:p>
          <a:p>
            <a:pPr marL="263525" lvl="4" indent="-263525" eaLnBrk="1" hangingPunct="1">
              <a:buClr>
                <a:srgbClr val="00B050"/>
              </a:buClr>
              <a:buFont typeface="Wingdings" pitchFamily="2" charset="2"/>
              <a:buChar char="§"/>
              <a:tabLst>
                <a:tab pos="2057400" algn="l"/>
              </a:tabLst>
              <a:defRPr/>
            </a:pPr>
            <a:endParaRPr lang="fr-FR" sz="2400" dirty="0">
              <a:ea typeface="+mn-ea"/>
              <a:cs typeface="+mn-cs"/>
              <a:sym typeface="Wingdings 2" pitchFamily="18" charset="2"/>
            </a:endParaRPr>
          </a:p>
          <a:p>
            <a:pPr eaLnBrk="1" hangingPunct="1">
              <a:buClr>
                <a:srgbClr val="00B050"/>
              </a:buClr>
              <a:tabLst>
                <a:tab pos="2057400" algn="l"/>
              </a:tabLst>
              <a:defRPr/>
            </a:pPr>
            <a:r>
              <a:rPr lang="fr-FR" sz="2400" dirty="0">
                <a:sym typeface="Wingdings 2" pitchFamily="18" charset="2"/>
              </a:rPr>
              <a:t>Effectifs	</a:t>
            </a:r>
            <a:r>
              <a:rPr lang="fr-FR" dirty="0" smtClean="0">
                <a:solidFill>
                  <a:srgbClr val="FF0000"/>
                </a:solidFill>
                <a:sym typeface="Wingdings 2" pitchFamily="18" charset="2"/>
              </a:rPr>
              <a:t>1500 </a:t>
            </a:r>
            <a:r>
              <a:rPr lang="fr-FR" dirty="0">
                <a:solidFill>
                  <a:srgbClr val="FF0000"/>
                </a:solidFill>
                <a:sym typeface="Wingdings 2" pitchFamily="18" charset="2"/>
              </a:rPr>
              <a:t>personnes </a:t>
            </a:r>
            <a:r>
              <a:rPr lang="fr-FR" dirty="0">
                <a:sym typeface="Wingdings 2" pitchFamily="18" charset="2"/>
              </a:rPr>
              <a:t/>
            </a:r>
            <a:br>
              <a:rPr lang="fr-FR" dirty="0">
                <a:sym typeface="Wingdings 2" pitchFamily="18" charset="2"/>
              </a:rPr>
            </a:br>
            <a:r>
              <a:rPr lang="fr-FR" dirty="0">
                <a:sym typeface="Wingdings 2" pitchFamily="18" charset="2"/>
              </a:rPr>
              <a:t>	</a:t>
            </a:r>
            <a:r>
              <a:rPr lang="fr-FR" dirty="0"/>
              <a:t>dont ~</a:t>
            </a:r>
            <a:r>
              <a:rPr lang="fr-FR" dirty="0" smtClean="0"/>
              <a:t>1380 </a:t>
            </a:r>
            <a:r>
              <a:rPr lang="fr-FR" dirty="0"/>
              <a:t>experts ingénieurs et techniciens </a:t>
            </a:r>
          </a:p>
          <a:p>
            <a:pPr marL="263525" lvl="4" indent="-263525" eaLnBrk="1" hangingPunct="1">
              <a:buClr>
                <a:srgbClr val="00B050"/>
              </a:buClr>
              <a:buFont typeface="Wingdings" pitchFamily="2" charset="2"/>
              <a:buChar char="§"/>
              <a:tabLst>
                <a:tab pos="2057400" algn="l"/>
              </a:tabLst>
              <a:defRPr/>
            </a:pPr>
            <a:endParaRPr lang="fr-FR" sz="2400" dirty="0">
              <a:ea typeface="+mn-ea"/>
              <a:cs typeface="+mn-cs"/>
              <a:sym typeface="Wingdings 2" pitchFamily="18" charset="2"/>
            </a:endParaRPr>
          </a:p>
          <a:p>
            <a:pPr eaLnBrk="1" hangingPunct="1">
              <a:buClr>
                <a:srgbClr val="00B050"/>
              </a:buClr>
              <a:tabLst>
                <a:tab pos="2057400" algn="l"/>
              </a:tabLst>
              <a:defRPr/>
            </a:pPr>
            <a:r>
              <a:rPr lang="fr-FR" sz="2400" dirty="0">
                <a:sym typeface="Wingdings 2" pitchFamily="18" charset="2"/>
              </a:rPr>
              <a:t>Partenaires	</a:t>
            </a:r>
            <a:r>
              <a:rPr lang="fr-FR" dirty="0">
                <a:sym typeface="Wingdings 2" pitchFamily="18" charset="2"/>
              </a:rPr>
              <a:t>Principaux Constructeurs &amp; Editeurs </a:t>
            </a:r>
            <a:r>
              <a:rPr lang="fr-FR" dirty="0" smtClean="0">
                <a:sym typeface="Wingdings 2" pitchFamily="18" charset="2"/>
              </a:rPr>
              <a:t>: </a:t>
            </a:r>
            <a:r>
              <a:rPr lang="fr-FR" dirty="0" err="1" smtClean="0">
                <a:sym typeface="Wingdings 2" pitchFamily="18" charset="2"/>
              </a:rPr>
              <a:t>Atempo</a:t>
            </a:r>
            <a:r>
              <a:rPr lang="fr-FR" dirty="0" smtClean="0">
                <a:sym typeface="Wingdings 2" pitchFamily="18" charset="2"/>
              </a:rPr>
              <a:t>, Citrix</a:t>
            </a:r>
            <a:r>
              <a:rPr lang="fr-FR" dirty="0">
                <a:sym typeface="Wingdings 2" pitchFamily="18" charset="2"/>
              </a:rPr>
              <a:t>, </a:t>
            </a:r>
            <a:r>
              <a:rPr lang="fr-FR" dirty="0" smtClean="0">
                <a:sym typeface="Wingdings 2" pitchFamily="18" charset="2"/>
              </a:rPr>
              <a:t>	Cisco</a:t>
            </a:r>
            <a:r>
              <a:rPr lang="fr-FR" dirty="0">
                <a:sym typeface="Wingdings 2" pitchFamily="18" charset="2"/>
              </a:rPr>
              <a:t>, </a:t>
            </a:r>
            <a:r>
              <a:rPr lang="fr-FR" dirty="0" smtClean="0">
                <a:sym typeface="Wingdings 2" pitchFamily="18" charset="2"/>
              </a:rPr>
              <a:t>Dell, EMC, IBM, HP, Microsoft, </a:t>
            </a:r>
            <a:r>
              <a:rPr lang="fr-FR" dirty="0" err="1" smtClean="0">
                <a:sym typeface="Wingdings 2" pitchFamily="18" charset="2"/>
              </a:rPr>
              <a:t>NetApp</a:t>
            </a:r>
            <a:r>
              <a:rPr lang="fr-FR" dirty="0">
                <a:sym typeface="Wingdings 2" pitchFamily="18" charset="2"/>
              </a:rPr>
              <a:t>, </a:t>
            </a:r>
            <a:r>
              <a:rPr lang="fr-FR" dirty="0" smtClean="0">
                <a:sym typeface="Wingdings 2" pitchFamily="18" charset="2"/>
              </a:rPr>
              <a:t>Oracle, 	VMware</a:t>
            </a:r>
            <a:endParaRPr lang="fr-FR" dirty="0">
              <a:sym typeface="Wingdings 2" pitchFamily="18" charset="2"/>
            </a:endParaRPr>
          </a:p>
        </p:txBody>
      </p:sp>
      <p:sp>
        <p:nvSpPr>
          <p:cNvPr id="6148" name="Text Box 4"/>
          <p:cNvSpPr txBox="1">
            <a:spLocks noChangeArrowheads="1"/>
          </p:cNvSpPr>
          <p:nvPr/>
        </p:nvSpPr>
        <p:spPr bwMode="auto">
          <a:xfrm>
            <a:off x="468313" y="6207125"/>
            <a:ext cx="2519362"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fr-FR" sz="1200" dirty="0"/>
              <a:t>* Année fiscale </a:t>
            </a:r>
            <a:r>
              <a:rPr lang="fr-FR" sz="1200" dirty="0" smtClean="0"/>
              <a:t>2011</a:t>
            </a:r>
            <a:endParaRPr lang="fr-FR" sz="12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288" y="104775"/>
            <a:ext cx="5700712" cy="914400"/>
          </a:xfrm>
        </p:spPr>
        <p:txBody>
          <a:bodyPr/>
          <a:lstStyle/>
          <a:p>
            <a:pPr>
              <a:defRPr/>
            </a:pPr>
            <a:r>
              <a:rPr lang="fr-FR" dirty="0" err="1" smtClean="0"/>
              <a:t>NeoCoretech</a:t>
            </a:r>
            <a:r>
              <a:rPr lang="fr-FR" dirty="0" smtClean="0"/>
              <a:t> NDV 4</a:t>
            </a:r>
            <a:endParaRPr lang="fr-FR" dirty="0"/>
          </a:p>
        </p:txBody>
      </p:sp>
      <p:pic>
        <p:nvPicPr>
          <p:cNvPr id="143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995949"/>
            <a:ext cx="4032448" cy="560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970025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288" y="104775"/>
            <a:ext cx="5700712" cy="914400"/>
          </a:xfrm>
        </p:spPr>
        <p:txBody>
          <a:bodyPr/>
          <a:lstStyle/>
          <a:p>
            <a:pPr>
              <a:defRPr/>
            </a:pPr>
            <a:r>
              <a:rPr lang="fr-FR" dirty="0" smtClean="0"/>
              <a:t>Packages</a:t>
            </a:r>
            <a:endParaRPr lang="fr-FR" dirty="0"/>
          </a:p>
        </p:txBody>
      </p:sp>
      <p:sp>
        <p:nvSpPr>
          <p:cNvPr id="3" name="Espace réservé du contenu 2"/>
          <p:cNvSpPr>
            <a:spLocks noGrp="1"/>
          </p:cNvSpPr>
          <p:nvPr>
            <p:ph idx="1"/>
          </p:nvPr>
        </p:nvSpPr>
        <p:spPr>
          <a:xfrm>
            <a:off x="323850" y="1123950"/>
            <a:ext cx="8591550" cy="5353050"/>
          </a:xfrm>
        </p:spPr>
        <p:txBody>
          <a:bodyPr/>
          <a:lstStyle/>
          <a:p>
            <a:pPr>
              <a:buClr>
                <a:schemeClr val="accent5">
                  <a:lumMod val="50000"/>
                </a:schemeClr>
              </a:buClr>
              <a:defRPr/>
            </a:pPr>
            <a:r>
              <a:rPr lang="fr-FR" dirty="0"/>
              <a:t> Dell </a:t>
            </a:r>
            <a:r>
              <a:rPr lang="fr-FR" dirty="0" smtClean="0"/>
              <a:t>propose </a:t>
            </a:r>
            <a:r>
              <a:rPr lang="fr-FR" dirty="0"/>
              <a:t>une </a:t>
            </a:r>
            <a:r>
              <a:rPr lang="fr-FR" dirty="0" err="1"/>
              <a:t>appliance</a:t>
            </a:r>
            <a:r>
              <a:rPr lang="fr-FR" dirty="0"/>
              <a:t> clé en main, </a:t>
            </a:r>
            <a:r>
              <a:rPr lang="fr-FR" dirty="0" smtClean="0"/>
              <a:t>la DVS </a:t>
            </a:r>
            <a:r>
              <a:rPr lang="fr-FR" dirty="0" err="1" smtClean="0"/>
              <a:t>Simplified</a:t>
            </a:r>
            <a:r>
              <a:rPr lang="fr-FR" dirty="0" smtClean="0"/>
              <a:t>,</a:t>
            </a:r>
            <a:r>
              <a:rPr lang="fr-FR" dirty="0"/>
              <a:t> capable de supporter 40 à 80 postes de travail </a:t>
            </a:r>
            <a:r>
              <a:rPr lang="fr-FR" dirty="0" smtClean="0"/>
              <a:t>virtuels. Cette offre est basée sur:</a:t>
            </a:r>
          </a:p>
          <a:p>
            <a:pPr lvl="1">
              <a:buClr>
                <a:schemeClr val="accent5">
                  <a:lumMod val="50000"/>
                </a:schemeClr>
              </a:buClr>
              <a:defRPr/>
            </a:pPr>
            <a:r>
              <a:rPr lang="fr-FR" sz="1600" dirty="0" smtClean="0"/>
              <a:t>un </a:t>
            </a:r>
            <a:r>
              <a:rPr lang="fr-FR" sz="1600" dirty="0"/>
              <a:t>serveur rack </a:t>
            </a:r>
            <a:r>
              <a:rPr lang="fr-FR" sz="1600" dirty="0" err="1"/>
              <a:t>PowerEdge</a:t>
            </a:r>
            <a:r>
              <a:rPr lang="fr-FR" sz="1600" dirty="0"/>
              <a:t> </a:t>
            </a:r>
            <a:r>
              <a:rPr lang="fr-FR" sz="1600" dirty="0" smtClean="0"/>
              <a:t>R710</a:t>
            </a:r>
          </a:p>
          <a:p>
            <a:pPr lvl="1">
              <a:buClr>
                <a:schemeClr val="accent5">
                  <a:lumMod val="50000"/>
                </a:schemeClr>
              </a:buClr>
              <a:defRPr/>
            </a:pPr>
            <a:r>
              <a:rPr lang="fr-FR" sz="1600" dirty="0" err="1" smtClean="0"/>
              <a:t>XenServer</a:t>
            </a:r>
            <a:r>
              <a:rPr lang="fr-FR" sz="1600" dirty="0" smtClean="0"/>
              <a:t> </a:t>
            </a:r>
            <a:r>
              <a:rPr lang="fr-FR" sz="1600" dirty="0"/>
              <a:t>5.6 </a:t>
            </a:r>
            <a:r>
              <a:rPr lang="fr-FR" sz="1600" dirty="0" smtClean="0"/>
              <a:t>SP2</a:t>
            </a:r>
          </a:p>
          <a:p>
            <a:pPr lvl="1">
              <a:buClr>
                <a:schemeClr val="accent5">
                  <a:lumMod val="50000"/>
                </a:schemeClr>
              </a:buClr>
              <a:defRPr/>
            </a:pPr>
            <a:r>
              <a:rPr lang="fr-FR" sz="1600" dirty="0" smtClean="0"/>
              <a:t>VDI-in-a-box 5.0</a:t>
            </a:r>
          </a:p>
          <a:p>
            <a:pPr lvl="1">
              <a:buClr>
                <a:schemeClr val="accent5">
                  <a:lumMod val="50000"/>
                </a:schemeClr>
              </a:buClr>
              <a:defRPr/>
            </a:pPr>
            <a:endParaRPr lang="fr-FR" dirty="0" smtClean="0"/>
          </a:p>
          <a:p>
            <a:pPr lvl="1">
              <a:buClr>
                <a:schemeClr val="accent5">
                  <a:lumMod val="50000"/>
                </a:schemeClr>
              </a:buClr>
              <a:defRPr/>
            </a:pPr>
            <a:endParaRPr lang="fr-FR" dirty="0"/>
          </a:p>
          <a:p>
            <a:pPr lvl="1">
              <a:buClr>
                <a:schemeClr val="accent5">
                  <a:lumMod val="50000"/>
                </a:schemeClr>
              </a:buClr>
              <a:defRPr/>
            </a:pPr>
            <a:endParaRPr lang="fr-FR" dirty="0" smtClean="0"/>
          </a:p>
          <a:p>
            <a:pPr lvl="1">
              <a:buClr>
                <a:schemeClr val="accent5">
                  <a:lumMod val="50000"/>
                </a:schemeClr>
              </a:buClr>
              <a:defRPr/>
            </a:pPr>
            <a:endParaRPr lang="fr-FR" dirty="0"/>
          </a:p>
          <a:p>
            <a:pPr>
              <a:buClr>
                <a:schemeClr val="accent5">
                  <a:lumMod val="50000"/>
                </a:schemeClr>
              </a:buClr>
              <a:defRPr/>
            </a:pPr>
            <a:r>
              <a:rPr lang="fr-FR" dirty="0" smtClean="0"/>
              <a:t>Cisco propose l’offre VXI :</a:t>
            </a:r>
          </a:p>
          <a:p>
            <a:pPr lvl="1">
              <a:buClr>
                <a:schemeClr val="accent5">
                  <a:lumMod val="50000"/>
                </a:schemeClr>
              </a:buClr>
              <a:defRPr/>
            </a:pPr>
            <a:r>
              <a:rPr lang="fr-FR" sz="1600" dirty="0" smtClean="0"/>
              <a:t>Exploite </a:t>
            </a:r>
            <a:r>
              <a:rPr lang="fr-FR" sz="1600" dirty="0"/>
              <a:t>pleinement UCS et supporte les composants </a:t>
            </a:r>
            <a:r>
              <a:rPr lang="fr-FR" sz="1600" dirty="0" err="1"/>
              <a:t>Vblocks</a:t>
            </a:r>
            <a:r>
              <a:rPr lang="fr-FR" sz="1600" dirty="0"/>
              <a:t> conçus </a:t>
            </a:r>
            <a:r>
              <a:rPr lang="fr-FR" sz="1600" dirty="0" smtClean="0"/>
              <a:t>conjointement </a:t>
            </a:r>
            <a:r>
              <a:rPr lang="fr-FR" sz="1600" dirty="0"/>
              <a:t>avec EMC aussi bien que les systèmes de stockage de </a:t>
            </a:r>
            <a:r>
              <a:rPr lang="fr-FR" sz="1600" dirty="0" err="1"/>
              <a:t>NetApp</a:t>
            </a:r>
            <a:endParaRPr lang="fr-FR" sz="1600" dirty="0" smtClean="0"/>
          </a:p>
          <a:p>
            <a:pPr lvl="1">
              <a:buClr>
                <a:schemeClr val="accent5">
                  <a:lumMod val="50000"/>
                </a:schemeClr>
              </a:buClr>
              <a:defRPr/>
            </a:pPr>
            <a:r>
              <a:rPr lang="fr-FR" sz="1600" dirty="0"/>
              <a:t>Tout y est de l’équilibrage de charge à la fourniture des applications en passant leur accélération sur le WAN, les </a:t>
            </a:r>
            <a:r>
              <a:rPr lang="fr-FR" sz="1600" dirty="0" err="1"/>
              <a:t>appliances</a:t>
            </a:r>
            <a:r>
              <a:rPr lang="fr-FR" sz="1600" dirty="0"/>
              <a:t> de sécurité, la commutation, le SAN, le </a:t>
            </a:r>
            <a:r>
              <a:rPr lang="fr-FR" sz="1600" dirty="0" smtClean="0"/>
              <a:t>routage</a:t>
            </a:r>
          </a:p>
          <a:p>
            <a:pPr lvl="1">
              <a:buClr>
                <a:schemeClr val="accent5">
                  <a:lumMod val="50000"/>
                </a:schemeClr>
              </a:buClr>
              <a:defRPr/>
            </a:pPr>
            <a:r>
              <a:rPr lang="fr-FR" sz="1600" dirty="0" smtClean="0"/>
              <a:t>Supporte </a:t>
            </a:r>
            <a:r>
              <a:rPr lang="fr-FR" sz="1600" dirty="0"/>
              <a:t>VMware </a:t>
            </a:r>
            <a:r>
              <a:rPr lang="fr-FR" sz="1600" dirty="0" err="1"/>
              <a:t>View</a:t>
            </a:r>
            <a:r>
              <a:rPr lang="fr-FR" sz="1600" dirty="0"/>
              <a:t> et </a:t>
            </a:r>
            <a:r>
              <a:rPr lang="fr-FR" sz="1600" dirty="0" err="1"/>
              <a:t>XenDesktop</a:t>
            </a:r>
            <a:r>
              <a:rPr lang="fr-FR" sz="1600" dirty="0"/>
              <a:t> de Citrix</a:t>
            </a:r>
          </a:p>
        </p:txBody>
      </p:sp>
      <p:pic>
        <p:nvPicPr>
          <p:cNvPr id="2355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625" y="2060575"/>
            <a:ext cx="2351088" cy="21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288" y="104775"/>
            <a:ext cx="5700712" cy="914400"/>
          </a:xfrm>
        </p:spPr>
        <p:txBody>
          <a:bodyPr/>
          <a:lstStyle/>
          <a:p>
            <a:pPr>
              <a:defRPr/>
            </a:pPr>
            <a:r>
              <a:rPr lang="fr-FR" dirty="0" smtClean="0"/>
              <a:t>A la demande</a:t>
            </a:r>
            <a:endParaRPr lang="fr-FR" dirty="0"/>
          </a:p>
        </p:txBody>
      </p:sp>
      <p:sp>
        <p:nvSpPr>
          <p:cNvPr id="3" name="Espace réservé du contenu 2"/>
          <p:cNvSpPr>
            <a:spLocks noGrp="1"/>
          </p:cNvSpPr>
          <p:nvPr>
            <p:ph idx="1"/>
          </p:nvPr>
        </p:nvSpPr>
        <p:spPr>
          <a:xfrm>
            <a:off x="323850" y="1123950"/>
            <a:ext cx="8591550" cy="5353050"/>
          </a:xfrm>
        </p:spPr>
        <p:txBody>
          <a:bodyPr/>
          <a:lstStyle/>
          <a:p>
            <a:pPr>
              <a:buClr>
                <a:schemeClr val="accent5">
                  <a:lumMod val="50000"/>
                </a:schemeClr>
              </a:buClr>
              <a:defRPr/>
            </a:pPr>
            <a:r>
              <a:rPr lang="fr-FR" dirty="0" smtClean="0">
                <a:hlinkClick r:id="rId2"/>
              </a:rPr>
              <a:t>APX : </a:t>
            </a:r>
            <a:r>
              <a:rPr lang="fr-FR" dirty="0" err="1" smtClean="0">
                <a:hlinkClick r:id="rId2"/>
              </a:rPr>
              <a:t>vPack</a:t>
            </a:r>
            <a:r>
              <a:rPr lang="fr-FR" dirty="0" smtClean="0">
                <a:hlinkClick r:id="rId2"/>
              </a:rPr>
              <a:t> VDI</a:t>
            </a:r>
            <a:endParaRPr lang="fr-FR" dirty="0">
              <a:hlinkClick r:id="rId2"/>
            </a:endParaRPr>
          </a:p>
          <a:p>
            <a:pPr>
              <a:buClr>
                <a:schemeClr val="accent5">
                  <a:lumMod val="50000"/>
                </a:schemeClr>
              </a:buClr>
              <a:defRPr/>
            </a:pPr>
            <a:endParaRPr lang="fr-FR" dirty="0" smtClean="0">
              <a:hlinkClick r:id="rId2"/>
            </a:endParaRPr>
          </a:p>
          <a:p>
            <a:pPr>
              <a:buClr>
                <a:schemeClr val="accent5">
                  <a:lumMod val="50000"/>
                </a:schemeClr>
              </a:buClr>
              <a:defRPr/>
            </a:pPr>
            <a:r>
              <a:rPr lang="fr-FR" dirty="0" smtClean="0">
                <a:hlinkClick r:id="rId2"/>
              </a:rPr>
              <a:t>http</a:t>
            </a:r>
            <a:r>
              <a:rPr lang="fr-FR" dirty="0">
                <a:hlinkClick r:id="rId2"/>
              </a:rPr>
              <a:t>://www.turnkeydesk.com</a:t>
            </a:r>
            <a:r>
              <a:rPr lang="fr-FR" dirty="0" smtClean="0">
                <a:hlinkClick r:id="rId2"/>
              </a:rPr>
              <a:t>/</a:t>
            </a:r>
            <a:endParaRPr lang="fr-FR" dirty="0" smtClean="0"/>
          </a:p>
          <a:p>
            <a:pPr>
              <a:buClr>
                <a:schemeClr val="accent5">
                  <a:lumMod val="50000"/>
                </a:schemeClr>
              </a:buClr>
              <a:defRPr/>
            </a:pPr>
            <a:endParaRPr lang="fr-FR" dirty="0"/>
          </a:p>
          <a:p>
            <a:pPr>
              <a:buClr>
                <a:schemeClr val="accent5">
                  <a:lumMod val="50000"/>
                </a:schemeClr>
              </a:buClr>
              <a:defRPr/>
            </a:pPr>
            <a:r>
              <a:rPr lang="fr-FR" dirty="0">
                <a:hlinkClick r:id="rId3"/>
              </a:rPr>
              <a:t>http://www.desktone.com/products/desktop_cloud_platform</a:t>
            </a:r>
            <a:r>
              <a:rPr lang="fr-FR" dirty="0" smtClean="0">
                <a:hlinkClick r:id="rId3"/>
              </a:rPr>
              <a:t>/</a:t>
            </a:r>
            <a:endParaRPr lang="fr-FR" dirty="0" smtClean="0"/>
          </a:p>
          <a:p>
            <a:pPr>
              <a:buClr>
                <a:schemeClr val="accent5">
                  <a:lumMod val="50000"/>
                </a:schemeClr>
              </a:buClr>
              <a:defRPr/>
            </a:pPr>
            <a:endParaRPr lang="fr-FR" dirty="0"/>
          </a:p>
          <a:p>
            <a:pPr>
              <a:buClr>
                <a:schemeClr val="accent5">
                  <a:lumMod val="50000"/>
                </a:schemeClr>
              </a:buClr>
              <a:defRPr/>
            </a:pPr>
            <a:r>
              <a:rPr lang="fr-FR" dirty="0" smtClean="0"/>
              <a:t>Dell</a:t>
            </a:r>
          </a:p>
          <a:p>
            <a:pPr>
              <a:buClr>
                <a:schemeClr val="accent5">
                  <a:lumMod val="50000"/>
                </a:schemeClr>
              </a:buClr>
              <a:defRPr/>
            </a:pPr>
            <a:endParaRPr lang="fr-FR" dirty="0"/>
          </a:p>
          <a:p>
            <a:pPr>
              <a:buClr>
                <a:schemeClr val="accent5">
                  <a:lumMod val="50000"/>
                </a:schemeClr>
              </a:buClr>
              <a:defRPr/>
            </a:pPr>
            <a:r>
              <a:rPr lang="fr-FR" dirty="0" smtClean="0"/>
              <a:t>Amazon</a:t>
            </a:r>
          </a:p>
          <a:p>
            <a:pPr>
              <a:buClr>
                <a:schemeClr val="accent5">
                  <a:lumMod val="50000"/>
                </a:schemeClr>
              </a:buClr>
              <a:defRPr/>
            </a:pPr>
            <a:endParaRPr lang="fr-FR" dirty="0"/>
          </a:p>
          <a:p>
            <a:pPr>
              <a:buClr>
                <a:schemeClr val="accent5">
                  <a:lumMod val="50000"/>
                </a:schemeClr>
              </a:buClr>
              <a:defRPr/>
            </a:pPr>
            <a:r>
              <a:rPr lang="fr-FR" dirty="0" smtClean="0"/>
              <a:t>…</a:t>
            </a:r>
            <a:endParaRPr lang="fr-F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4"/>
          <p:cNvSpPr/>
          <p:nvPr/>
        </p:nvSpPr>
        <p:spPr>
          <a:xfrm>
            <a:off x="193675" y="2781300"/>
            <a:ext cx="8686800" cy="515938"/>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sp>
        <p:nvSpPr>
          <p:cNvPr id="2" name="Titre 1"/>
          <p:cNvSpPr>
            <a:spLocks noGrp="1"/>
          </p:cNvSpPr>
          <p:nvPr>
            <p:ph type="title"/>
          </p:nvPr>
        </p:nvSpPr>
        <p:spPr>
          <a:xfrm>
            <a:off x="214313" y="0"/>
            <a:ext cx="8929687" cy="928688"/>
          </a:xfrm>
        </p:spPr>
        <p:txBody>
          <a:bodyPr/>
          <a:lstStyle/>
          <a:p>
            <a:pPr eaLnBrk="1" hangingPunct="1">
              <a:defRPr/>
            </a:pPr>
            <a:r>
              <a:rPr lang="fr-FR" dirty="0" smtClean="0"/>
              <a:t>Sommaire</a:t>
            </a:r>
          </a:p>
        </p:txBody>
      </p:sp>
      <p:sp>
        <p:nvSpPr>
          <p:cNvPr id="25604" name="Espace réservé du contenu 2"/>
          <p:cNvSpPr>
            <a:spLocks noGrp="1"/>
          </p:cNvSpPr>
          <p:nvPr>
            <p:ph idx="1"/>
          </p:nvPr>
        </p:nvSpPr>
        <p:spPr>
          <a:xfrm>
            <a:off x="214313" y="1052513"/>
            <a:ext cx="8643937" cy="5111750"/>
          </a:xfrm>
        </p:spPr>
        <p:txBody>
          <a:bodyPr/>
          <a:lstStyle/>
          <a:p>
            <a:r>
              <a:rPr lang="fr-FR" sz="2400" smtClean="0"/>
              <a:t>Présentation de la société APX                                       </a:t>
            </a:r>
          </a:p>
          <a:p>
            <a:r>
              <a:rPr lang="fr-FR" sz="2400" smtClean="0"/>
              <a:t>Principaux acteurs du marché</a:t>
            </a:r>
          </a:p>
          <a:p>
            <a:r>
              <a:rPr lang="fr-FR" sz="2400" smtClean="0"/>
              <a:t>Concepts</a:t>
            </a:r>
          </a:p>
          <a:p>
            <a:r>
              <a:rPr lang="fr-FR" sz="2400" smtClean="0"/>
              <a:t>Architectures</a:t>
            </a:r>
          </a:p>
          <a:p>
            <a:r>
              <a:rPr lang="fr-FR" sz="2400" smtClean="0"/>
              <a:t>Risques et points d’attention</a:t>
            </a:r>
          </a:p>
          <a:p>
            <a:r>
              <a:rPr lang="fr-FR" sz="2400" smtClean="0"/>
              <a:t>Etudes de cas</a:t>
            </a:r>
          </a:p>
          <a:p>
            <a:r>
              <a:rPr lang="fr-FR" sz="2400" smtClean="0"/>
              <a:t>Evolutions</a:t>
            </a:r>
          </a:p>
          <a:p>
            <a:r>
              <a:rPr lang="fr-FR" sz="2400" smtClean="0"/>
              <a:t>Offre vPACK</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title"/>
          </p:nvPr>
        </p:nvSpPr>
        <p:spPr/>
        <p:txBody>
          <a:bodyPr/>
          <a:lstStyle/>
          <a:p>
            <a:pPr eaLnBrk="1" hangingPunct="1"/>
            <a:r>
              <a:rPr lang="en-US" sz="3600" dirty="0" err="1" smtClean="0"/>
              <a:t>Projet</a:t>
            </a:r>
            <a:r>
              <a:rPr lang="en-US" sz="3600" dirty="0" smtClean="0"/>
              <a:t> VDI : Les </a:t>
            </a:r>
            <a:r>
              <a:rPr lang="en-US" sz="3600" dirty="0" err="1" smtClean="0"/>
              <a:t>écueils</a:t>
            </a:r>
            <a:r>
              <a:rPr lang="en-US" sz="3600" dirty="0" smtClean="0"/>
              <a:t> </a:t>
            </a:r>
            <a:r>
              <a:rPr lang="en-US" sz="3600" dirty="0" err="1" smtClean="0"/>
              <a:t>habituels</a:t>
            </a:r>
            <a:endParaRPr lang="en-US" sz="3600" dirty="0" smtClean="0"/>
          </a:p>
        </p:txBody>
      </p:sp>
      <p:sp>
        <p:nvSpPr>
          <p:cNvPr id="7171" name="Rectangle 4"/>
          <p:cNvSpPr>
            <a:spLocks noChangeArrowheads="1"/>
          </p:cNvSpPr>
          <p:nvPr/>
        </p:nvSpPr>
        <p:spPr bwMode="auto">
          <a:xfrm>
            <a:off x="1811338" y="0"/>
            <a:ext cx="6964362" cy="714375"/>
          </a:xfrm>
          <a:prstGeom prst="rect">
            <a:avLst/>
          </a:prstGeom>
          <a:noFill/>
          <a:ln w="9525">
            <a:noFill/>
            <a:miter lim="800000"/>
            <a:headEnd/>
            <a:tailEnd/>
          </a:ln>
        </p:spPr>
        <p:txBody>
          <a:bodyPr anchor="ctr"/>
          <a:lstStyle/>
          <a:p>
            <a:pPr>
              <a:lnSpc>
                <a:spcPct val="85000"/>
              </a:lnSpc>
            </a:pPr>
            <a:endParaRPr lang="en-US" sz="2400" b="1">
              <a:solidFill>
                <a:schemeClr val="accent1"/>
              </a:solidFill>
            </a:endParaRPr>
          </a:p>
        </p:txBody>
      </p:sp>
      <p:graphicFrame>
        <p:nvGraphicFramePr>
          <p:cNvPr id="2" name="Diagram 1"/>
          <p:cNvGraphicFramePr/>
          <p:nvPr>
            <p:extLst>
              <p:ext uri="{D42A27DB-BD31-4B8C-83A1-F6EECF244321}">
                <p14:modId xmlns:p14="http://schemas.microsoft.com/office/powerpoint/2010/main" val="3496889927"/>
              </p:ext>
            </p:extLst>
          </p:nvPr>
        </p:nvGraphicFramePr>
        <p:xfrm>
          <a:off x="609600" y="1219200"/>
          <a:ext cx="7900987"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5908014"/>
      </p:ext>
    </p:extLst>
  </p:cSld>
  <p:clrMapOvr>
    <a:masterClrMapping/>
  </p:clrMapOvr>
  <p:transition spd="slow">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85000" lnSpcReduction="20000"/>
          </a:bodyPr>
          <a:lstStyle/>
          <a:p>
            <a:pPr>
              <a:lnSpc>
                <a:spcPct val="200000"/>
              </a:lnSpc>
            </a:pPr>
            <a:r>
              <a:rPr lang="fr-FR" sz="2800" dirty="0" smtClean="0"/>
              <a:t>La sécurité du poste et des données</a:t>
            </a:r>
          </a:p>
          <a:p>
            <a:pPr>
              <a:lnSpc>
                <a:spcPct val="200000"/>
              </a:lnSpc>
            </a:pPr>
            <a:r>
              <a:rPr lang="fr-FR" sz="2800" dirty="0" smtClean="0"/>
              <a:t>L’impact sur l’organisation IT</a:t>
            </a:r>
          </a:p>
          <a:p>
            <a:pPr>
              <a:lnSpc>
                <a:spcPct val="200000"/>
              </a:lnSpc>
            </a:pPr>
            <a:r>
              <a:rPr lang="fr-FR" sz="2800" dirty="0" smtClean="0"/>
              <a:t>Le couplage des technologies</a:t>
            </a:r>
          </a:p>
          <a:p>
            <a:pPr>
              <a:lnSpc>
                <a:spcPct val="200000"/>
              </a:lnSpc>
            </a:pPr>
            <a:r>
              <a:rPr lang="fr-FR" sz="2800" dirty="0" smtClean="0"/>
              <a:t>L’adaptation du contexte à la virtualisation de postes (stockage, anti-virus, réseau …)</a:t>
            </a:r>
          </a:p>
          <a:p>
            <a:pPr>
              <a:lnSpc>
                <a:spcPct val="200000"/>
              </a:lnSpc>
            </a:pPr>
            <a:r>
              <a:rPr lang="fr-FR" sz="2800" dirty="0" smtClean="0"/>
              <a:t>Seul le résultat compte : impact utilisateur</a:t>
            </a:r>
          </a:p>
          <a:p>
            <a:pPr>
              <a:lnSpc>
                <a:spcPct val="200000"/>
              </a:lnSpc>
            </a:pPr>
            <a:r>
              <a:rPr lang="fr-FR" sz="2800" dirty="0" smtClean="0"/>
              <a:t>Choisir des projets à forte rentabilité et visibles</a:t>
            </a:r>
            <a:endParaRPr lang="fr-FR" sz="2800" dirty="0"/>
          </a:p>
        </p:txBody>
      </p:sp>
      <p:sp>
        <p:nvSpPr>
          <p:cNvPr id="2" name="Titre 1"/>
          <p:cNvSpPr>
            <a:spLocks noGrp="1"/>
          </p:cNvSpPr>
          <p:nvPr>
            <p:ph type="title"/>
          </p:nvPr>
        </p:nvSpPr>
        <p:spPr/>
        <p:txBody>
          <a:bodyPr/>
          <a:lstStyle/>
          <a:p>
            <a:r>
              <a:rPr lang="fr-FR" dirty="0" smtClean="0"/>
              <a:t>Ne pas négliger</a:t>
            </a:r>
            <a:endParaRPr lang="fr-FR" dirty="0"/>
          </a:p>
        </p:txBody>
      </p:sp>
    </p:spTree>
    <p:extLst>
      <p:ext uri="{BB962C8B-B14F-4D97-AF65-F5344CB8AC3E}">
        <p14:creationId xmlns:p14="http://schemas.microsoft.com/office/powerpoint/2010/main" val="2357030780"/>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29948964"/>
              </p:ext>
            </p:extLst>
          </p:nvPr>
        </p:nvGraphicFramePr>
        <p:xfrm>
          <a:off x="179512" y="1124744"/>
          <a:ext cx="8643937" cy="5183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re 1"/>
          <p:cNvSpPr>
            <a:spLocks noGrp="1"/>
          </p:cNvSpPr>
          <p:nvPr>
            <p:ph type="title"/>
          </p:nvPr>
        </p:nvSpPr>
        <p:spPr/>
        <p:txBody>
          <a:bodyPr/>
          <a:lstStyle/>
          <a:p>
            <a:r>
              <a:rPr lang="fr-FR" dirty="0" smtClean="0"/>
              <a:t>Méthode</a:t>
            </a:r>
            <a:endParaRPr lang="fr-FR" dirty="0"/>
          </a:p>
        </p:txBody>
      </p:sp>
      <p:sp>
        <p:nvSpPr>
          <p:cNvPr id="3" name="Flèche droite 2"/>
          <p:cNvSpPr/>
          <p:nvPr/>
        </p:nvSpPr>
        <p:spPr>
          <a:xfrm>
            <a:off x="2522483" y="1702676"/>
            <a:ext cx="1072055" cy="4099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droite 4"/>
          <p:cNvSpPr/>
          <p:nvPr/>
        </p:nvSpPr>
        <p:spPr>
          <a:xfrm>
            <a:off x="5465380" y="1702675"/>
            <a:ext cx="1072055" cy="4099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24662210"/>
      </p:ext>
    </p:extLst>
  </p:cSld>
  <p:clrMapOvr>
    <a:masterClrMapping/>
  </p:clrMapOvr>
  <p:transition spd="slow">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80"/>
          <p:cNvGrpSpPr>
            <a:grpSpLocks/>
          </p:cNvGrpSpPr>
          <p:nvPr/>
        </p:nvGrpSpPr>
        <p:grpSpPr bwMode="auto">
          <a:xfrm>
            <a:off x="409575" y="1244600"/>
            <a:ext cx="3748088" cy="4572000"/>
            <a:chOff x="218697" y="1197429"/>
            <a:chExt cx="3721932" cy="4572000"/>
          </a:xfrm>
        </p:grpSpPr>
        <p:sp>
          <p:nvSpPr>
            <p:cNvPr id="25" name="Freeform 24"/>
            <p:cNvSpPr/>
            <p:nvPr/>
          </p:nvSpPr>
          <p:spPr>
            <a:xfrm>
              <a:off x="228156" y="1197429"/>
              <a:ext cx="3712473" cy="4572000"/>
            </a:xfrm>
            <a:custGeom>
              <a:avLst/>
              <a:gdLst>
                <a:gd name="connsiteX0" fmla="*/ 0 w 3712029"/>
                <a:gd name="connsiteY0" fmla="*/ 587828 h 4572000"/>
                <a:gd name="connsiteX1" fmla="*/ 0 w 3712029"/>
                <a:gd name="connsiteY1" fmla="*/ 3722914 h 4572000"/>
                <a:gd name="connsiteX2" fmla="*/ 3712029 w 3712029"/>
                <a:gd name="connsiteY2" fmla="*/ 4572000 h 4572000"/>
                <a:gd name="connsiteX3" fmla="*/ 3679371 w 3712029"/>
                <a:gd name="connsiteY3" fmla="*/ 0 h 4572000"/>
                <a:gd name="connsiteX4" fmla="*/ 0 w 3712029"/>
                <a:gd name="connsiteY4" fmla="*/ 587828 h 45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2029" h="4572000">
                  <a:moveTo>
                    <a:pt x="0" y="587828"/>
                  </a:moveTo>
                  <a:lnTo>
                    <a:pt x="0" y="3722914"/>
                  </a:lnTo>
                  <a:lnTo>
                    <a:pt x="3712029" y="4572000"/>
                  </a:lnTo>
                  <a:lnTo>
                    <a:pt x="3679371" y="0"/>
                  </a:lnTo>
                  <a:lnTo>
                    <a:pt x="0" y="587828"/>
                  </a:lnTo>
                  <a:close/>
                </a:path>
              </a:pathLst>
            </a:cu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Aft>
                  <a:spcPct val="40000"/>
                </a:spcAft>
                <a:buSzTx/>
                <a:buFontTx/>
                <a:buNone/>
                <a:defRPr/>
              </a:pPr>
              <a:endParaRPr lang="zh-CN" altLang="en-US" sz="2400">
                <a:solidFill>
                  <a:srgbClr val="FFFFFF"/>
                </a:solidFill>
              </a:endParaRPr>
            </a:p>
          </p:txBody>
        </p:sp>
        <p:cxnSp>
          <p:nvCxnSpPr>
            <p:cNvPr id="31" name="Straight Connector 30"/>
            <p:cNvCxnSpPr/>
            <p:nvPr/>
          </p:nvCxnSpPr>
          <p:spPr>
            <a:xfrm rot="16200000" flipH="1">
              <a:off x="-953175" y="3358055"/>
              <a:ext cx="3332162" cy="11035"/>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593684" y="3390561"/>
              <a:ext cx="3538537"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196091" y="3396156"/>
              <a:ext cx="3668712" cy="11034"/>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72126" y="3405714"/>
              <a:ext cx="3859213" cy="20494"/>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538808" y="3412069"/>
              <a:ext cx="4038600" cy="2207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877166" y="3434333"/>
              <a:ext cx="4202113" cy="33105"/>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6200000" flipH="1">
              <a:off x="1257229" y="3466761"/>
              <a:ext cx="4386263"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234461" y="2337254"/>
              <a:ext cx="3685674" cy="182563"/>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234461" y="1753054"/>
              <a:ext cx="3668334" cy="37623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231308" y="2886529"/>
              <a:ext cx="3696709" cy="2063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31308" y="3281817"/>
              <a:ext cx="3693556" cy="174625"/>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18697" y="3734254"/>
              <a:ext cx="3712473" cy="28575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31308" y="4121604"/>
              <a:ext cx="3693556" cy="461963"/>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31308" y="4585154"/>
              <a:ext cx="3693556" cy="56673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87" name="Freeform 86"/>
          <p:cNvSpPr/>
          <p:nvPr/>
        </p:nvSpPr>
        <p:spPr>
          <a:xfrm>
            <a:off x="414956" y="1371600"/>
            <a:ext cx="3852244" cy="4561717"/>
          </a:xfrm>
          <a:custGeom>
            <a:avLst/>
            <a:gdLst>
              <a:gd name="connsiteX0" fmla="*/ 0 w 3984172"/>
              <a:gd name="connsiteY0" fmla="*/ 947057 h 4474029"/>
              <a:gd name="connsiteX1" fmla="*/ 544286 w 3984172"/>
              <a:gd name="connsiteY1" fmla="*/ 0 h 4474029"/>
              <a:gd name="connsiteX2" fmla="*/ 1055915 w 3984172"/>
              <a:gd name="connsiteY2" fmla="*/ 772886 h 4474029"/>
              <a:gd name="connsiteX3" fmla="*/ 1284515 w 3984172"/>
              <a:gd name="connsiteY3" fmla="*/ 468086 h 4474029"/>
              <a:gd name="connsiteX4" fmla="*/ 3984172 w 3984172"/>
              <a:gd name="connsiteY4" fmla="*/ 4474029 h 4474029"/>
              <a:gd name="connsiteX5" fmla="*/ 3984172 w 3984172"/>
              <a:gd name="connsiteY5" fmla="*/ 4474029 h 447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4172" h="4474029">
                <a:moveTo>
                  <a:pt x="0" y="947057"/>
                </a:moveTo>
                <a:lnTo>
                  <a:pt x="544286" y="0"/>
                </a:lnTo>
                <a:lnTo>
                  <a:pt x="1055915" y="772886"/>
                </a:lnTo>
                <a:lnTo>
                  <a:pt x="1284515" y="468086"/>
                </a:lnTo>
                <a:lnTo>
                  <a:pt x="3984172" y="4474029"/>
                </a:lnTo>
                <a:lnTo>
                  <a:pt x="3984172" y="4474029"/>
                </a:lnTo>
              </a:path>
            </a:pathLst>
          </a:custGeom>
          <a:ln w="254000">
            <a:solidFill>
              <a:schemeClr val="accent4"/>
            </a:solidFill>
            <a:tailEnd type="triangle" w="lg" len="lg"/>
          </a:ln>
          <a:effectLst>
            <a:outerShdw blurRad="50800" dist="38100" dir="8100000" algn="tr" rotWithShape="0">
              <a:prstClr val="black">
                <a:alpha val="40000"/>
              </a:prstClr>
            </a:outerShdw>
          </a:effectLst>
          <a:scene3d>
            <a:camera prst="orthographicFront">
              <a:rot lat="2400000" lon="1200000" rev="0"/>
            </a:camera>
            <a:lightRig rig="threePt" dir="t">
              <a:rot lat="0" lon="0" rev="0"/>
            </a:lightRig>
          </a:scene3d>
          <a:sp3d extrusionH="400050" prstMaterial="matte">
            <a:bevelB w="0" h="0"/>
            <a:extrusionClr>
              <a:schemeClr val="accent4"/>
            </a:extrusionClr>
            <a:contourClr>
              <a:schemeClr val="tx1"/>
            </a:contourClr>
          </a:sp3d>
        </p:spPr>
        <p:style>
          <a:lnRef idx="1">
            <a:schemeClr val="accent1"/>
          </a:lnRef>
          <a:fillRef idx="0">
            <a:schemeClr val="accent1"/>
          </a:fillRef>
          <a:effectRef idx="0">
            <a:schemeClr val="accent1"/>
          </a:effectRef>
          <a:fontRef idx="minor">
            <a:schemeClr val="tx1"/>
          </a:fontRef>
        </p:style>
        <p:txBody>
          <a:bodyPr anchor="ctr"/>
          <a:lstStyle/>
          <a:p>
            <a:pPr algn="ctr" eaLnBrk="1" hangingPunct="1">
              <a:spcAft>
                <a:spcPct val="40000"/>
              </a:spcAft>
              <a:buSzTx/>
              <a:buFontTx/>
              <a:buNone/>
              <a:defRPr/>
            </a:pPr>
            <a:r>
              <a:rPr lang="en-US" sz="2400" dirty="0"/>
              <a:t>                      </a:t>
            </a:r>
          </a:p>
        </p:txBody>
      </p:sp>
      <p:sp>
        <p:nvSpPr>
          <p:cNvPr id="57348" name="Title 1"/>
          <p:cNvSpPr>
            <a:spLocks noGrp="1"/>
          </p:cNvSpPr>
          <p:nvPr>
            <p:ph type="title"/>
          </p:nvPr>
        </p:nvSpPr>
        <p:spPr/>
        <p:txBody>
          <a:bodyPr>
            <a:normAutofit fontScale="90000"/>
          </a:bodyPr>
          <a:lstStyle/>
          <a:p>
            <a:r>
              <a:rPr lang="en-US" altLang="zh-CN" smtClean="0">
                <a:sym typeface="Arial" pitchFamily="34" charset="0"/>
              </a:rPr>
              <a:t>Réduisez de moitié le TCO des postes de travail</a:t>
            </a:r>
          </a:p>
        </p:txBody>
      </p:sp>
      <p:sp>
        <p:nvSpPr>
          <p:cNvPr id="57349" name="Rectangle 4"/>
          <p:cNvSpPr>
            <a:spLocks noChangeArrowheads="1"/>
          </p:cNvSpPr>
          <p:nvPr/>
        </p:nvSpPr>
        <p:spPr bwMode="auto">
          <a:xfrm rot="772490">
            <a:off x="203200" y="5443538"/>
            <a:ext cx="43195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4" tIns="45712" rIns="91424" bIns="45712">
            <a:spAutoFit/>
          </a:bodyPr>
          <a:lstStyle/>
          <a:p>
            <a:pPr algn="ctr">
              <a:spcAft>
                <a:spcPct val="40000"/>
              </a:spcAft>
              <a:buSzPct val="100000"/>
              <a:buFontTx/>
              <a:buNone/>
            </a:pPr>
            <a:r>
              <a:rPr lang="zh-CN" altLang="en-US" sz="1100">
                <a:solidFill>
                  <a:srgbClr val="003D79"/>
                </a:solidFill>
              </a:rPr>
              <a:t>* </a:t>
            </a:r>
            <a:r>
              <a:rPr lang="en-US" altLang="zh-CN" sz="1100">
                <a:solidFill>
                  <a:srgbClr val="003D79"/>
                </a:solidFill>
              </a:rPr>
              <a:t>Exemples de clients recueillis à partir de scénarios classiques observés dans le secteur</a:t>
            </a:r>
          </a:p>
        </p:txBody>
      </p:sp>
      <p:sp>
        <p:nvSpPr>
          <p:cNvPr id="40" name="Rounded Rectangle 39"/>
          <p:cNvSpPr/>
          <p:nvPr/>
        </p:nvSpPr>
        <p:spPr>
          <a:xfrm>
            <a:off x="6478588" y="1300163"/>
            <a:ext cx="2359025" cy="879475"/>
          </a:xfrm>
          <a:prstGeom prst="roundRect">
            <a:avLst>
              <a:gd name="adj" fmla="val 7457"/>
            </a:avLst>
          </a:prstGeom>
          <a:gradFill flip="none" rotWithShape="1">
            <a:gsLst>
              <a:gs pos="0">
                <a:srgbClr val="0083B8">
                  <a:shade val="30000"/>
                  <a:satMod val="115000"/>
                </a:srgbClr>
              </a:gs>
              <a:gs pos="50000">
                <a:srgbClr val="0083B8">
                  <a:shade val="67500"/>
                  <a:satMod val="115000"/>
                </a:srgbClr>
              </a:gs>
              <a:gs pos="100000">
                <a:srgbClr val="0083B8">
                  <a:shade val="100000"/>
                  <a:satMod val="115000"/>
                </a:srgbClr>
              </a:gs>
            </a:gsLst>
            <a:lin ang="2700000" scaled="1"/>
            <a:tileRect/>
          </a:gradFill>
          <a:ln>
            <a:solidFill>
              <a:srgbClr val="448BD2"/>
            </a:solidFill>
          </a:ln>
          <a:effectLst>
            <a:outerShdw blurRad="635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spAutoFit/>
          </a:bodyPr>
          <a:lstStyle/>
          <a:p>
            <a:pPr algn="ctr">
              <a:lnSpc>
                <a:spcPct val="90000"/>
              </a:lnSpc>
              <a:spcAft>
                <a:spcPct val="0"/>
              </a:spcAft>
              <a:buSzPct val="100000"/>
              <a:buFontTx/>
              <a:buNone/>
              <a:defRPr/>
            </a:pPr>
            <a:r>
              <a:rPr lang="en-US" altLang="zh-CN" sz="1200">
                <a:solidFill>
                  <a:srgbClr val="FFFFFF"/>
                </a:solidFill>
                <a:latin typeface="Arial Black" pitchFamily="34" charset="0"/>
              </a:rPr>
              <a:t>VMware View permet </a:t>
            </a:r>
            <a:br>
              <a:rPr lang="en-US" altLang="zh-CN" sz="1200">
                <a:solidFill>
                  <a:srgbClr val="FFFFFF"/>
                </a:solidFill>
                <a:latin typeface="Arial Black" pitchFamily="34" charset="0"/>
              </a:rPr>
            </a:br>
            <a:r>
              <a:rPr lang="en-US" altLang="zh-CN" sz="1200">
                <a:solidFill>
                  <a:srgbClr val="FFFFFF"/>
                </a:solidFill>
                <a:latin typeface="Arial Black" pitchFamily="34" charset="0"/>
              </a:rPr>
              <a:t>de diviser par 2 le TCO des postes de travail</a:t>
            </a:r>
          </a:p>
          <a:p>
            <a:pPr algn="ctr">
              <a:spcBef>
                <a:spcPct val="20000"/>
              </a:spcBef>
              <a:spcAft>
                <a:spcPct val="0"/>
              </a:spcAft>
              <a:buSzPct val="100000"/>
              <a:buFontTx/>
              <a:buNone/>
              <a:defRPr/>
            </a:pPr>
            <a:r>
              <a:rPr lang="en-US" altLang="zh-CN" sz="800">
                <a:solidFill>
                  <a:srgbClr val="FFFFFF"/>
                </a:solidFill>
              </a:rPr>
              <a:t>Source : livre blanc IDC 2009</a:t>
            </a:r>
          </a:p>
        </p:txBody>
      </p:sp>
      <p:grpSp>
        <p:nvGrpSpPr>
          <p:cNvPr id="57351" name="Group 31"/>
          <p:cNvGrpSpPr>
            <a:grpSpLocks/>
          </p:cNvGrpSpPr>
          <p:nvPr/>
        </p:nvGrpSpPr>
        <p:grpSpPr bwMode="auto">
          <a:xfrm>
            <a:off x="2667000" y="1066800"/>
            <a:ext cx="3600450" cy="1387475"/>
            <a:chOff x="2667000" y="1050850"/>
            <a:chExt cx="3601089" cy="1387550"/>
          </a:xfrm>
        </p:grpSpPr>
        <p:sp>
          <p:nvSpPr>
            <p:cNvPr id="29" name="Rounded Rectangle 28"/>
            <p:cNvSpPr/>
            <p:nvPr/>
          </p:nvSpPr>
          <p:spPr bwMode="auto">
            <a:xfrm>
              <a:off x="2667000" y="1050850"/>
              <a:ext cx="3553456" cy="1387550"/>
            </a:xfrm>
            <a:prstGeom prst="roundRect">
              <a:avLst>
                <a:gd name="adj" fmla="val 10119"/>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a:ln w="38100">
              <a:solidFill>
                <a:schemeClr val="accent4">
                  <a:lumMod val="75000"/>
                </a:schemeClr>
              </a:solidFill>
              <a:round/>
              <a:headEnd/>
              <a:tailEnd/>
            </a:ln>
            <a:effectLst>
              <a:outerShdw blurRad="50800" dist="38100" dir="2700000" algn="tl" rotWithShape="0">
                <a:prstClr val="black">
                  <a:alpha val="30000"/>
                </a:prstClr>
              </a:outerShdw>
            </a:effectLst>
          </p:spPr>
          <p:txBody>
            <a:bodyPr wrap="none" lIns="0" tIns="0" rIns="0" bIns="0"/>
            <a:lstStyle/>
            <a:p>
              <a:pPr algn="ctr" eaLnBrk="1" hangingPunct="1">
                <a:spcAft>
                  <a:spcPct val="40000"/>
                </a:spcAft>
                <a:buSzTx/>
                <a:buFontTx/>
                <a:buNone/>
                <a:defRPr/>
              </a:pPr>
              <a:endParaRPr lang="zh-CN" altLang="en-US" sz="1000" b="1">
                <a:solidFill>
                  <a:srgbClr val="FFFFFF"/>
                </a:solidFill>
                <a:latin typeface="Arial" charset="0"/>
                <a:sym typeface="Arial" charset="0"/>
              </a:endParaRPr>
            </a:p>
          </p:txBody>
        </p:sp>
        <p:sp>
          <p:nvSpPr>
            <p:cNvPr id="57363" name="Rectangle 29"/>
            <p:cNvSpPr>
              <a:spLocks noChangeArrowheads="1"/>
            </p:cNvSpPr>
            <p:nvPr/>
          </p:nvSpPr>
          <p:spPr bwMode="auto">
            <a:xfrm>
              <a:off x="2768618" y="1196908"/>
              <a:ext cx="3499471" cy="1116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lIns="0" tIns="0" rIns="0" bIns="0" anchor="ctr">
              <a:spAutoFit/>
            </a:bodyPr>
            <a:lstStyle/>
            <a:p>
              <a:pPr marL="182563" indent="-182563">
                <a:lnSpc>
                  <a:spcPct val="90000"/>
                </a:lnSpc>
                <a:spcAft>
                  <a:spcPts val="300"/>
                </a:spcAft>
                <a:buSzPct val="100000"/>
                <a:buFontTx/>
                <a:buNone/>
              </a:pPr>
              <a:r>
                <a:rPr lang="en-US" altLang="zh-CN" sz="1200" b="1">
                  <a:solidFill>
                    <a:srgbClr val="FFFFFF"/>
                  </a:solidFill>
                </a:rPr>
                <a:t>Économies en coûts d’exploitation (OpEx)</a:t>
              </a:r>
            </a:p>
            <a:p>
              <a:pPr marL="182563" indent="-182563">
                <a:spcAft>
                  <a:spcPct val="0"/>
                </a:spcAft>
                <a:buSzTx/>
                <a:buFont typeface="Wingdings" pitchFamily="2" charset="2"/>
                <a:buChar char="§"/>
              </a:pPr>
              <a:r>
                <a:rPr lang="en-US" altLang="zh-CN" sz="1200">
                  <a:solidFill>
                    <a:srgbClr val="FFFFFF"/>
                  </a:solidFill>
                </a:rPr>
                <a:t>Moins d’appels au service d’assistance</a:t>
              </a:r>
            </a:p>
            <a:p>
              <a:pPr marL="182563" indent="-182563">
                <a:spcAft>
                  <a:spcPct val="0"/>
                </a:spcAft>
                <a:buSzTx/>
                <a:buFont typeface="Wingdings" pitchFamily="2" charset="2"/>
                <a:buChar char="§"/>
              </a:pPr>
              <a:r>
                <a:rPr lang="en-US" altLang="zh-CN" sz="1200">
                  <a:solidFill>
                    <a:srgbClr val="FFFFFF"/>
                  </a:solidFill>
                </a:rPr>
                <a:t>Meilleure gestion des postes de travail</a:t>
              </a:r>
            </a:p>
            <a:p>
              <a:pPr marL="182563" indent="-182563">
                <a:spcAft>
                  <a:spcPct val="0"/>
                </a:spcAft>
                <a:buSzTx/>
                <a:buFont typeface="Wingdings" pitchFamily="2" charset="2"/>
                <a:buChar char="§"/>
              </a:pPr>
              <a:r>
                <a:rPr lang="en-US" altLang="zh-CN" sz="1200">
                  <a:solidFill>
                    <a:srgbClr val="FFFFFF"/>
                  </a:solidFill>
                </a:rPr>
                <a:t>Sécurité et conformité simplifiées</a:t>
              </a:r>
            </a:p>
            <a:p>
              <a:pPr marL="182563" indent="-182563">
                <a:spcAft>
                  <a:spcPct val="0"/>
                </a:spcAft>
                <a:buSzTx/>
                <a:buFont typeface="Wingdings" pitchFamily="2" charset="2"/>
                <a:buChar char="§"/>
              </a:pPr>
              <a:r>
                <a:rPr lang="en-US" altLang="zh-CN" sz="1200">
                  <a:solidFill>
                    <a:srgbClr val="FFFFFF"/>
                  </a:solidFill>
                </a:rPr>
                <a:t>Provisionnement des utilisateurs et déploiement des postes de travail en quelques minutes</a:t>
              </a:r>
            </a:p>
          </p:txBody>
        </p:sp>
      </p:grpSp>
      <p:sp>
        <p:nvSpPr>
          <p:cNvPr id="43" name="Rounded Rectangle 42"/>
          <p:cNvSpPr/>
          <p:nvPr/>
        </p:nvSpPr>
        <p:spPr bwMode="auto">
          <a:xfrm>
            <a:off x="4655837" y="4418938"/>
            <a:ext cx="4117450" cy="1388385"/>
          </a:xfrm>
          <a:prstGeom prst="roundRect">
            <a:avLst>
              <a:gd name="adj" fmla="val 10119"/>
            </a:avLst>
          </a:prstGeom>
          <a:solidFill>
            <a:schemeClr val="bg1">
              <a:lumMod val="65000"/>
            </a:schemeClr>
          </a:solidFill>
          <a:ln w="38100">
            <a:solidFill>
              <a:schemeClr val="accent3"/>
            </a:solidFill>
            <a:round/>
            <a:headEnd/>
            <a:tailEnd/>
          </a:ln>
          <a:effectLst>
            <a:outerShdw blurRad="50800" dist="38100" dir="2700000" algn="tl" rotWithShape="0">
              <a:prstClr val="black">
                <a:alpha val="30000"/>
              </a:prstClr>
            </a:outerShdw>
          </a:effectLst>
        </p:spPr>
        <p:txBody>
          <a:bodyPr wrap="none" lIns="0" tIns="0" rIns="0" bIns="0"/>
          <a:lstStyle>
            <a:lvl1pPr>
              <a:defRPr sz="1400">
                <a:solidFill>
                  <a:srgbClr val="000000"/>
                </a:solidFill>
                <a:latin typeface="Arial" charset="0"/>
                <a:ea typeface="ＭＳ Ｐゴシック" pitchFamily="34" charset="-128"/>
                <a:sym typeface="Arial" charset="0"/>
              </a:defRPr>
            </a:lvl1pPr>
            <a:lvl2pPr marL="742950" indent="-285750">
              <a:defRPr sz="1400">
                <a:solidFill>
                  <a:srgbClr val="000000"/>
                </a:solidFill>
                <a:latin typeface="Arial" charset="0"/>
                <a:ea typeface="ＭＳ Ｐゴシック" pitchFamily="34" charset="-128"/>
                <a:sym typeface="Arial" charset="0"/>
              </a:defRPr>
            </a:lvl2pPr>
            <a:lvl3pPr marL="1143000" indent="-228600">
              <a:defRPr sz="1400">
                <a:solidFill>
                  <a:srgbClr val="000000"/>
                </a:solidFill>
                <a:latin typeface="Arial" charset="0"/>
                <a:ea typeface="ＭＳ Ｐゴシック" pitchFamily="34" charset="-128"/>
                <a:sym typeface="Arial" charset="0"/>
              </a:defRPr>
            </a:lvl3pPr>
            <a:lvl4pPr marL="1600200" indent="-228600">
              <a:defRPr sz="1400">
                <a:solidFill>
                  <a:srgbClr val="000000"/>
                </a:solidFill>
                <a:latin typeface="Arial" charset="0"/>
                <a:ea typeface="ＭＳ Ｐゴシック" pitchFamily="34" charset="-128"/>
                <a:sym typeface="Arial" charset="0"/>
              </a:defRPr>
            </a:lvl4pPr>
            <a:lvl5pPr marL="2057400" indent="-22860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ts val="600"/>
              </a:spcAft>
              <a:buSzPct val="110000"/>
              <a:buFont typeface="Arial" charset="0"/>
              <a:buChar char="•"/>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ts val="600"/>
              </a:spcAft>
              <a:buSzPct val="110000"/>
              <a:buFont typeface="Arial" charset="0"/>
              <a:buChar char="•"/>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ts val="600"/>
              </a:spcAft>
              <a:buSzPct val="110000"/>
              <a:buFont typeface="Arial" charset="0"/>
              <a:buChar char="•"/>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ts val="600"/>
              </a:spcAft>
              <a:buSzPct val="110000"/>
              <a:buFont typeface="Arial" charset="0"/>
              <a:buChar char="•"/>
              <a:defRPr sz="1400">
                <a:solidFill>
                  <a:srgbClr val="000000"/>
                </a:solidFill>
                <a:latin typeface="Arial" charset="0"/>
                <a:ea typeface="ＭＳ Ｐゴシック" pitchFamily="34" charset="-128"/>
                <a:sym typeface="Arial" charset="0"/>
              </a:defRPr>
            </a:lvl9pPr>
          </a:lstStyle>
          <a:p>
            <a:pPr algn="ctr" eaLnBrk="1" hangingPunct="1">
              <a:spcAft>
                <a:spcPct val="40000"/>
              </a:spcAft>
              <a:buSzTx/>
              <a:buFontTx/>
              <a:buNone/>
              <a:defRPr/>
            </a:pPr>
            <a:endParaRPr lang="zh-CN" altLang="en-US" sz="1200" b="1" smtClean="0">
              <a:solidFill>
                <a:srgbClr val="FFFFFF"/>
              </a:solidFill>
            </a:endParaRPr>
          </a:p>
        </p:txBody>
      </p:sp>
      <p:sp>
        <p:nvSpPr>
          <p:cNvPr id="57355" name="Rectangle 43"/>
          <p:cNvSpPr>
            <a:spLocks noChangeArrowheads="1"/>
          </p:cNvSpPr>
          <p:nvPr/>
        </p:nvSpPr>
        <p:spPr bwMode="auto">
          <a:xfrm>
            <a:off x="4897438" y="4556125"/>
            <a:ext cx="37544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lIns="0" tIns="0" rIns="0" bIns="0" anchor="ctr">
            <a:spAutoFit/>
          </a:bodyPr>
          <a:lstStyle/>
          <a:p>
            <a:pPr marL="182563" indent="-182563">
              <a:lnSpc>
                <a:spcPct val="90000"/>
              </a:lnSpc>
              <a:spcAft>
                <a:spcPts val="300"/>
              </a:spcAft>
              <a:buSzPct val="100000"/>
              <a:buFontTx/>
              <a:buNone/>
            </a:pPr>
            <a:r>
              <a:rPr lang="en-US" altLang="zh-CN" sz="1200" b="1">
                <a:solidFill>
                  <a:srgbClr val="FFFFFF"/>
                </a:solidFill>
              </a:rPr>
              <a:t>Économies en dépenses d’investissement (CapEx)</a:t>
            </a:r>
          </a:p>
          <a:p>
            <a:pPr marL="182563" indent="-182563">
              <a:lnSpc>
                <a:spcPct val="90000"/>
              </a:lnSpc>
              <a:spcAft>
                <a:spcPts val="300"/>
              </a:spcAft>
              <a:buSzTx/>
              <a:buFont typeface="Wingdings" pitchFamily="2" charset="2"/>
              <a:buChar char="§"/>
            </a:pPr>
            <a:r>
              <a:rPr lang="en-US" altLang="zh-CN" sz="1200">
                <a:solidFill>
                  <a:srgbClr val="FFFFFF"/>
                </a:solidFill>
              </a:rPr>
              <a:t>Flexibilité des investissements matériels</a:t>
            </a:r>
          </a:p>
          <a:p>
            <a:pPr marL="182563" indent="-182563">
              <a:lnSpc>
                <a:spcPct val="90000"/>
              </a:lnSpc>
              <a:spcAft>
                <a:spcPts val="300"/>
              </a:spcAft>
              <a:buSzTx/>
              <a:buFont typeface="Wingdings" pitchFamily="2" charset="2"/>
              <a:buChar char="§"/>
            </a:pPr>
            <a:r>
              <a:rPr lang="en-US" altLang="zh-CN" sz="1200">
                <a:solidFill>
                  <a:srgbClr val="FFFFFF"/>
                </a:solidFill>
              </a:rPr>
              <a:t>Réduction des besoins en stockage</a:t>
            </a:r>
          </a:p>
          <a:p>
            <a:pPr marL="182563" indent="-182563">
              <a:lnSpc>
                <a:spcPct val="90000"/>
              </a:lnSpc>
              <a:spcAft>
                <a:spcPts val="300"/>
              </a:spcAft>
              <a:buSzTx/>
              <a:buFont typeface="Wingdings" pitchFamily="2" charset="2"/>
              <a:buChar char="§"/>
            </a:pPr>
            <a:r>
              <a:rPr lang="en-US" altLang="zh-CN" sz="1200">
                <a:solidFill>
                  <a:srgbClr val="FFFFFF"/>
                </a:solidFill>
              </a:rPr>
              <a:t>Taux de consolidation des postes de travail accru</a:t>
            </a:r>
          </a:p>
          <a:p>
            <a:pPr marL="182563" indent="-182563">
              <a:lnSpc>
                <a:spcPct val="90000"/>
              </a:lnSpc>
              <a:spcAft>
                <a:spcPts val="300"/>
              </a:spcAft>
              <a:buSzTx/>
              <a:buFont typeface="Wingdings" pitchFamily="2" charset="2"/>
              <a:buChar char="§"/>
            </a:pPr>
            <a:r>
              <a:rPr lang="en-US" altLang="zh-CN" sz="1200">
                <a:solidFill>
                  <a:srgbClr val="FFFFFF"/>
                </a:solidFill>
              </a:rPr>
              <a:t>Augmentation du nombre d’utilisateurs du système principal</a:t>
            </a:r>
          </a:p>
        </p:txBody>
      </p:sp>
      <p:sp>
        <p:nvSpPr>
          <p:cNvPr id="57356" name="Rectangle 65"/>
          <p:cNvSpPr>
            <a:spLocks noChangeArrowheads="1"/>
          </p:cNvSpPr>
          <p:nvPr/>
        </p:nvSpPr>
        <p:spPr bwMode="auto">
          <a:xfrm>
            <a:off x="3738563" y="2960688"/>
            <a:ext cx="3500437"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lIns="0" tIns="0" rIns="0" bIns="0" anchor="ctr">
            <a:spAutoFit/>
          </a:bodyPr>
          <a:lstStyle/>
          <a:p>
            <a:pPr marL="182563" indent="-182563">
              <a:lnSpc>
                <a:spcPct val="90000"/>
              </a:lnSpc>
              <a:spcAft>
                <a:spcPts val="300"/>
              </a:spcAft>
              <a:buSzPct val="100000"/>
              <a:buFontTx/>
              <a:buNone/>
            </a:pPr>
            <a:r>
              <a:rPr lang="en-US" altLang="zh-CN" sz="1000" b="1">
                <a:solidFill>
                  <a:srgbClr val="FFFFFF"/>
                </a:solidFill>
              </a:rPr>
              <a:t>Économies en coûts d’exploitation (OpEx)</a:t>
            </a:r>
          </a:p>
          <a:p>
            <a:pPr marL="182563" indent="-182563">
              <a:lnSpc>
                <a:spcPct val="90000"/>
              </a:lnSpc>
              <a:spcAft>
                <a:spcPts val="300"/>
              </a:spcAft>
              <a:buSzTx/>
              <a:buFont typeface="Wingdings" pitchFamily="2" charset="2"/>
              <a:buChar char="§"/>
            </a:pPr>
            <a:r>
              <a:rPr lang="en-US" altLang="zh-CN" sz="1000">
                <a:solidFill>
                  <a:srgbClr val="FFFFFF"/>
                </a:solidFill>
              </a:rPr>
              <a:t>Moins d’appels au service d’assistance</a:t>
            </a:r>
          </a:p>
          <a:p>
            <a:pPr marL="182563" indent="-182563">
              <a:lnSpc>
                <a:spcPct val="90000"/>
              </a:lnSpc>
              <a:spcAft>
                <a:spcPts val="300"/>
              </a:spcAft>
              <a:buSzTx/>
              <a:buFont typeface="Wingdings" pitchFamily="2" charset="2"/>
              <a:buChar char="§"/>
            </a:pPr>
            <a:r>
              <a:rPr lang="en-US" altLang="zh-CN" sz="1000">
                <a:solidFill>
                  <a:srgbClr val="FFFFFF"/>
                </a:solidFill>
              </a:rPr>
              <a:t>Meilleure gestion des postes de travail</a:t>
            </a:r>
          </a:p>
          <a:p>
            <a:pPr marL="182563" indent="-182563">
              <a:lnSpc>
                <a:spcPct val="90000"/>
              </a:lnSpc>
              <a:spcAft>
                <a:spcPts val="300"/>
              </a:spcAft>
              <a:buSzTx/>
              <a:buFont typeface="Wingdings" pitchFamily="2" charset="2"/>
              <a:buChar char="§"/>
            </a:pPr>
            <a:r>
              <a:rPr lang="en-US" altLang="zh-CN" sz="1000">
                <a:solidFill>
                  <a:srgbClr val="FFFFFF"/>
                </a:solidFill>
              </a:rPr>
              <a:t>Sécurité et conformité simplifiées</a:t>
            </a:r>
          </a:p>
          <a:p>
            <a:pPr marL="182563" indent="-182563">
              <a:lnSpc>
                <a:spcPct val="90000"/>
              </a:lnSpc>
              <a:spcAft>
                <a:spcPts val="300"/>
              </a:spcAft>
              <a:buSzTx/>
              <a:buFont typeface="Wingdings" pitchFamily="2" charset="2"/>
              <a:buChar char="§"/>
            </a:pPr>
            <a:r>
              <a:rPr lang="en-US" altLang="zh-CN" sz="1000">
                <a:solidFill>
                  <a:srgbClr val="FFFFFF"/>
                </a:solidFill>
              </a:rPr>
              <a:t>Provisionnement des utilisateurs et déploiement des postes de travail en quelques minutes</a:t>
            </a:r>
          </a:p>
        </p:txBody>
      </p:sp>
      <p:grpSp>
        <p:nvGrpSpPr>
          <p:cNvPr id="57357" name="Group 34"/>
          <p:cNvGrpSpPr>
            <a:grpSpLocks/>
          </p:cNvGrpSpPr>
          <p:nvPr/>
        </p:nvGrpSpPr>
        <p:grpSpPr bwMode="auto">
          <a:xfrm>
            <a:off x="3602038" y="2687638"/>
            <a:ext cx="3717925" cy="1549400"/>
            <a:chOff x="4582497" y="4348783"/>
            <a:chExt cx="3717989" cy="1548468"/>
          </a:xfrm>
        </p:grpSpPr>
        <p:sp>
          <p:nvSpPr>
            <p:cNvPr id="37" name="Rounded Rectangle 36"/>
            <p:cNvSpPr/>
            <p:nvPr/>
          </p:nvSpPr>
          <p:spPr bwMode="auto">
            <a:xfrm>
              <a:off x="4637372" y="4403650"/>
              <a:ext cx="3554128" cy="1387550"/>
            </a:xfrm>
            <a:prstGeom prst="roundRect">
              <a:avLst>
                <a:gd name="adj" fmla="val 10119"/>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l="100000" t="100000"/>
              </a:path>
              <a:tileRect r="-100000" b="-100000"/>
            </a:gradFill>
            <a:ln w="38100">
              <a:solidFill>
                <a:schemeClr val="accent5"/>
              </a:solidFill>
              <a:round/>
              <a:headEnd/>
              <a:tailEnd/>
            </a:ln>
            <a:effectLst>
              <a:outerShdw blurRad="50800" dist="38100" dir="2700000" algn="tl" rotWithShape="0">
                <a:prstClr val="black">
                  <a:alpha val="30000"/>
                </a:prstClr>
              </a:outerShdw>
            </a:effectLst>
          </p:spPr>
          <p:txBody>
            <a:bodyPr wrap="none" lIns="0" tIns="0" rIns="0" bIns="0"/>
            <a:lstStyle>
              <a:lvl1pPr>
                <a:defRPr sz="1400">
                  <a:solidFill>
                    <a:srgbClr val="000000"/>
                  </a:solidFill>
                  <a:latin typeface="Arial" charset="0"/>
                  <a:ea typeface="ＭＳ Ｐゴシック" pitchFamily="34" charset="-128"/>
                  <a:sym typeface="Arial" charset="0"/>
                </a:defRPr>
              </a:lvl1pPr>
              <a:lvl2pPr marL="742950" indent="-285750">
                <a:defRPr sz="1400">
                  <a:solidFill>
                    <a:srgbClr val="000000"/>
                  </a:solidFill>
                  <a:latin typeface="Arial" charset="0"/>
                  <a:ea typeface="ＭＳ Ｐゴシック" pitchFamily="34" charset="-128"/>
                  <a:sym typeface="Arial" charset="0"/>
                </a:defRPr>
              </a:lvl2pPr>
              <a:lvl3pPr marL="1143000" indent="-228600">
                <a:defRPr sz="1400">
                  <a:solidFill>
                    <a:srgbClr val="000000"/>
                  </a:solidFill>
                  <a:latin typeface="Arial" charset="0"/>
                  <a:ea typeface="ＭＳ Ｐゴシック" pitchFamily="34" charset="-128"/>
                  <a:sym typeface="Arial" charset="0"/>
                </a:defRPr>
              </a:lvl3pPr>
              <a:lvl4pPr marL="1600200" indent="-228600">
                <a:defRPr sz="1400">
                  <a:solidFill>
                    <a:srgbClr val="000000"/>
                  </a:solidFill>
                  <a:latin typeface="Arial" charset="0"/>
                  <a:ea typeface="ＭＳ Ｐゴシック" pitchFamily="34" charset="-128"/>
                  <a:sym typeface="Arial" charset="0"/>
                </a:defRPr>
              </a:lvl4pPr>
              <a:lvl5pPr marL="2057400" indent="-22860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ts val="600"/>
                </a:spcAft>
                <a:buSzPct val="110000"/>
                <a:buFont typeface="Arial" charset="0"/>
                <a:buChar char="•"/>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ts val="600"/>
                </a:spcAft>
                <a:buSzPct val="110000"/>
                <a:buFont typeface="Arial" charset="0"/>
                <a:buChar char="•"/>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ts val="600"/>
                </a:spcAft>
                <a:buSzPct val="110000"/>
                <a:buFont typeface="Arial" charset="0"/>
                <a:buChar char="•"/>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ts val="600"/>
                </a:spcAft>
                <a:buSzPct val="110000"/>
                <a:buFont typeface="Arial" charset="0"/>
                <a:buChar char="•"/>
                <a:defRPr sz="1400">
                  <a:solidFill>
                    <a:srgbClr val="000000"/>
                  </a:solidFill>
                  <a:latin typeface="Arial" charset="0"/>
                  <a:ea typeface="ＭＳ Ｐゴシック" pitchFamily="34" charset="-128"/>
                  <a:sym typeface="Arial" charset="0"/>
                </a:defRPr>
              </a:lvl9pPr>
            </a:lstStyle>
            <a:p>
              <a:pPr algn="ctr" eaLnBrk="1" hangingPunct="1">
                <a:spcAft>
                  <a:spcPct val="40000"/>
                </a:spcAft>
                <a:buSzTx/>
                <a:buFontTx/>
                <a:buNone/>
                <a:defRPr/>
              </a:pPr>
              <a:endParaRPr lang="zh-CN" altLang="en-US" sz="1200" b="1" smtClean="0">
                <a:solidFill>
                  <a:srgbClr val="FFFFFF"/>
                </a:solidFill>
              </a:endParaRPr>
            </a:p>
          </p:txBody>
        </p:sp>
        <p:sp>
          <p:nvSpPr>
            <p:cNvPr id="57361" name="Rectangle 37"/>
            <p:cNvSpPr>
              <a:spLocks noChangeArrowheads="1"/>
            </p:cNvSpPr>
            <p:nvPr/>
          </p:nvSpPr>
          <p:spPr bwMode="auto">
            <a:xfrm>
              <a:off x="4801576" y="4555034"/>
              <a:ext cx="3498910" cy="1104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lIns="0" tIns="0" rIns="0" bIns="0" anchor="ctr">
              <a:spAutoFit/>
            </a:bodyPr>
            <a:lstStyle/>
            <a:p>
              <a:pPr marL="182563" indent="-182563">
                <a:lnSpc>
                  <a:spcPct val="90000"/>
                </a:lnSpc>
                <a:spcAft>
                  <a:spcPts val="300"/>
                </a:spcAft>
                <a:buSzPct val="100000"/>
                <a:buFontTx/>
                <a:buNone/>
              </a:pPr>
              <a:r>
                <a:rPr lang="en-US" altLang="zh-CN" sz="1200" b="1">
                  <a:solidFill>
                    <a:srgbClr val="FFFFFF"/>
                  </a:solidFill>
                </a:rPr>
                <a:t>Productivité de l’utilisateur accrue</a:t>
              </a:r>
            </a:p>
            <a:p>
              <a:pPr marL="182563" indent="-182563">
                <a:lnSpc>
                  <a:spcPct val="90000"/>
                </a:lnSpc>
                <a:spcAft>
                  <a:spcPts val="300"/>
                </a:spcAft>
                <a:buSzTx/>
                <a:buFont typeface="Wingdings" pitchFamily="2" charset="2"/>
                <a:buChar char="§"/>
              </a:pPr>
              <a:r>
                <a:rPr lang="en-US" altLang="zh-CN" sz="1200">
                  <a:solidFill>
                    <a:srgbClr val="FFFFFF"/>
                  </a:solidFill>
                </a:rPr>
                <a:t>Moins d’interruptions pour les utilisateurs</a:t>
              </a:r>
            </a:p>
            <a:p>
              <a:pPr marL="182563" indent="-182563">
                <a:lnSpc>
                  <a:spcPct val="90000"/>
                </a:lnSpc>
                <a:spcAft>
                  <a:spcPts val="300"/>
                </a:spcAft>
                <a:buSzTx/>
                <a:buFont typeface="Wingdings" pitchFamily="2" charset="2"/>
                <a:buChar char="§"/>
              </a:pPr>
              <a:r>
                <a:rPr lang="en-US" altLang="zh-CN" sz="1200">
                  <a:solidFill>
                    <a:srgbClr val="FFFFFF"/>
                  </a:solidFill>
                </a:rPr>
                <a:t>Sauvegarde automatisée des postes </a:t>
              </a:r>
              <a:br>
                <a:rPr lang="en-US" altLang="zh-CN" sz="1200">
                  <a:solidFill>
                    <a:srgbClr val="FFFFFF"/>
                  </a:solidFill>
                </a:rPr>
              </a:br>
              <a:r>
                <a:rPr lang="en-US" altLang="zh-CN" sz="1200">
                  <a:solidFill>
                    <a:srgbClr val="FFFFFF"/>
                  </a:solidFill>
                </a:rPr>
                <a:t>de travail et des données</a:t>
              </a:r>
            </a:p>
            <a:p>
              <a:pPr marL="182563" indent="-182563">
                <a:lnSpc>
                  <a:spcPct val="90000"/>
                </a:lnSpc>
                <a:spcAft>
                  <a:spcPts val="300"/>
                </a:spcAft>
                <a:buSzTx/>
                <a:buFont typeface="Wingdings" pitchFamily="2" charset="2"/>
                <a:buChar char="§"/>
              </a:pPr>
              <a:r>
                <a:rPr lang="en-US" altLang="zh-CN" sz="1200">
                  <a:solidFill>
                    <a:srgbClr val="FFFFFF"/>
                  </a:solidFill>
                </a:rPr>
                <a:t>Simplification du poste de travail pour </a:t>
              </a:r>
              <a:br>
                <a:rPr lang="en-US" altLang="zh-CN" sz="1200">
                  <a:solidFill>
                    <a:srgbClr val="FFFFFF"/>
                  </a:solidFill>
                </a:rPr>
              </a:br>
              <a:r>
                <a:rPr lang="en-US" altLang="zh-CN" sz="1200">
                  <a:solidFill>
                    <a:srgbClr val="FFFFFF"/>
                  </a:solidFill>
                </a:rPr>
                <a:t>les utilisateurs</a:t>
              </a:r>
            </a:p>
          </p:txBody>
        </p:sp>
      </p:grpSp>
    </p:spTree>
    <p:extLst>
      <p:ext uri="{BB962C8B-B14F-4D97-AF65-F5344CB8AC3E}">
        <p14:creationId xmlns:p14="http://schemas.microsoft.com/office/powerpoint/2010/main" val="3136376994"/>
      </p:ext>
    </p:extLst>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29"/>
          <p:cNvSpPr txBox="1">
            <a:spLocks noChangeArrowheads="1"/>
          </p:cNvSpPr>
          <p:nvPr/>
        </p:nvSpPr>
        <p:spPr bwMode="auto">
          <a:xfrm>
            <a:off x="357188" y="865188"/>
            <a:ext cx="611981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400">
                <a:solidFill>
                  <a:srgbClr val="000000"/>
                </a:solidFill>
                <a:latin typeface="Arial" pitchFamily="34" charset="0"/>
                <a:ea typeface="ＭＳ Ｐゴシック" pitchFamily="34" charset="-128"/>
                <a:sym typeface="Arial" pitchFamily="34" charset="0"/>
              </a:defRPr>
            </a:lvl1pPr>
            <a:lvl2pPr marL="742950" indent="-285750">
              <a:defRPr sz="1400">
                <a:solidFill>
                  <a:srgbClr val="000000"/>
                </a:solidFill>
                <a:latin typeface="Arial" pitchFamily="34" charset="0"/>
                <a:ea typeface="ＭＳ Ｐゴシック" pitchFamily="34" charset="-128"/>
                <a:sym typeface="Arial" pitchFamily="34" charset="0"/>
              </a:defRPr>
            </a:lvl2pPr>
            <a:lvl3pPr marL="1143000" indent="-228600">
              <a:defRPr sz="1400">
                <a:solidFill>
                  <a:srgbClr val="000000"/>
                </a:solidFill>
                <a:latin typeface="Arial" pitchFamily="34" charset="0"/>
                <a:ea typeface="ＭＳ Ｐゴシック" pitchFamily="34" charset="-128"/>
                <a:sym typeface="Arial" pitchFamily="34" charset="0"/>
              </a:defRPr>
            </a:lvl3pPr>
            <a:lvl4pPr marL="1600200" indent="-228600">
              <a:defRPr sz="1400">
                <a:solidFill>
                  <a:srgbClr val="000000"/>
                </a:solidFill>
                <a:latin typeface="Arial" pitchFamily="34" charset="0"/>
                <a:ea typeface="ＭＳ Ｐゴシック" pitchFamily="34" charset="-128"/>
                <a:sym typeface="Arial" pitchFamily="34" charset="0"/>
              </a:defRPr>
            </a:lvl4pPr>
            <a:lvl5pPr marL="2057400" indent="-228600">
              <a:defRPr sz="1400">
                <a:solidFill>
                  <a:srgbClr val="000000"/>
                </a:solidFill>
                <a:latin typeface="Arial" pitchFamily="34" charset="0"/>
                <a:ea typeface="ＭＳ Ｐゴシック" pitchFamily="34" charset="-128"/>
                <a:sym typeface="Arial" pitchFamily="34" charset="0"/>
              </a:defRPr>
            </a:lvl5pPr>
            <a:lvl6pPr marL="2514600" indent="-228600" eaLnBrk="0" fontAlgn="base" hangingPunct="0">
              <a:spcBef>
                <a:spcPct val="0"/>
              </a:spcBef>
              <a:spcAft>
                <a:spcPts val="600"/>
              </a:spcAft>
              <a:buSzPct val="110000"/>
              <a:buFont typeface="Arial" pitchFamily="34" charset="0"/>
              <a:buChar char="•"/>
              <a:defRPr sz="1400">
                <a:solidFill>
                  <a:srgbClr val="000000"/>
                </a:solidFill>
                <a:latin typeface="Arial" pitchFamily="34" charset="0"/>
                <a:ea typeface="ＭＳ Ｐゴシック" pitchFamily="34" charset="-128"/>
                <a:sym typeface="Arial" pitchFamily="34" charset="0"/>
              </a:defRPr>
            </a:lvl6pPr>
            <a:lvl7pPr marL="2971800" indent="-228600" eaLnBrk="0" fontAlgn="base" hangingPunct="0">
              <a:spcBef>
                <a:spcPct val="0"/>
              </a:spcBef>
              <a:spcAft>
                <a:spcPts val="600"/>
              </a:spcAft>
              <a:buSzPct val="110000"/>
              <a:buFont typeface="Arial" pitchFamily="34" charset="0"/>
              <a:buChar char="•"/>
              <a:defRPr sz="1400">
                <a:solidFill>
                  <a:srgbClr val="000000"/>
                </a:solidFill>
                <a:latin typeface="Arial" pitchFamily="34" charset="0"/>
                <a:ea typeface="ＭＳ Ｐゴシック" pitchFamily="34" charset="-128"/>
                <a:sym typeface="Arial" pitchFamily="34" charset="0"/>
              </a:defRPr>
            </a:lvl7pPr>
            <a:lvl8pPr marL="3429000" indent="-228600" eaLnBrk="0" fontAlgn="base" hangingPunct="0">
              <a:spcBef>
                <a:spcPct val="0"/>
              </a:spcBef>
              <a:spcAft>
                <a:spcPts val="600"/>
              </a:spcAft>
              <a:buSzPct val="110000"/>
              <a:buFont typeface="Arial" pitchFamily="34" charset="0"/>
              <a:buChar char="•"/>
              <a:defRPr sz="1400">
                <a:solidFill>
                  <a:srgbClr val="000000"/>
                </a:solidFill>
                <a:latin typeface="Arial" pitchFamily="34" charset="0"/>
                <a:ea typeface="ＭＳ Ｐゴシック" pitchFamily="34" charset="-128"/>
                <a:sym typeface="Arial" pitchFamily="34" charset="0"/>
              </a:defRPr>
            </a:lvl8pPr>
            <a:lvl9pPr marL="3886200" indent="-228600" eaLnBrk="0" fontAlgn="base" hangingPunct="0">
              <a:spcBef>
                <a:spcPct val="0"/>
              </a:spcBef>
              <a:spcAft>
                <a:spcPts val="600"/>
              </a:spcAft>
              <a:buSzPct val="110000"/>
              <a:buFont typeface="Arial" pitchFamily="34" charset="0"/>
              <a:buChar char="•"/>
              <a:defRPr sz="1400">
                <a:solidFill>
                  <a:srgbClr val="000000"/>
                </a:solidFill>
                <a:latin typeface="Arial" pitchFamily="34" charset="0"/>
                <a:ea typeface="ＭＳ Ｐゴシック" pitchFamily="34" charset="-128"/>
                <a:sym typeface="Arial" pitchFamily="34" charset="0"/>
              </a:defRPr>
            </a:lvl9pPr>
          </a:lstStyle>
          <a:p>
            <a:pPr>
              <a:lnSpc>
                <a:spcPct val="90000"/>
              </a:lnSpc>
              <a:spcAft>
                <a:spcPct val="40000"/>
              </a:spcAft>
              <a:buSzPct val="100000"/>
              <a:buFontTx/>
              <a:buNone/>
            </a:pPr>
            <a:r>
              <a:rPr lang="en-US" altLang="zh-CN" sz="2000" b="1" i="1" dirty="0">
                <a:solidFill>
                  <a:srgbClr val="333333"/>
                </a:solidFill>
              </a:rPr>
              <a:t>Pour </a:t>
            </a:r>
            <a:r>
              <a:rPr lang="en-US" altLang="zh-CN" sz="2000" b="1" i="1" dirty="0" err="1">
                <a:solidFill>
                  <a:srgbClr val="333333"/>
                </a:solidFill>
              </a:rPr>
              <a:t>chaque</a:t>
            </a:r>
            <a:r>
              <a:rPr lang="en-US" altLang="zh-CN" sz="2000" b="1" i="1" dirty="0">
                <a:solidFill>
                  <a:srgbClr val="333333"/>
                </a:solidFill>
              </a:rPr>
              <a:t> dollar </a:t>
            </a:r>
            <a:r>
              <a:rPr lang="en-US" altLang="zh-CN" sz="2000" b="1" i="1" dirty="0" err="1">
                <a:solidFill>
                  <a:srgbClr val="333333"/>
                </a:solidFill>
              </a:rPr>
              <a:t>dépensé</a:t>
            </a:r>
            <a:r>
              <a:rPr lang="en-US" altLang="zh-CN" sz="2000" b="1" i="1" dirty="0">
                <a:solidFill>
                  <a:srgbClr val="333333"/>
                </a:solidFill>
              </a:rPr>
              <a:t> en </a:t>
            </a:r>
            <a:r>
              <a:rPr lang="en-US" altLang="zh-CN" sz="2000" b="1" i="1" dirty="0" err="1">
                <a:solidFill>
                  <a:srgbClr val="333333"/>
                </a:solidFill>
              </a:rPr>
              <a:t>matériel</a:t>
            </a:r>
            <a:r>
              <a:rPr lang="en-US" altLang="zh-CN" sz="2000" b="1" i="1" dirty="0">
                <a:solidFill>
                  <a:srgbClr val="333333"/>
                </a:solidFill>
              </a:rPr>
              <a:t>, </a:t>
            </a:r>
            <a:br>
              <a:rPr lang="en-US" altLang="zh-CN" sz="2000" b="1" i="1" dirty="0">
                <a:solidFill>
                  <a:srgbClr val="333333"/>
                </a:solidFill>
              </a:rPr>
            </a:br>
            <a:r>
              <a:rPr lang="en-US" altLang="zh-CN" sz="2000" b="1" i="1" dirty="0">
                <a:solidFill>
                  <a:srgbClr val="333333"/>
                </a:solidFill>
              </a:rPr>
              <a:t>les </a:t>
            </a:r>
            <a:r>
              <a:rPr lang="en-US" altLang="zh-CN" sz="2000" b="1" i="1" dirty="0" err="1">
                <a:solidFill>
                  <a:srgbClr val="333333"/>
                </a:solidFill>
              </a:rPr>
              <a:t>entreprises</a:t>
            </a:r>
            <a:r>
              <a:rPr lang="en-US" altLang="zh-CN" sz="2000" b="1" i="1" dirty="0">
                <a:solidFill>
                  <a:srgbClr val="333333"/>
                </a:solidFill>
              </a:rPr>
              <a:t> </a:t>
            </a:r>
            <a:r>
              <a:rPr lang="en-US" altLang="zh-CN" sz="2000" b="1" i="1" dirty="0" err="1">
                <a:solidFill>
                  <a:srgbClr val="333333"/>
                </a:solidFill>
              </a:rPr>
              <a:t>dépensent</a:t>
            </a:r>
            <a:r>
              <a:rPr lang="en-US" altLang="zh-CN" sz="2000" b="1" i="1" dirty="0">
                <a:solidFill>
                  <a:srgbClr val="333333"/>
                </a:solidFill>
              </a:rPr>
              <a:t> 3 </a:t>
            </a:r>
            <a:r>
              <a:rPr lang="en-US" altLang="zh-CN" sz="2000" b="1" i="1" dirty="0" smtClean="0">
                <a:solidFill>
                  <a:srgbClr val="333333"/>
                </a:solidFill>
              </a:rPr>
              <a:t>euros en </a:t>
            </a:r>
            <a:r>
              <a:rPr lang="en-US" altLang="zh-CN" sz="2000" b="1" i="1" dirty="0" err="1">
                <a:solidFill>
                  <a:srgbClr val="333333"/>
                </a:solidFill>
              </a:rPr>
              <a:t>gestion</a:t>
            </a:r>
            <a:r>
              <a:rPr lang="en-US" altLang="zh-CN" sz="2000" b="1" i="1" dirty="0">
                <a:solidFill>
                  <a:srgbClr val="333333"/>
                </a:solidFill>
              </a:rPr>
              <a:t>.</a:t>
            </a:r>
          </a:p>
        </p:txBody>
      </p:sp>
      <p:pic>
        <p:nvPicPr>
          <p:cNvPr id="58371" name="Picture 2" descr="http://www.microsoft.com/presspass/_resources/images/blank.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4075" y="-155575"/>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3" descr="http://www.microsoft.com/presspass/_resources/images/blank.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5825" y="-155575"/>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Cube 46"/>
          <p:cNvSpPr/>
          <p:nvPr/>
        </p:nvSpPr>
        <p:spPr bwMode="auto">
          <a:xfrm>
            <a:off x="1606550" y="4587875"/>
            <a:ext cx="4870450" cy="769938"/>
          </a:xfrm>
          <a:prstGeom prst="cube">
            <a:avLst>
              <a:gd name="adj" fmla="val 94251"/>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Aft>
                <a:spcPct val="40000"/>
              </a:spcAft>
              <a:buSzTx/>
              <a:buFontTx/>
              <a:buNone/>
              <a:defRPr/>
            </a:pPr>
            <a:endParaRPr lang="zh-CN" altLang="en-US" sz="2400">
              <a:solidFill>
                <a:srgbClr val="FFFFFF"/>
              </a:solidFill>
              <a:sym typeface="Arial" charset="0"/>
            </a:endParaRPr>
          </a:p>
        </p:txBody>
      </p:sp>
      <p:sp>
        <p:nvSpPr>
          <p:cNvPr id="58374" name="TextBox 30"/>
          <p:cNvSpPr txBox="1">
            <a:spLocks noChangeArrowheads="1"/>
          </p:cNvSpPr>
          <p:nvPr/>
        </p:nvSpPr>
        <p:spPr bwMode="auto">
          <a:xfrm>
            <a:off x="3857625" y="5332413"/>
            <a:ext cx="22987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itchFamily="34" charset="0"/>
                <a:ea typeface="ＭＳ Ｐゴシック" pitchFamily="34" charset="-128"/>
                <a:sym typeface="Arial" pitchFamily="34" charset="0"/>
              </a:defRPr>
            </a:lvl1pPr>
            <a:lvl2pPr marL="742950" indent="-285750">
              <a:defRPr sz="1400">
                <a:solidFill>
                  <a:srgbClr val="000000"/>
                </a:solidFill>
                <a:latin typeface="Arial" pitchFamily="34" charset="0"/>
                <a:ea typeface="ＭＳ Ｐゴシック" pitchFamily="34" charset="-128"/>
                <a:sym typeface="Arial" pitchFamily="34" charset="0"/>
              </a:defRPr>
            </a:lvl2pPr>
            <a:lvl3pPr marL="1143000" indent="-228600">
              <a:defRPr sz="1400">
                <a:solidFill>
                  <a:srgbClr val="000000"/>
                </a:solidFill>
                <a:latin typeface="Arial" pitchFamily="34" charset="0"/>
                <a:ea typeface="ＭＳ Ｐゴシック" pitchFamily="34" charset="-128"/>
                <a:sym typeface="Arial" pitchFamily="34" charset="0"/>
              </a:defRPr>
            </a:lvl3pPr>
            <a:lvl4pPr marL="1600200" indent="-228600">
              <a:defRPr sz="1400">
                <a:solidFill>
                  <a:srgbClr val="000000"/>
                </a:solidFill>
                <a:latin typeface="Arial" pitchFamily="34" charset="0"/>
                <a:ea typeface="ＭＳ Ｐゴシック" pitchFamily="34" charset="-128"/>
                <a:sym typeface="Arial" pitchFamily="34" charset="0"/>
              </a:defRPr>
            </a:lvl4pPr>
            <a:lvl5pPr marL="2057400" indent="-228600">
              <a:defRPr sz="1400">
                <a:solidFill>
                  <a:srgbClr val="000000"/>
                </a:solidFill>
                <a:latin typeface="Arial" pitchFamily="34" charset="0"/>
                <a:ea typeface="ＭＳ Ｐゴシック" pitchFamily="34" charset="-128"/>
                <a:sym typeface="Arial" pitchFamily="34" charset="0"/>
              </a:defRPr>
            </a:lvl5pPr>
            <a:lvl6pPr marL="2514600" indent="-228600" eaLnBrk="0" fontAlgn="base" hangingPunct="0">
              <a:spcBef>
                <a:spcPct val="0"/>
              </a:spcBef>
              <a:spcAft>
                <a:spcPts val="600"/>
              </a:spcAft>
              <a:buSzPct val="110000"/>
              <a:buFont typeface="Arial" pitchFamily="34" charset="0"/>
              <a:buChar char="•"/>
              <a:defRPr sz="1400">
                <a:solidFill>
                  <a:srgbClr val="000000"/>
                </a:solidFill>
                <a:latin typeface="Arial" pitchFamily="34" charset="0"/>
                <a:ea typeface="ＭＳ Ｐゴシック" pitchFamily="34" charset="-128"/>
                <a:sym typeface="Arial" pitchFamily="34" charset="0"/>
              </a:defRPr>
            </a:lvl6pPr>
            <a:lvl7pPr marL="2971800" indent="-228600" eaLnBrk="0" fontAlgn="base" hangingPunct="0">
              <a:spcBef>
                <a:spcPct val="0"/>
              </a:spcBef>
              <a:spcAft>
                <a:spcPts val="600"/>
              </a:spcAft>
              <a:buSzPct val="110000"/>
              <a:buFont typeface="Arial" pitchFamily="34" charset="0"/>
              <a:buChar char="•"/>
              <a:defRPr sz="1400">
                <a:solidFill>
                  <a:srgbClr val="000000"/>
                </a:solidFill>
                <a:latin typeface="Arial" pitchFamily="34" charset="0"/>
                <a:ea typeface="ＭＳ Ｐゴシック" pitchFamily="34" charset="-128"/>
                <a:sym typeface="Arial" pitchFamily="34" charset="0"/>
              </a:defRPr>
            </a:lvl7pPr>
            <a:lvl8pPr marL="3429000" indent="-228600" eaLnBrk="0" fontAlgn="base" hangingPunct="0">
              <a:spcBef>
                <a:spcPct val="0"/>
              </a:spcBef>
              <a:spcAft>
                <a:spcPts val="600"/>
              </a:spcAft>
              <a:buSzPct val="110000"/>
              <a:buFont typeface="Arial" pitchFamily="34" charset="0"/>
              <a:buChar char="•"/>
              <a:defRPr sz="1400">
                <a:solidFill>
                  <a:srgbClr val="000000"/>
                </a:solidFill>
                <a:latin typeface="Arial" pitchFamily="34" charset="0"/>
                <a:ea typeface="ＭＳ Ｐゴシック" pitchFamily="34" charset="-128"/>
                <a:sym typeface="Arial" pitchFamily="34" charset="0"/>
              </a:defRPr>
            </a:lvl8pPr>
            <a:lvl9pPr marL="3886200" indent="-228600" eaLnBrk="0" fontAlgn="base" hangingPunct="0">
              <a:spcBef>
                <a:spcPct val="0"/>
              </a:spcBef>
              <a:spcAft>
                <a:spcPts val="600"/>
              </a:spcAft>
              <a:buSzPct val="110000"/>
              <a:buFont typeface="Arial" pitchFamily="34" charset="0"/>
              <a:buChar char="•"/>
              <a:defRPr sz="1400">
                <a:solidFill>
                  <a:srgbClr val="000000"/>
                </a:solidFill>
                <a:latin typeface="Arial" pitchFamily="34" charset="0"/>
                <a:ea typeface="ＭＳ Ｐゴシック" pitchFamily="34" charset="-128"/>
                <a:sym typeface="Arial" pitchFamily="34" charset="0"/>
              </a:defRPr>
            </a:lvl9pPr>
          </a:lstStyle>
          <a:p>
            <a:pPr algn="ctr">
              <a:spcAft>
                <a:spcPct val="40000"/>
              </a:spcAft>
              <a:buSzPct val="100000"/>
              <a:buFontTx/>
              <a:buNone/>
            </a:pPr>
            <a:r>
              <a:rPr lang="en-US" altLang="zh-CN" b="1">
                <a:solidFill>
                  <a:srgbClr val="333333"/>
                </a:solidFill>
              </a:rPr>
              <a:t>Coûts d’exploitation (OpEx)</a:t>
            </a:r>
          </a:p>
        </p:txBody>
      </p:sp>
      <p:sp>
        <p:nvSpPr>
          <p:cNvPr id="58375" name="TextBox 31"/>
          <p:cNvSpPr txBox="1">
            <a:spLocks noChangeArrowheads="1"/>
          </p:cNvSpPr>
          <p:nvPr/>
        </p:nvSpPr>
        <p:spPr bwMode="auto">
          <a:xfrm>
            <a:off x="1770063" y="5332413"/>
            <a:ext cx="21304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itchFamily="34" charset="0"/>
                <a:ea typeface="ＭＳ Ｐゴシック" pitchFamily="34" charset="-128"/>
                <a:sym typeface="Arial" pitchFamily="34" charset="0"/>
              </a:defRPr>
            </a:lvl1pPr>
            <a:lvl2pPr marL="742950" indent="-285750">
              <a:defRPr sz="1400">
                <a:solidFill>
                  <a:srgbClr val="000000"/>
                </a:solidFill>
                <a:latin typeface="Arial" pitchFamily="34" charset="0"/>
                <a:ea typeface="ＭＳ Ｐゴシック" pitchFamily="34" charset="-128"/>
                <a:sym typeface="Arial" pitchFamily="34" charset="0"/>
              </a:defRPr>
            </a:lvl2pPr>
            <a:lvl3pPr marL="1143000" indent="-228600">
              <a:defRPr sz="1400">
                <a:solidFill>
                  <a:srgbClr val="000000"/>
                </a:solidFill>
                <a:latin typeface="Arial" pitchFamily="34" charset="0"/>
                <a:ea typeface="ＭＳ Ｐゴシック" pitchFamily="34" charset="-128"/>
                <a:sym typeface="Arial" pitchFamily="34" charset="0"/>
              </a:defRPr>
            </a:lvl3pPr>
            <a:lvl4pPr marL="1600200" indent="-228600">
              <a:defRPr sz="1400">
                <a:solidFill>
                  <a:srgbClr val="000000"/>
                </a:solidFill>
                <a:latin typeface="Arial" pitchFamily="34" charset="0"/>
                <a:ea typeface="ＭＳ Ｐゴシック" pitchFamily="34" charset="-128"/>
                <a:sym typeface="Arial" pitchFamily="34" charset="0"/>
              </a:defRPr>
            </a:lvl4pPr>
            <a:lvl5pPr marL="2057400" indent="-228600">
              <a:defRPr sz="1400">
                <a:solidFill>
                  <a:srgbClr val="000000"/>
                </a:solidFill>
                <a:latin typeface="Arial" pitchFamily="34" charset="0"/>
                <a:ea typeface="ＭＳ Ｐゴシック" pitchFamily="34" charset="-128"/>
                <a:sym typeface="Arial" pitchFamily="34" charset="0"/>
              </a:defRPr>
            </a:lvl5pPr>
            <a:lvl6pPr marL="2514600" indent="-228600" eaLnBrk="0" fontAlgn="base" hangingPunct="0">
              <a:spcBef>
                <a:spcPct val="0"/>
              </a:spcBef>
              <a:spcAft>
                <a:spcPts val="600"/>
              </a:spcAft>
              <a:buSzPct val="110000"/>
              <a:buFont typeface="Arial" pitchFamily="34" charset="0"/>
              <a:buChar char="•"/>
              <a:defRPr sz="1400">
                <a:solidFill>
                  <a:srgbClr val="000000"/>
                </a:solidFill>
                <a:latin typeface="Arial" pitchFamily="34" charset="0"/>
                <a:ea typeface="ＭＳ Ｐゴシック" pitchFamily="34" charset="-128"/>
                <a:sym typeface="Arial" pitchFamily="34" charset="0"/>
              </a:defRPr>
            </a:lvl6pPr>
            <a:lvl7pPr marL="2971800" indent="-228600" eaLnBrk="0" fontAlgn="base" hangingPunct="0">
              <a:spcBef>
                <a:spcPct val="0"/>
              </a:spcBef>
              <a:spcAft>
                <a:spcPts val="600"/>
              </a:spcAft>
              <a:buSzPct val="110000"/>
              <a:buFont typeface="Arial" pitchFamily="34" charset="0"/>
              <a:buChar char="•"/>
              <a:defRPr sz="1400">
                <a:solidFill>
                  <a:srgbClr val="000000"/>
                </a:solidFill>
                <a:latin typeface="Arial" pitchFamily="34" charset="0"/>
                <a:ea typeface="ＭＳ Ｐゴシック" pitchFamily="34" charset="-128"/>
                <a:sym typeface="Arial" pitchFamily="34" charset="0"/>
              </a:defRPr>
            </a:lvl7pPr>
            <a:lvl8pPr marL="3429000" indent="-228600" eaLnBrk="0" fontAlgn="base" hangingPunct="0">
              <a:spcBef>
                <a:spcPct val="0"/>
              </a:spcBef>
              <a:spcAft>
                <a:spcPts val="600"/>
              </a:spcAft>
              <a:buSzPct val="110000"/>
              <a:buFont typeface="Arial" pitchFamily="34" charset="0"/>
              <a:buChar char="•"/>
              <a:defRPr sz="1400">
                <a:solidFill>
                  <a:srgbClr val="000000"/>
                </a:solidFill>
                <a:latin typeface="Arial" pitchFamily="34" charset="0"/>
                <a:ea typeface="ＭＳ Ｐゴシック" pitchFamily="34" charset="-128"/>
                <a:sym typeface="Arial" pitchFamily="34" charset="0"/>
              </a:defRPr>
            </a:lvl8pPr>
            <a:lvl9pPr marL="3886200" indent="-228600" eaLnBrk="0" fontAlgn="base" hangingPunct="0">
              <a:spcBef>
                <a:spcPct val="0"/>
              </a:spcBef>
              <a:spcAft>
                <a:spcPts val="600"/>
              </a:spcAft>
              <a:buSzPct val="110000"/>
              <a:buFont typeface="Arial" pitchFamily="34" charset="0"/>
              <a:buChar char="•"/>
              <a:defRPr sz="1400">
                <a:solidFill>
                  <a:srgbClr val="000000"/>
                </a:solidFill>
                <a:latin typeface="Arial" pitchFamily="34" charset="0"/>
                <a:ea typeface="ＭＳ Ｐゴシック" pitchFamily="34" charset="-128"/>
                <a:sym typeface="Arial" pitchFamily="34" charset="0"/>
              </a:defRPr>
            </a:lvl9pPr>
          </a:lstStyle>
          <a:p>
            <a:pPr algn="ctr">
              <a:spcAft>
                <a:spcPct val="40000"/>
              </a:spcAft>
              <a:buSzPct val="100000"/>
              <a:buFontTx/>
              <a:buNone/>
            </a:pPr>
            <a:r>
              <a:rPr lang="en-US" altLang="zh-CN" b="1">
                <a:solidFill>
                  <a:srgbClr val="333333"/>
                </a:solidFill>
              </a:rPr>
              <a:t>Dépenses d’investissement (CapEx)</a:t>
            </a:r>
          </a:p>
        </p:txBody>
      </p:sp>
      <p:sp>
        <p:nvSpPr>
          <p:cNvPr id="50" name="Freeform 49"/>
          <p:cNvSpPr/>
          <p:nvPr/>
        </p:nvSpPr>
        <p:spPr>
          <a:xfrm>
            <a:off x="3521164" y="2067496"/>
            <a:ext cx="1087019" cy="3193653"/>
          </a:xfrm>
          <a:custGeom>
            <a:avLst/>
            <a:gdLst>
              <a:gd name="connsiteX0" fmla="*/ 0 w 573206"/>
              <a:gd name="connsiteY0" fmla="*/ 1023582 h 1692322"/>
              <a:gd name="connsiteX1" fmla="*/ 573206 w 573206"/>
              <a:gd name="connsiteY1" fmla="*/ 0 h 1692322"/>
              <a:gd name="connsiteX2" fmla="*/ 559558 w 573206"/>
              <a:gd name="connsiteY2" fmla="*/ 1692322 h 1692322"/>
              <a:gd name="connsiteX3" fmla="*/ 13647 w 573206"/>
              <a:gd name="connsiteY3" fmla="*/ 1501254 h 1692322"/>
              <a:gd name="connsiteX4" fmla="*/ 0 w 573206"/>
              <a:gd name="connsiteY4" fmla="*/ 1023582 h 169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206" h="1692322">
                <a:moveTo>
                  <a:pt x="0" y="1023582"/>
                </a:moveTo>
                <a:lnTo>
                  <a:pt x="573206" y="0"/>
                </a:lnTo>
                <a:lnTo>
                  <a:pt x="559558" y="1692322"/>
                </a:lnTo>
                <a:lnTo>
                  <a:pt x="13647" y="1501254"/>
                </a:lnTo>
                <a:lnTo>
                  <a:pt x="0" y="1023582"/>
                </a:ln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rgbClr val="000000"/>
                </a:solidFill>
                <a:latin typeface="Arial" charset="0"/>
                <a:ea typeface="ＭＳ Ｐゴシック" pitchFamily="34" charset="-128"/>
                <a:sym typeface="Arial" charset="0"/>
              </a:defRPr>
            </a:lvl1pPr>
            <a:lvl2pPr marL="742950" indent="-285750">
              <a:defRPr sz="1400">
                <a:solidFill>
                  <a:srgbClr val="000000"/>
                </a:solidFill>
                <a:latin typeface="Arial" charset="0"/>
                <a:ea typeface="ＭＳ Ｐゴシック" pitchFamily="34" charset="-128"/>
                <a:sym typeface="Arial" charset="0"/>
              </a:defRPr>
            </a:lvl2pPr>
            <a:lvl3pPr marL="1143000" indent="-228600">
              <a:defRPr sz="1400">
                <a:solidFill>
                  <a:srgbClr val="000000"/>
                </a:solidFill>
                <a:latin typeface="Arial" charset="0"/>
                <a:ea typeface="ＭＳ Ｐゴシック" pitchFamily="34" charset="-128"/>
                <a:sym typeface="Arial" charset="0"/>
              </a:defRPr>
            </a:lvl3pPr>
            <a:lvl4pPr marL="1600200" indent="-228600">
              <a:defRPr sz="1400">
                <a:solidFill>
                  <a:srgbClr val="000000"/>
                </a:solidFill>
                <a:latin typeface="Arial" charset="0"/>
                <a:ea typeface="ＭＳ Ｐゴシック" pitchFamily="34" charset="-128"/>
                <a:sym typeface="Arial" charset="0"/>
              </a:defRPr>
            </a:lvl4pPr>
            <a:lvl5pPr marL="2057400" indent="-22860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ts val="600"/>
              </a:spcAft>
              <a:buSzPct val="110000"/>
              <a:buFont typeface="Arial" charset="0"/>
              <a:buChar char="•"/>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ts val="600"/>
              </a:spcAft>
              <a:buSzPct val="110000"/>
              <a:buFont typeface="Arial" charset="0"/>
              <a:buChar char="•"/>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ts val="600"/>
              </a:spcAft>
              <a:buSzPct val="110000"/>
              <a:buFont typeface="Arial" charset="0"/>
              <a:buChar char="•"/>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ts val="600"/>
              </a:spcAft>
              <a:buSzPct val="110000"/>
              <a:buFont typeface="Arial" charset="0"/>
              <a:buChar char="•"/>
              <a:defRPr sz="1400">
                <a:solidFill>
                  <a:srgbClr val="000000"/>
                </a:solidFill>
                <a:latin typeface="Arial" charset="0"/>
                <a:ea typeface="ＭＳ Ｐゴシック" pitchFamily="34" charset="-128"/>
                <a:sym typeface="Arial" charset="0"/>
              </a:defRPr>
            </a:lvl9pPr>
          </a:lstStyle>
          <a:p>
            <a:pPr algn="ctr" eaLnBrk="1" hangingPunct="1">
              <a:spcAft>
                <a:spcPct val="40000"/>
              </a:spcAft>
              <a:buSzTx/>
              <a:buFontTx/>
              <a:buNone/>
              <a:defRPr/>
            </a:pPr>
            <a:endParaRPr lang="zh-CN" altLang="en-US" sz="2400" smtClean="0">
              <a:solidFill>
                <a:srgbClr val="FFFFFF"/>
              </a:solidFill>
            </a:endParaRPr>
          </a:p>
        </p:txBody>
      </p:sp>
      <p:grpSp>
        <p:nvGrpSpPr>
          <p:cNvPr id="58379" name="Group 48"/>
          <p:cNvGrpSpPr>
            <a:grpSpLocks/>
          </p:cNvGrpSpPr>
          <p:nvPr/>
        </p:nvGrpSpPr>
        <p:grpSpPr bwMode="auto">
          <a:xfrm>
            <a:off x="4492625" y="1828800"/>
            <a:ext cx="1223963" cy="3427413"/>
            <a:chOff x="1800331" y="2346593"/>
            <a:chExt cx="678215" cy="1862153"/>
          </a:xfrm>
        </p:grpSpPr>
        <p:sp>
          <p:nvSpPr>
            <p:cNvPr id="58387" name="TextBox 32"/>
            <p:cNvSpPr txBox="1">
              <a:spLocks noChangeArrowheads="1"/>
            </p:cNvSpPr>
            <p:nvPr/>
          </p:nvSpPr>
          <p:spPr bwMode="auto">
            <a:xfrm>
              <a:off x="1800331" y="3123586"/>
              <a:ext cx="530627" cy="23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itchFamily="34" charset="0"/>
                  <a:ea typeface="ＭＳ Ｐゴシック" pitchFamily="34" charset="-128"/>
                  <a:sym typeface="Arial" pitchFamily="34" charset="0"/>
                </a:defRPr>
              </a:lvl1pPr>
              <a:lvl2pPr marL="742950" indent="-285750">
                <a:defRPr sz="1400">
                  <a:solidFill>
                    <a:srgbClr val="000000"/>
                  </a:solidFill>
                  <a:latin typeface="Arial" pitchFamily="34" charset="0"/>
                  <a:ea typeface="ＭＳ Ｐゴシック" pitchFamily="34" charset="-128"/>
                  <a:sym typeface="Arial" pitchFamily="34" charset="0"/>
                </a:defRPr>
              </a:lvl2pPr>
              <a:lvl3pPr marL="1143000" indent="-228600">
                <a:defRPr sz="1400">
                  <a:solidFill>
                    <a:srgbClr val="000000"/>
                  </a:solidFill>
                  <a:latin typeface="Arial" pitchFamily="34" charset="0"/>
                  <a:ea typeface="ＭＳ Ｐゴシック" pitchFamily="34" charset="-128"/>
                  <a:sym typeface="Arial" pitchFamily="34" charset="0"/>
                </a:defRPr>
              </a:lvl3pPr>
              <a:lvl4pPr marL="1600200" indent="-228600">
                <a:defRPr sz="1400">
                  <a:solidFill>
                    <a:srgbClr val="000000"/>
                  </a:solidFill>
                  <a:latin typeface="Arial" pitchFamily="34" charset="0"/>
                  <a:ea typeface="ＭＳ Ｐゴシック" pitchFamily="34" charset="-128"/>
                  <a:sym typeface="Arial" pitchFamily="34" charset="0"/>
                </a:defRPr>
              </a:lvl4pPr>
              <a:lvl5pPr marL="2057400" indent="-228600">
                <a:defRPr sz="1400">
                  <a:solidFill>
                    <a:srgbClr val="000000"/>
                  </a:solidFill>
                  <a:latin typeface="Arial" pitchFamily="34" charset="0"/>
                  <a:ea typeface="ＭＳ Ｐゴシック" pitchFamily="34" charset="-128"/>
                  <a:sym typeface="Arial" pitchFamily="34" charset="0"/>
                </a:defRPr>
              </a:lvl5pPr>
              <a:lvl6pPr marL="2514600" indent="-228600" eaLnBrk="0" fontAlgn="base" hangingPunct="0">
                <a:spcBef>
                  <a:spcPct val="0"/>
                </a:spcBef>
                <a:spcAft>
                  <a:spcPts val="600"/>
                </a:spcAft>
                <a:buSzPct val="110000"/>
                <a:buFont typeface="Arial" pitchFamily="34" charset="0"/>
                <a:buChar char="•"/>
                <a:defRPr sz="1400">
                  <a:solidFill>
                    <a:srgbClr val="000000"/>
                  </a:solidFill>
                  <a:latin typeface="Arial" pitchFamily="34" charset="0"/>
                  <a:ea typeface="ＭＳ Ｐゴシック" pitchFamily="34" charset="-128"/>
                  <a:sym typeface="Arial" pitchFamily="34" charset="0"/>
                </a:defRPr>
              </a:lvl6pPr>
              <a:lvl7pPr marL="2971800" indent="-228600" eaLnBrk="0" fontAlgn="base" hangingPunct="0">
                <a:spcBef>
                  <a:spcPct val="0"/>
                </a:spcBef>
                <a:spcAft>
                  <a:spcPts val="600"/>
                </a:spcAft>
                <a:buSzPct val="110000"/>
                <a:buFont typeface="Arial" pitchFamily="34" charset="0"/>
                <a:buChar char="•"/>
                <a:defRPr sz="1400">
                  <a:solidFill>
                    <a:srgbClr val="000000"/>
                  </a:solidFill>
                  <a:latin typeface="Arial" pitchFamily="34" charset="0"/>
                  <a:ea typeface="ＭＳ Ｐゴシック" pitchFamily="34" charset="-128"/>
                  <a:sym typeface="Arial" pitchFamily="34" charset="0"/>
                </a:defRPr>
              </a:lvl7pPr>
              <a:lvl8pPr marL="3429000" indent="-228600" eaLnBrk="0" fontAlgn="base" hangingPunct="0">
                <a:spcBef>
                  <a:spcPct val="0"/>
                </a:spcBef>
                <a:spcAft>
                  <a:spcPts val="600"/>
                </a:spcAft>
                <a:buSzPct val="110000"/>
                <a:buFont typeface="Arial" pitchFamily="34" charset="0"/>
                <a:buChar char="•"/>
                <a:defRPr sz="1400">
                  <a:solidFill>
                    <a:srgbClr val="000000"/>
                  </a:solidFill>
                  <a:latin typeface="Arial" pitchFamily="34" charset="0"/>
                  <a:ea typeface="ＭＳ Ｐゴシック" pitchFamily="34" charset="-128"/>
                  <a:sym typeface="Arial" pitchFamily="34" charset="0"/>
                </a:defRPr>
              </a:lvl8pPr>
              <a:lvl9pPr marL="3886200" indent="-228600" eaLnBrk="0" fontAlgn="base" hangingPunct="0">
                <a:spcBef>
                  <a:spcPct val="0"/>
                </a:spcBef>
                <a:spcAft>
                  <a:spcPts val="600"/>
                </a:spcAft>
                <a:buSzPct val="110000"/>
                <a:buFont typeface="Arial" pitchFamily="34" charset="0"/>
                <a:buChar char="•"/>
                <a:defRPr sz="1400">
                  <a:solidFill>
                    <a:srgbClr val="000000"/>
                  </a:solidFill>
                  <a:latin typeface="Arial" pitchFamily="34" charset="0"/>
                  <a:ea typeface="ＭＳ Ｐゴシック" pitchFamily="34" charset="-128"/>
                  <a:sym typeface="Arial" pitchFamily="34" charset="0"/>
                </a:defRPr>
              </a:lvl9pPr>
            </a:lstStyle>
            <a:p>
              <a:pPr algn="ctr">
                <a:spcAft>
                  <a:spcPct val="40000"/>
                </a:spcAft>
                <a:buSzPct val="100000"/>
                <a:buFontTx/>
                <a:buNone/>
              </a:pPr>
              <a:r>
                <a:rPr lang="en-US" altLang="zh-CN" sz="2200" b="1">
                  <a:solidFill>
                    <a:srgbClr val="FFFFFF"/>
                  </a:solidFill>
                </a:rPr>
                <a:t>3 $</a:t>
              </a:r>
            </a:p>
          </p:txBody>
        </p:sp>
        <p:sp>
          <p:nvSpPr>
            <p:cNvPr id="36" name="Cube 35"/>
            <p:cNvSpPr/>
            <p:nvPr/>
          </p:nvSpPr>
          <p:spPr>
            <a:xfrm>
              <a:off x="1829360" y="2346593"/>
              <a:ext cx="649186" cy="1862153"/>
            </a:xfrm>
            <a:prstGeom prst="cube">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Aft>
                  <a:spcPct val="40000"/>
                </a:spcAft>
                <a:buSzTx/>
                <a:buFontTx/>
                <a:buNone/>
                <a:defRPr/>
              </a:pPr>
              <a:endParaRPr lang="zh-CN" altLang="en-US" sz="2200">
                <a:solidFill>
                  <a:srgbClr val="FFFFFF"/>
                </a:solidFill>
                <a:sym typeface="Arial" charset="0"/>
              </a:endParaRPr>
            </a:p>
          </p:txBody>
        </p:sp>
      </p:grpSp>
      <p:sp>
        <p:nvSpPr>
          <p:cNvPr id="58380" name="TextBox 51"/>
          <p:cNvSpPr txBox="1">
            <a:spLocks noChangeArrowheads="1"/>
          </p:cNvSpPr>
          <p:nvPr/>
        </p:nvSpPr>
        <p:spPr bwMode="auto">
          <a:xfrm>
            <a:off x="4538663" y="3268663"/>
            <a:ext cx="95726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itchFamily="34" charset="0"/>
                <a:ea typeface="ＭＳ Ｐゴシック" pitchFamily="34" charset="-128"/>
                <a:sym typeface="Arial" pitchFamily="34" charset="0"/>
              </a:defRPr>
            </a:lvl1pPr>
            <a:lvl2pPr marL="742950" indent="-285750">
              <a:defRPr sz="1400">
                <a:solidFill>
                  <a:srgbClr val="000000"/>
                </a:solidFill>
                <a:latin typeface="Arial" pitchFamily="34" charset="0"/>
                <a:ea typeface="ＭＳ Ｐゴシック" pitchFamily="34" charset="-128"/>
                <a:sym typeface="Arial" pitchFamily="34" charset="0"/>
              </a:defRPr>
            </a:lvl2pPr>
            <a:lvl3pPr marL="1143000" indent="-228600">
              <a:defRPr sz="1400">
                <a:solidFill>
                  <a:srgbClr val="000000"/>
                </a:solidFill>
                <a:latin typeface="Arial" pitchFamily="34" charset="0"/>
                <a:ea typeface="ＭＳ Ｐゴシック" pitchFamily="34" charset="-128"/>
                <a:sym typeface="Arial" pitchFamily="34" charset="0"/>
              </a:defRPr>
            </a:lvl3pPr>
            <a:lvl4pPr marL="1600200" indent="-228600">
              <a:defRPr sz="1400">
                <a:solidFill>
                  <a:srgbClr val="000000"/>
                </a:solidFill>
                <a:latin typeface="Arial" pitchFamily="34" charset="0"/>
                <a:ea typeface="ＭＳ Ｐゴシック" pitchFamily="34" charset="-128"/>
                <a:sym typeface="Arial" pitchFamily="34" charset="0"/>
              </a:defRPr>
            </a:lvl4pPr>
            <a:lvl5pPr marL="2057400" indent="-228600">
              <a:defRPr sz="1400">
                <a:solidFill>
                  <a:srgbClr val="000000"/>
                </a:solidFill>
                <a:latin typeface="Arial" pitchFamily="34" charset="0"/>
                <a:ea typeface="ＭＳ Ｐゴシック" pitchFamily="34" charset="-128"/>
                <a:sym typeface="Arial" pitchFamily="34" charset="0"/>
              </a:defRPr>
            </a:lvl5pPr>
            <a:lvl6pPr marL="2514600" indent="-228600" eaLnBrk="0" fontAlgn="base" hangingPunct="0">
              <a:spcBef>
                <a:spcPct val="0"/>
              </a:spcBef>
              <a:spcAft>
                <a:spcPts val="600"/>
              </a:spcAft>
              <a:buSzPct val="110000"/>
              <a:buFont typeface="Arial" pitchFamily="34" charset="0"/>
              <a:buChar char="•"/>
              <a:defRPr sz="1400">
                <a:solidFill>
                  <a:srgbClr val="000000"/>
                </a:solidFill>
                <a:latin typeface="Arial" pitchFamily="34" charset="0"/>
                <a:ea typeface="ＭＳ Ｐゴシック" pitchFamily="34" charset="-128"/>
                <a:sym typeface="Arial" pitchFamily="34" charset="0"/>
              </a:defRPr>
            </a:lvl6pPr>
            <a:lvl7pPr marL="2971800" indent="-228600" eaLnBrk="0" fontAlgn="base" hangingPunct="0">
              <a:spcBef>
                <a:spcPct val="0"/>
              </a:spcBef>
              <a:spcAft>
                <a:spcPts val="600"/>
              </a:spcAft>
              <a:buSzPct val="110000"/>
              <a:buFont typeface="Arial" pitchFamily="34" charset="0"/>
              <a:buChar char="•"/>
              <a:defRPr sz="1400">
                <a:solidFill>
                  <a:srgbClr val="000000"/>
                </a:solidFill>
                <a:latin typeface="Arial" pitchFamily="34" charset="0"/>
                <a:ea typeface="ＭＳ Ｐゴシック" pitchFamily="34" charset="-128"/>
                <a:sym typeface="Arial" pitchFamily="34" charset="0"/>
              </a:defRPr>
            </a:lvl7pPr>
            <a:lvl8pPr marL="3429000" indent="-228600" eaLnBrk="0" fontAlgn="base" hangingPunct="0">
              <a:spcBef>
                <a:spcPct val="0"/>
              </a:spcBef>
              <a:spcAft>
                <a:spcPts val="600"/>
              </a:spcAft>
              <a:buSzPct val="110000"/>
              <a:buFont typeface="Arial" pitchFamily="34" charset="0"/>
              <a:buChar char="•"/>
              <a:defRPr sz="1400">
                <a:solidFill>
                  <a:srgbClr val="000000"/>
                </a:solidFill>
                <a:latin typeface="Arial" pitchFamily="34" charset="0"/>
                <a:ea typeface="ＭＳ Ｐゴシック" pitchFamily="34" charset="-128"/>
                <a:sym typeface="Arial" pitchFamily="34" charset="0"/>
              </a:defRPr>
            </a:lvl8pPr>
            <a:lvl9pPr marL="3886200" indent="-228600" eaLnBrk="0" fontAlgn="base" hangingPunct="0">
              <a:spcBef>
                <a:spcPct val="0"/>
              </a:spcBef>
              <a:spcAft>
                <a:spcPts val="600"/>
              </a:spcAft>
              <a:buSzPct val="110000"/>
              <a:buFont typeface="Arial" pitchFamily="34" charset="0"/>
              <a:buChar char="•"/>
              <a:defRPr sz="1400">
                <a:solidFill>
                  <a:srgbClr val="000000"/>
                </a:solidFill>
                <a:latin typeface="Arial" pitchFamily="34" charset="0"/>
                <a:ea typeface="ＭＳ Ｐゴシック" pitchFamily="34" charset="-128"/>
                <a:sym typeface="Arial" pitchFamily="34" charset="0"/>
              </a:defRPr>
            </a:lvl9pPr>
          </a:lstStyle>
          <a:p>
            <a:pPr algn="ctr">
              <a:spcAft>
                <a:spcPct val="40000"/>
              </a:spcAft>
              <a:buSzPct val="100000"/>
              <a:buFontTx/>
              <a:buNone/>
            </a:pPr>
            <a:r>
              <a:rPr lang="en-US" altLang="zh-CN" sz="2200" b="1">
                <a:solidFill>
                  <a:srgbClr val="FFFFFF"/>
                </a:solidFill>
              </a:rPr>
              <a:t>3 $</a:t>
            </a:r>
          </a:p>
        </p:txBody>
      </p:sp>
      <p:sp>
        <p:nvSpPr>
          <p:cNvPr id="58381" name="Title 15"/>
          <p:cNvSpPr txBox="1">
            <a:spLocks/>
          </p:cNvSpPr>
          <p:nvPr/>
        </p:nvSpPr>
        <p:spPr bwMode="auto">
          <a:xfrm>
            <a:off x="4316413" y="5611813"/>
            <a:ext cx="20113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b">
            <a:spAutoFit/>
          </a:bodyPr>
          <a:lstStyle>
            <a:lvl1pPr>
              <a:defRPr sz="1400">
                <a:solidFill>
                  <a:srgbClr val="000000"/>
                </a:solidFill>
                <a:latin typeface="Arial" pitchFamily="34" charset="0"/>
                <a:ea typeface="ＭＳ Ｐゴシック" pitchFamily="34" charset="-128"/>
                <a:sym typeface="Arial" pitchFamily="34" charset="0"/>
              </a:defRPr>
            </a:lvl1pPr>
            <a:lvl2pPr marL="742950" indent="-285750">
              <a:defRPr sz="1400">
                <a:solidFill>
                  <a:srgbClr val="000000"/>
                </a:solidFill>
                <a:latin typeface="Arial" pitchFamily="34" charset="0"/>
                <a:ea typeface="ＭＳ Ｐゴシック" pitchFamily="34" charset="-128"/>
                <a:sym typeface="Arial" pitchFamily="34" charset="0"/>
              </a:defRPr>
            </a:lvl2pPr>
            <a:lvl3pPr marL="1143000" indent="-228600">
              <a:defRPr sz="1400">
                <a:solidFill>
                  <a:srgbClr val="000000"/>
                </a:solidFill>
                <a:latin typeface="Arial" pitchFamily="34" charset="0"/>
                <a:ea typeface="ＭＳ Ｐゴシック" pitchFamily="34" charset="-128"/>
                <a:sym typeface="Arial" pitchFamily="34" charset="0"/>
              </a:defRPr>
            </a:lvl3pPr>
            <a:lvl4pPr marL="1600200" indent="-228600">
              <a:defRPr sz="1400">
                <a:solidFill>
                  <a:srgbClr val="000000"/>
                </a:solidFill>
                <a:latin typeface="Arial" pitchFamily="34" charset="0"/>
                <a:ea typeface="ＭＳ Ｐゴシック" pitchFamily="34" charset="-128"/>
                <a:sym typeface="Arial" pitchFamily="34" charset="0"/>
              </a:defRPr>
            </a:lvl4pPr>
            <a:lvl5pPr marL="2057400" indent="-228600">
              <a:defRPr sz="1400">
                <a:solidFill>
                  <a:srgbClr val="000000"/>
                </a:solidFill>
                <a:latin typeface="Arial" pitchFamily="34" charset="0"/>
                <a:ea typeface="ＭＳ Ｐゴシック" pitchFamily="34" charset="-128"/>
                <a:sym typeface="Arial" pitchFamily="34" charset="0"/>
              </a:defRPr>
            </a:lvl5pPr>
            <a:lvl6pPr marL="2514600" indent="-228600" eaLnBrk="0" fontAlgn="base" hangingPunct="0">
              <a:spcBef>
                <a:spcPct val="0"/>
              </a:spcBef>
              <a:spcAft>
                <a:spcPts val="600"/>
              </a:spcAft>
              <a:buSzPct val="110000"/>
              <a:buFont typeface="Arial" pitchFamily="34" charset="0"/>
              <a:buChar char="•"/>
              <a:defRPr sz="1400">
                <a:solidFill>
                  <a:srgbClr val="000000"/>
                </a:solidFill>
                <a:latin typeface="Arial" pitchFamily="34" charset="0"/>
                <a:ea typeface="ＭＳ Ｐゴシック" pitchFamily="34" charset="-128"/>
                <a:sym typeface="Arial" pitchFamily="34" charset="0"/>
              </a:defRPr>
            </a:lvl6pPr>
            <a:lvl7pPr marL="2971800" indent="-228600" eaLnBrk="0" fontAlgn="base" hangingPunct="0">
              <a:spcBef>
                <a:spcPct val="0"/>
              </a:spcBef>
              <a:spcAft>
                <a:spcPts val="600"/>
              </a:spcAft>
              <a:buSzPct val="110000"/>
              <a:buFont typeface="Arial" pitchFamily="34" charset="0"/>
              <a:buChar char="•"/>
              <a:defRPr sz="1400">
                <a:solidFill>
                  <a:srgbClr val="000000"/>
                </a:solidFill>
                <a:latin typeface="Arial" pitchFamily="34" charset="0"/>
                <a:ea typeface="ＭＳ Ｐゴシック" pitchFamily="34" charset="-128"/>
                <a:sym typeface="Arial" pitchFamily="34" charset="0"/>
              </a:defRPr>
            </a:lvl7pPr>
            <a:lvl8pPr marL="3429000" indent="-228600" eaLnBrk="0" fontAlgn="base" hangingPunct="0">
              <a:spcBef>
                <a:spcPct val="0"/>
              </a:spcBef>
              <a:spcAft>
                <a:spcPts val="600"/>
              </a:spcAft>
              <a:buSzPct val="110000"/>
              <a:buFont typeface="Arial" pitchFamily="34" charset="0"/>
              <a:buChar char="•"/>
              <a:defRPr sz="1400">
                <a:solidFill>
                  <a:srgbClr val="000000"/>
                </a:solidFill>
                <a:latin typeface="Arial" pitchFamily="34" charset="0"/>
                <a:ea typeface="ＭＳ Ｐゴシック" pitchFamily="34" charset="-128"/>
                <a:sym typeface="Arial" pitchFamily="34" charset="0"/>
              </a:defRPr>
            </a:lvl8pPr>
            <a:lvl9pPr marL="3886200" indent="-228600" eaLnBrk="0" fontAlgn="base" hangingPunct="0">
              <a:spcBef>
                <a:spcPct val="0"/>
              </a:spcBef>
              <a:spcAft>
                <a:spcPts val="600"/>
              </a:spcAft>
              <a:buSzPct val="110000"/>
              <a:buFont typeface="Arial" pitchFamily="34" charset="0"/>
              <a:buChar char="•"/>
              <a:defRPr sz="1400">
                <a:solidFill>
                  <a:srgbClr val="000000"/>
                </a:solidFill>
                <a:latin typeface="Arial" pitchFamily="34" charset="0"/>
                <a:ea typeface="ＭＳ Ｐゴシック" pitchFamily="34" charset="-128"/>
                <a:sym typeface="Arial" pitchFamily="34" charset="0"/>
              </a:defRPr>
            </a:lvl9pPr>
          </a:lstStyle>
          <a:p>
            <a:pPr algn="ctr">
              <a:spcAft>
                <a:spcPct val="40000"/>
              </a:spcAft>
              <a:buSzPct val="100000"/>
              <a:buFontTx/>
              <a:buNone/>
            </a:pPr>
            <a:endParaRPr lang="en-US" altLang="zh-CN" sz="1100"/>
          </a:p>
          <a:p>
            <a:pPr algn="ctr">
              <a:spcAft>
                <a:spcPct val="40000"/>
              </a:spcAft>
              <a:buSzPct val="100000"/>
              <a:buFontTx/>
              <a:buNone/>
            </a:pPr>
            <a:r>
              <a:rPr lang="en-US" altLang="zh-CN" sz="1100"/>
              <a:t>Source : étude IDC en 2009</a:t>
            </a:r>
          </a:p>
        </p:txBody>
      </p:sp>
      <p:sp>
        <p:nvSpPr>
          <p:cNvPr id="58382" name="Title 26"/>
          <p:cNvSpPr>
            <a:spLocks noGrp="1"/>
          </p:cNvSpPr>
          <p:nvPr>
            <p:ph type="title"/>
          </p:nvPr>
        </p:nvSpPr>
        <p:spPr/>
        <p:txBody>
          <a:bodyPr>
            <a:normAutofit fontScale="90000"/>
          </a:bodyPr>
          <a:lstStyle/>
          <a:p>
            <a:r>
              <a:rPr lang="en-US" altLang="zh-CN" smtClean="0">
                <a:sym typeface="Arial" pitchFamily="34" charset="0"/>
              </a:rPr>
              <a:t>Les coûts liés à la gestion des postes de travail sont alarmants</a:t>
            </a:r>
          </a:p>
        </p:txBody>
      </p:sp>
      <p:sp>
        <p:nvSpPr>
          <p:cNvPr id="26" name="Rectangle 25"/>
          <p:cNvSpPr/>
          <p:nvPr/>
        </p:nvSpPr>
        <p:spPr bwMode="auto">
          <a:xfrm flipV="1">
            <a:off x="7237413" y="1058863"/>
            <a:ext cx="415925" cy="4500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lIns="0" tIns="0" rIns="0" bIns="0" anchor="ctr">
            <a:spAutoFit/>
          </a:bodyPr>
          <a:lstStyle/>
          <a:p>
            <a:pPr marL="365125" algn="ctr">
              <a:lnSpc>
                <a:spcPct val="90000"/>
              </a:lnSpc>
              <a:spcAft>
                <a:spcPct val="40000"/>
              </a:spcAft>
              <a:buSzPct val="100000"/>
              <a:buFontTx/>
              <a:buNone/>
              <a:defRPr/>
            </a:pPr>
            <a:r>
              <a:rPr lang="en-US" altLang="zh-CN" sz="3000" b="1">
                <a:solidFill>
                  <a:srgbClr val="FFFFFF"/>
                </a:solidFill>
              </a:rPr>
              <a:t>Augmentation des coûts informatiques </a:t>
            </a:r>
          </a:p>
        </p:txBody>
      </p:sp>
      <p:sp>
        <p:nvSpPr>
          <p:cNvPr id="58384" name="Right Arrow 1"/>
          <p:cNvSpPr>
            <a:spLocks noChangeArrowheads="1"/>
          </p:cNvSpPr>
          <p:nvPr/>
        </p:nvSpPr>
        <p:spPr bwMode="auto">
          <a:xfrm rot="-5400000">
            <a:off x="5207000" y="2176463"/>
            <a:ext cx="4476750" cy="1803400"/>
          </a:xfrm>
          <a:prstGeom prst="rightArrow">
            <a:avLst>
              <a:gd name="adj1" fmla="val 50000"/>
              <a:gd name="adj2" fmla="val 63244"/>
            </a:avLst>
          </a:prstGeom>
          <a:solidFill>
            <a:srgbClr val="C00000"/>
          </a:solidFill>
          <a:ln>
            <a:noFill/>
          </a:ln>
          <a:extLst>
            <a:ext uri="{91240B29-F687-4F45-9708-019B960494DF}">
              <a14:hiddenLine xmlns:a14="http://schemas.microsoft.com/office/drawing/2010/main" w="19050">
                <a:solidFill>
                  <a:srgbClr val="000000"/>
                </a:solidFill>
                <a:round/>
                <a:headEnd/>
                <a:tailEnd/>
              </a14:hiddenLine>
            </a:ext>
          </a:extLst>
        </p:spPr>
        <p:txBody>
          <a:bodyPr wrap="none" lIns="0" tIns="0" rIns="0" bIns="0" anchor="ctr"/>
          <a:lstStyle/>
          <a:p>
            <a:pPr algn="ctr">
              <a:lnSpc>
                <a:spcPct val="80000"/>
              </a:lnSpc>
              <a:spcAft>
                <a:spcPct val="40000"/>
              </a:spcAft>
              <a:buSzPct val="100000"/>
              <a:buFontTx/>
              <a:buNone/>
            </a:pPr>
            <a:r>
              <a:rPr lang="en-US" altLang="zh-CN" sz="2800" b="1">
                <a:solidFill>
                  <a:srgbClr val="FFFFFF"/>
                </a:solidFill>
              </a:rPr>
              <a:t>Augmentation des </a:t>
            </a:r>
            <a:br>
              <a:rPr lang="en-US" altLang="zh-CN" sz="2800" b="1">
                <a:solidFill>
                  <a:srgbClr val="FFFFFF"/>
                </a:solidFill>
              </a:rPr>
            </a:br>
            <a:r>
              <a:rPr lang="en-US" altLang="zh-CN" sz="2800" b="1">
                <a:solidFill>
                  <a:srgbClr val="FFFFFF"/>
                </a:solidFill>
              </a:rPr>
              <a:t>coûts informatiques</a:t>
            </a:r>
          </a:p>
        </p:txBody>
      </p:sp>
      <p:pic>
        <p:nvPicPr>
          <p:cNvPr id="58385" name="Picture 23" descr="未标题-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2675" y="3975100"/>
            <a:ext cx="1187450"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6" name="TextBox 51"/>
          <p:cNvSpPr txBox="1">
            <a:spLocks noChangeArrowheads="1"/>
          </p:cNvSpPr>
          <p:nvPr/>
        </p:nvSpPr>
        <p:spPr bwMode="auto">
          <a:xfrm>
            <a:off x="2328863" y="4573588"/>
            <a:ext cx="95726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itchFamily="34" charset="0"/>
                <a:ea typeface="ＭＳ Ｐゴシック" pitchFamily="34" charset="-128"/>
                <a:sym typeface="Arial" pitchFamily="34" charset="0"/>
              </a:defRPr>
            </a:lvl1pPr>
            <a:lvl2pPr marL="742950" indent="-285750">
              <a:defRPr sz="1400">
                <a:solidFill>
                  <a:srgbClr val="000000"/>
                </a:solidFill>
                <a:latin typeface="Arial" pitchFamily="34" charset="0"/>
                <a:ea typeface="ＭＳ Ｐゴシック" pitchFamily="34" charset="-128"/>
                <a:sym typeface="Arial" pitchFamily="34" charset="0"/>
              </a:defRPr>
            </a:lvl2pPr>
            <a:lvl3pPr marL="1143000" indent="-228600">
              <a:defRPr sz="1400">
                <a:solidFill>
                  <a:srgbClr val="000000"/>
                </a:solidFill>
                <a:latin typeface="Arial" pitchFamily="34" charset="0"/>
                <a:ea typeface="ＭＳ Ｐゴシック" pitchFamily="34" charset="-128"/>
                <a:sym typeface="Arial" pitchFamily="34" charset="0"/>
              </a:defRPr>
            </a:lvl3pPr>
            <a:lvl4pPr marL="1600200" indent="-228600">
              <a:defRPr sz="1400">
                <a:solidFill>
                  <a:srgbClr val="000000"/>
                </a:solidFill>
                <a:latin typeface="Arial" pitchFamily="34" charset="0"/>
                <a:ea typeface="ＭＳ Ｐゴシック" pitchFamily="34" charset="-128"/>
                <a:sym typeface="Arial" pitchFamily="34" charset="0"/>
              </a:defRPr>
            </a:lvl4pPr>
            <a:lvl5pPr marL="2057400" indent="-228600">
              <a:defRPr sz="1400">
                <a:solidFill>
                  <a:srgbClr val="000000"/>
                </a:solidFill>
                <a:latin typeface="Arial" pitchFamily="34" charset="0"/>
                <a:ea typeface="ＭＳ Ｐゴシック" pitchFamily="34" charset="-128"/>
                <a:sym typeface="Arial" pitchFamily="34" charset="0"/>
              </a:defRPr>
            </a:lvl5pPr>
            <a:lvl6pPr marL="2514600" indent="-228600" eaLnBrk="0" fontAlgn="base" hangingPunct="0">
              <a:spcBef>
                <a:spcPct val="0"/>
              </a:spcBef>
              <a:spcAft>
                <a:spcPts val="600"/>
              </a:spcAft>
              <a:buSzPct val="110000"/>
              <a:buFont typeface="Arial" pitchFamily="34" charset="0"/>
              <a:buChar char="•"/>
              <a:defRPr sz="1400">
                <a:solidFill>
                  <a:srgbClr val="000000"/>
                </a:solidFill>
                <a:latin typeface="Arial" pitchFamily="34" charset="0"/>
                <a:ea typeface="ＭＳ Ｐゴシック" pitchFamily="34" charset="-128"/>
                <a:sym typeface="Arial" pitchFamily="34" charset="0"/>
              </a:defRPr>
            </a:lvl6pPr>
            <a:lvl7pPr marL="2971800" indent="-228600" eaLnBrk="0" fontAlgn="base" hangingPunct="0">
              <a:spcBef>
                <a:spcPct val="0"/>
              </a:spcBef>
              <a:spcAft>
                <a:spcPts val="600"/>
              </a:spcAft>
              <a:buSzPct val="110000"/>
              <a:buFont typeface="Arial" pitchFamily="34" charset="0"/>
              <a:buChar char="•"/>
              <a:defRPr sz="1400">
                <a:solidFill>
                  <a:srgbClr val="000000"/>
                </a:solidFill>
                <a:latin typeface="Arial" pitchFamily="34" charset="0"/>
                <a:ea typeface="ＭＳ Ｐゴシック" pitchFamily="34" charset="-128"/>
                <a:sym typeface="Arial" pitchFamily="34" charset="0"/>
              </a:defRPr>
            </a:lvl7pPr>
            <a:lvl8pPr marL="3429000" indent="-228600" eaLnBrk="0" fontAlgn="base" hangingPunct="0">
              <a:spcBef>
                <a:spcPct val="0"/>
              </a:spcBef>
              <a:spcAft>
                <a:spcPts val="600"/>
              </a:spcAft>
              <a:buSzPct val="110000"/>
              <a:buFont typeface="Arial" pitchFamily="34" charset="0"/>
              <a:buChar char="•"/>
              <a:defRPr sz="1400">
                <a:solidFill>
                  <a:srgbClr val="000000"/>
                </a:solidFill>
                <a:latin typeface="Arial" pitchFamily="34" charset="0"/>
                <a:ea typeface="ＭＳ Ｐゴシック" pitchFamily="34" charset="-128"/>
                <a:sym typeface="Arial" pitchFamily="34" charset="0"/>
              </a:defRPr>
            </a:lvl8pPr>
            <a:lvl9pPr marL="3886200" indent="-228600" eaLnBrk="0" fontAlgn="base" hangingPunct="0">
              <a:spcBef>
                <a:spcPct val="0"/>
              </a:spcBef>
              <a:spcAft>
                <a:spcPts val="600"/>
              </a:spcAft>
              <a:buSzPct val="110000"/>
              <a:buFont typeface="Arial" pitchFamily="34" charset="0"/>
              <a:buChar char="•"/>
              <a:defRPr sz="1400">
                <a:solidFill>
                  <a:srgbClr val="000000"/>
                </a:solidFill>
                <a:latin typeface="Arial" pitchFamily="34" charset="0"/>
                <a:ea typeface="ＭＳ Ｐゴシック" pitchFamily="34" charset="-128"/>
                <a:sym typeface="Arial" pitchFamily="34" charset="0"/>
              </a:defRPr>
            </a:lvl9pPr>
          </a:lstStyle>
          <a:p>
            <a:pPr algn="ctr">
              <a:spcAft>
                <a:spcPct val="40000"/>
              </a:spcAft>
              <a:buSzPct val="100000"/>
              <a:buFontTx/>
              <a:buNone/>
            </a:pPr>
            <a:r>
              <a:rPr lang="en-US" altLang="zh-CN" sz="2200" b="1">
                <a:solidFill>
                  <a:srgbClr val="FFFFFF"/>
                </a:solidFill>
              </a:rPr>
              <a:t>1 $</a:t>
            </a:r>
          </a:p>
        </p:txBody>
      </p:sp>
    </p:spTree>
    <p:extLst>
      <p:ext uri="{BB962C8B-B14F-4D97-AF65-F5344CB8AC3E}">
        <p14:creationId xmlns:p14="http://schemas.microsoft.com/office/powerpoint/2010/main" val="30877142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4"/>
          <p:cNvSpPr/>
          <p:nvPr/>
        </p:nvSpPr>
        <p:spPr>
          <a:xfrm>
            <a:off x="193675" y="3644900"/>
            <a:ext cx="8686800" cy="515938"/>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sp>
        <p:nvSpPr>
          <p:cNvPr id="2" name="Titre 1"/>
          <p:cNvSpPr>
            <a:spLocks noGrp="1"/>
          </p:cNvSpPr>
          <p:nvPr>
            <p:ph type="title"/>
          </p:nvPr>
        </p:nvSpPr>
        <p:spPr>
          <a:xfrm>
            <a:off x="214313" y="0"/>
            <a:ext cx="8929687" cy="928688"/>
          </a:xfrm>
        </p:spPr>
        <p:txBody>
          <a:bodyPr/>
          <a:lstStyle/>
          <a:p>
            <a:pPr eaLnBrk="1" hangingPunct="1">
              <a:defRPr/>
            </a:pPr>
            <a:r>
              <a:rPr lang="fr-FR" dirty="0" smtClean="0"/>
              <a:t>Sommaire</a:t>
            </a:r>
          </a:p>
        </p:txBody>
      </p:sp>
      <p:sp>
        <p:nvSpPr>
          <p:cNvPr id="33796" name="Espace réservé du contenu 2"/>
          <p:cNvSpPr>
            <a:spLocks noGrp="1"/>
          </p:cNvSpPr>
          <p:nvPr>
            <p:ph idx="1"/>
          </p:nvPr>
        </p:nvSpPr>
        <p:spPr>
          <a:xfrm>
            <a:off x="214313" y="1052513"/>
            <a:ext cx="8643937" cy="5111750"/>
          </a:xfrm>
        </p:spPr>
        <p:txBody>
          <a:bodyPr/>
          <a:lstStyle/>
          <a:p>
            <a:r>
              <a:rPr lang="fr-FR" sz="2400" smtClean="0"/>
              <a:t>Présentation de la société APX                                       </a:t>
            </a:r>
          </a:p>
          <a:p>
            <a:r>
              <a:rPr lang="fr-FR" sz="2400" smtClean="0"/>
              <a:t>Principaux acteurs du marché</a:t>
            </a:r>
          </a:p>
          <a:p>
            <a:r>
              <a:rPr lang="fr-FR" sz="2400" smtClean="0"/>
              <a:t>Concepts </a:t>
            </a:r>
          </a:p>
          <a:p>
            <a:r>
              <a:rPr lang="fr-FR" sz="2400" smtClean="0"/>
              <a:t>Architectures</a:t>
            </a:r>
          </a:p>
          <a:p>
            <a:r>
              <a:rPr lang="fr-FR" sz="2400" smtClean="0"/>
              <a:t>Risques et points d’attention</a:t>
            </a:r>
          </a:p>
          <a:p>
            <a:r>
              <a:rPr lang="fr-FR" sz="2400" smtClean="0"/>
              <a:t>Etudes de cas</a:t>
            </a:r>
          </a:p>
          <a:p>
            <a:r>
              <a:rPr lang="fr-FR" sz="2400" smtClean="0"/>
              <a:t>Evolutions</a:t>
            </a:r>
          </a:p>
          <a:p>
            <a:r>
              <a:rPr lang="fr-FR" sz="2400" smtClean="0"/>
              <a:t>Offre vPACK</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212725" y="188913"/>
            <a:ext cx="8229600" cy="766762"/>
          </a:xfrm>
        </p:spPr>
        <p:txBody>
          <a:bodyPr anchor="t"/>
          <a:lstStyle/>
          <a:p>
            <a:pPr eaLnBrk="1" hangingPunct="1">
              <a:defRPr/>
            </a:pPr>
            <a:r>
              <a:rPr lang="fr-FR" dirty="0" smtClean="0"/>
              <a:t>APX en France</a:t>
            </a:r>
          </a:p>
        </p:txBody>
      </p:sp>
      <p:sp>
        <p:nvSpPr>
          <p:cNvPr id="7171" name="Rectangle 3"/>
          <p:cNvSpPr>
            <a:spLocks noGrp="1" noChangeArrowheads="1"/>
          </p:cNvSpPr>
          <p:nvPr>
            <p:ph type="body" idx="1"/>
          </p:nvPr>
        </p:nvSpPr>
        <p:spPr>
          <a:xfrm>
            <a:off x="158750" y="1125538"/>
            <a:ext cx="8632825" cy="4895850"/>
          </a:xfrm>
        </p:spPr>
        <p:txBody>
          <a:bodyPr/>
          <a:lstStyle/>
          <a:p>
            <a:pPr eaLnBrk="1" hangingPunct="1">
              <a:lnSpc>
                <a:spcPct val="90000"/>
              </a:lnSpc>
              <a:buClr>
                <a:schemeClr val="accent5">
                  <a:lumMod val="50000"/>
                </a:schemeClr>
              </a:buClr>
              <a:buSzPct val="133000"/>
              <a:defRPr/>
            </a:pPr>
            <a:r>
              <a:rPr lang="fr-FR" dirty="0" smtClean="0"/>
              <a:t>2 spécialités :</a:t>
            </a:r>
          </a:p>
          <a:p>
            <a:pPr lvl="1" eaLnBrk="1" hangingPunct="1">
              <a:lnSpc>
                <a:spcPct val="90000"/>
              </a:lnSpc>
              <a:buClr>
                <a:schemeClr val="accent1">
                  <a:lumMod val="50000"/>
                </a:schemeClr>
              </a:buClr>
              <a:buSzPct val="133000"/>
              <a:defRPr/>
            </a:pPr>
            <a:r>
              <a:rPr lang="fr-FR" dirty="0" smtClean="0"/>
              <a:t>Services d'Intégration (IS)</a:t>
            </a:r>
          </a:p>
          <a:p>
            <a:pPr lvl="1" eaLnBrk="1" hangingPunct="1">
              <a:lnSpc>
                <a:spcPct val="90000"/>
              </a:lnSpc>
              <a:buClr>
                <a:schemeClr val="accent1">
                  <a:lumMod val="50000"/>
                </a:schemeClr>
              </a:buClr>
              <a:buSzPct val="133000"/>
              <a:defRPr/>
            </a:pPr>
            <a:r>
              <a:rPr lang="fr-FR" dirty="0" smtClean="0"/>
              <a:t>Services  Support/Infogérance (MS/FMS)</a:t>
            </a:r>
          </a:p>
          <a:p>
            <a:pPr lvl="4" eaLnBrk="1" hangingPunct="1">
              <a:lnSpc>
                <a:spcPct val="90000"/>
              </a:lnSpc>
              <a:buClr>
                <a:schemeClr val="accent1"/>
              </a:buClr>
              <a:buSzPct val="133000"/>
              <a:buFont typeface="Wingdings" pitchFamily="2" charset="2"/>
              <a:buChar char="§"/>
              <a:defRPr/>
            </a:pPr>
            <a:endParaRPr lang="fr-FR" dirty="0" smtClean="0"/>
          </a:p>
          <a:p>
            <a:pPr eaLnBrk="1" hangingPunct="1">
              <a:lnSpc>
                <a:spcPct val="90000"/>
              </a:lnSpc>
              <a:buClr>
                <a:schemeClr val="accent5">
                  <a:lumMod val="50000"/>
                </a:schemeClr>
              </a:buClr>
              <a:buSzPct val="133000"/>
              <a:defRPr/>
            </a:pPr>
            <a:r>
              <a:rPr lang="fr-FR" dirty="0" smtClean="0"/>
              <a:t>Implantation nationale :</a:t>
            </a:r>
          </a:p>
          <a:p>
            <a:pPr lvl="1" eaLnBrk="1" hangingPunct="1">
              <a:lnSpc>
                <a:spcPct val="90000"/>
              </a:lnSpc>
              <a:buClr>
                <a:schemeClr val="accent1">
                  <a:lumMod val="50000"/>
                </a:schemeClr>
              </a:buClr>
              <a:buSzPct val="133000"/>
              <a:defRPr/>
            </a:pPr>
            <a:r>
              <a:rPr lang="fr-FR" dirty="0" smtClean="0"/>
              <a:t>7 Directions régionales</a:t>
            </a:r>
          </a:p>
          <a:p>
            <a:pPr lvl="1" eaLnBrk="1" hangingPunct="1">
              <a:lnSpc>
                <a:spcPct val="90000"/>
              </a:lnSpc>
              <a:buClr>
                <a:schemeClr val="accent1">
                  <a:lumMod val="50000"/>
                </a:schemeClr>
              </a:buClr>
              <a:buSzPct val="133000"/>
              <a:defRPr/>
            </a:pPr>
            <a:r>
              <a:rPr lang="fr-FR" dirty="0" smtClean="0"/>
              <a:t>13 agences</a:t>
            </a:r>
          </a:p>
          <a:p>
            <a:pPr lvl="1" eaLnBrk="1" hangingPunct="1">
              <a:lnSpc>
                <a:spcPct val="90000"/>
              </a:lnSpc>
              <a:buClr>
                <a:schemeClr val="accent1">
                  <a:lumMod val="50000"/>
                </a:schemeClr>
              </a:buClr>
              <a:buSzPct val="133000"/>
              <a:defRPr/>
            </a:pPr>
            <a:r>
              <a:rPr lang="fr-FR" dirty="0" smtClean="0"/>
              <a:t>36 points de services</a:t>
            </a:r>
          </a:p>
          <a:p>
            <a:pPr lvl="4" eaLnBrk="1" hangingPunct="1">
              <a:lnSpc>
                <a:spcPct val="90000"/>
              </a:lnSpc>
              <a:buClr>
                <a:schemeClr val="accent1"/>
              </a:buClr>
              <a:buSzPct val="133000"/>
              <a:buFont typeface="Wingdings" pitchFamily="2" charset="2"/>
              <a:buChar char="§"/>
              <a:defRPr/>
            </a:pPr>
            <a:endParaRPr lang="fr-FR" dirty="0" smtClean="0"/>
          </a:p>
          <a:p>
            <a:pPr eaLnBrk="1" hangingPunct="1">
              <a:lnSpc>
                <a:spcPct val="90000"/>
              </a:lnSpc>
              <a:buClr>
                <a:schemeClr val="accent5">
                  <a:lumMod val="50000"/>
                </a:schemeClr>
              </a:buClr>
              <a:buSzPct val="133000"/>
              <a:defRPr/>
            </a:pPr>
            <a:r>
              <a:rPr lang="fr-FR" dirty="0" smtClean="0"/>
              <a:t>2 Centres de Services : </a:t>
            </a:r>
            <a:br>
              <a:rPr lang="fr-FR" dirty="0" smtClean="0"/>
            </a:br>
            <a:r>
              <a:rPr lang="fr-FR" dirty="0" smtClean="0"/>
              <a:t>Rungis et Grenoble</a:t>
            </a:r>
          </a:p>
          <a:p>
            <a:pPr lvl="1" eaLnBrk="1" hangingPunct="1">
              <a:lnSpc>
                <a:spcPct val="90000"/>
              </a:lnSpc>
              <a:buClr>
                <a:schemeClr val="accent1">
                  <a:lumMod val="50000"/>
                </a:schemeClr>
              </a:buClr>
              <a:buSzPct val="133000"/>
              <a:defRPr/>
            </a:pPr>
            <a:r>
              <a:rPr lang="fr-FR" dirty="0" smtClean="0"/>
              <a:t>550 000 interventions sur site / an </a:t>
            </a:r>
          </a:p>
          <a:p>
            <a:pPr lvl="1" eaLnBrk="1" hangingPunct="1">
              <a:lnSpc>
                <a:spcPct val="90000"/>
              </a:lnSpc>
              <a:buClr>
                <a:schemeClr val="accent1">
                  <a:lumMod val="50000"/>
                </a:schemeClr>
              </a:buClr>
              <a:buSzPct val="133000"/>
              <a:defRPr/>
            </a:pPr>
            <a:r>
              <a:rPr lang="fr-FR" dirty="0" smtClean="0"/>
              <a:t>1 850 000 appels clients /an</a:t>
            </a:r>
          </a:p>
          <a:p>
            <a:pPr eaLnBrk="1" hangingPunct="1">
              <a:lnSpc>
                <a:spcPct val="90000"/>
              </a:lnSpc>
              <a:buClr>
                <a:schemeClr val="accent1"/>
              </a:buClr>
              <a:buSzPct val="133000"/>
              <a:defRPr/>
            </a:pPr>
            <a:endParaRPr lang="fr-FR" dirty="0" smtClean="0"/>
          </a:p>
        </p:txBody>
      </p:sp>
      <p:sp>
        <p:nvSpPr>
          <p:cNvPr id="7172" name="Rectangle 4"/>
          <p:cNvSpPr>
            <a:spLocks noChangeArrowheads="1"/>
          </p:cNvSpPr>
          <p:nvPr/>
        </p:nvSpPr>
        <p:spPr bwMode="auto">
          <a:xfrm>
            <a:off x="933450" y="254000"/>
            <a:ext cx="81962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nchor="ctr"/>
          <a:lstStyle/>
          <a:p>
            <a:pPr algn="ctr"/>
            <a:endParaRPr lang="fr-FR" sz="3200" b="1">
              <a:solidFill>
                <a:schemeClr val="tx2"/>
              </a:solidFill>
            </a:endParaRPr>
          </a:p>
        </p:txBody>
      </p:sp>
      <p:sp>
        <p:nvSpPr>
          <p:cNvPr id="7173" name="Rectangle 5"/>
          <p:cNvSpPr>
            <a:spLocks noChangeArrowheads="1"/>
          </p:cNvSpPr>
          <p:nvPr/>
        </p:nvSpPr>
        <p:spPr bwMode="auto">
          <a:xfrm>
            <a:off x="1060450" y="1309688"/>
            <a:ext cx="4824413"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3525" indent="-263525">
              <a:lnSpc>
                <a:spcPct val="80000"/>
              </a:lnSpc>
              <a:spcBef>
                <a:spcPct val="20000"/>
              </a:spcBef>
              <a:buClr>
                <a:srgbClr val="00B050"/>
              </a:buClr>
              <a:buSzPct val="125000"/>
              <a:buFont typeface="Wingdings" pitchFamily="2" charset="2"/>
              <a:buChar char="§"/>
            </a:pPr>
            <a:endParaRPr lang="en-US" sz="1600">
              <a:solidFill>
                <a:srgbClr val="006699"/>
              </a:solidFill>
            </a:endParaRPr>
          </a:p>
        </p:txBody>
      </p:sp>
      <p:grpSp>
        <p:nvGrpSpPr>
          <p:cNvPr id="7174" name="Group 6"/>
          <p:cNvGrpSpPr>
            <a:grpSpLocks/>
          </p:cNvGrpSpPr>
          <p:nvPr/>
        </p:nvGrpSpPr>
        <p:grpSpPr bwMode="auto">
          <a:xfrm>
            <a:off x="4643438" y="1484313"/>
            <a:ext cx="4321175" cy="4392612"/>
            <a:chOff x="2925" y="935"/>
            <a:chExt cx="2722" cy="2767"/>
          </a:xfrm>
        </p:grpSpPr>
        <p:sp>
          <p:nvSpPr>
            <p:cNvPr id="7230" name="Freeform 7"/>
            <p:cNvSpPr>
              <a:spLocks/>
            </p:cNvSpPr>
            <p:nvPr/>
          </p:nvSpPr>
          <p:spPr bwMode="auto">
            <a:xfrm>
              <a:off x="2925" y="1605"/>
              <a:ext cx="284" cy="284"/>
            </a:xfrm>
            <a:custGeom>
              <a:avLst/>
              <a:gdLst>
                <a:gd name="T0" fmla="*/ 0 w 414"/>
                <a:gd name="T1" fmla="*/ 1 h 475"/>
                <a:gd name="T2" fmla="*/ 1 w 414"/>
                <a:gd name="T3" fmla="*/ 1 h 475"/>
                <a:gd name="T4" fmla="*/ 1 w 414"/>
                <a:gd name="T5" fmla="*/ 1 h 475"/>
                <a:gd name="T6" fmla="*/ 1 w 414"/>
                <a:gd name="T7" fmla="*/ 1 h 475"/>
                <a:gd name="T8" fmla="*/ 1 w 414"/>
                <a:gd name="T9" fmla="*/ 1 h 475"/>
                <a:gd name="T10" fmla="*/ 1 w 414"/>
                <a:gd name="T11" fmla="*/ 1 h 475"/>
                <a:gd name="T12" fmla="*/ 1 w 414"/>
                <a:gd name="T13" fmla="*/ 1 h 475"/>
                <a:gd name="T14" fmla="*/ 1 w 414"/>
                <a:gd name="T15" fmla="*/ 1 h 475"/>
                <a:gd name="T16" fmla="*/ 1 w 414"/>
                <a:gd name="T17" fmla="*/ 1 h 475"/>
                <a:gd name="T18" fmla="*/ 1 w 414"/>
                <a:gd name="T19" fmla="*/ 1 h 475"/>
                <a:gd name="T20" fmla="*/ 1 w 414"/>
                <a:gd name="T21" fmla="*/ 1 h 475"/>
                <a:gd name="T22" fmla="*/ 1 w 414"/>
                <a:gd name="T23" fmla="*/ 1 h 475"/>
                <a:gd name="T24" fmla="*/ 1 w 414"/>
                <a:gd name="T25" fmla="*/ 1 h 475"/>
                <a:gd name="T26" fmla="*/ 1 w 414"/>
                <a:gd name="T27" fmla="*/ 1 h 475"/>
                <a:gd name="T28" fmla="*/ 1 w 414"/>
                <a:gd name="T29" fmla="*/ 1 h 475"/>
                <a:gd name="T30" fmla="*/ 1 w 414"/>
                <a:gd name="T31" fmla="*/ 1 h 475"/>
                <a:gd name="T32" fmla="*/ 1 w 414"/>
                <a:gd name="T33" fmla="*/ 1 h 475"/>
                <a:gd name="T34" fmla="*/ 1 w 414"/>
                <a:gd name="T35" fmla="*/ 1 h 475"/>
                <a:gd name="T36" fmla="*/ 1 w 414"/>
                <a:gd name="T37" fmla="*/ 1 h 475"/>
                <a:gd name="T38" fmla="*/ 2 w 414"/>
                <a:gd name="T39" fmla="*/ 1 h 475"/>
                <a:gd name="T40" fmla="*/ 2 w 414"/>
                <a:gd name="T41" fmla="*/ 1 h 475"/>
                <a:gd name="T42" fmla="*/ 3 w 414"/>
                <a:gd name="T43" fmla="*/ 1 h 475"/>
                <a:gd name="T44" fmla="*/ 3 w 414"/>
                <a:gd name="T45" fmla="*/ 1 h 475"/>
                <a:gd name="T46" fmla="*/ 3 w 414"/>
                <a:gd name="T47" fmla="*/ 1 h 475"/>
                <a:gd name="T48" fmla="*/ 3 w 414"/>
                <a:gd name="T49" fmla="*/ 1 h 475"/>
                <a:gd name="T50" fmla="*/ 3 w 414"/>
                <a:gd name="T51" fmla="*/ 1 h 475"/>
                <a:gd name="T52" fmla="*/ 4 w 414"/>
                <a:gd name="T53" fmla="*/ 1 h 475"/>
                <a:gd name="T54" fmla="*/ 5 w 414"/>
                <a:gd name="T55" fmla="*/ 1 h 475"/>
                <a:gd name="T56" fmla="*/ 3 w 414"/>
                <a:gd name="T57" fmla="*/ 1 h 475"/>
                <a:gd name="T58" fmla="*/ 3 w 414"/>
                <a:gd name="T59" fmla="*/ 1 h 475"/>
                <a:gd name="T60" fmla="*/ 4 w 414"/>
                <a:gd name="T61" fmla="*/ 1 h 475"/>
                <a:gd name="T62" fmla="*/ 3 w 414"/>
                <a:gd name="T63" fmla="*/ 1 h 475"/>
                <a:gd name="T64" fmla="*/ 4 w 414"/>
                <a:gd name="T65" fmla="*/ 1 h 475"/>
                <a:gd name="T66" fmla="*/ 4 w 414"/>
                <a:gd name="T67" fmla="*/ 1 h 475"/>
                <a:gd name="T68" fmla="*/ 3 w 414"/>
                <a:gd name="T69" fmla="*/ 1 h 475"/>
                <a:gd name="T70" fmla="*/ 3 w 414"/>
                <a:gd name="T71" fmla="*/ 1 h 475"/>
                <a:gd name="T72" fmla="*/ 3 w 414"/>
                <a:gd name="T73" fmla="*/ 1 h 475"/>
                <a:gd name="T74" fmla="*/ 3 w 414"/>
                <a:gd name="T75" fmla="*/ 1 h 475"/>
                <a:gd name="T76" fmla="*/ 2 w 414"/>
                <a:gd name="T77" fmla="*/ 1 h 475"/>
                <a:gd name="T78" fmla="*/ 2 w 414"/>
                <a:gd name="T79" fmla="*/ 0 h 475"/>
                <a:gd name="T80" fmla="*/ 1 w 414"/>
                <a:gd name="T81" fmla="*/ 1 h 475"/>
                <a:gd name="T82" fmla="*/ 1 w 414"/>
                <a:gd name="T83" fmla="*/ 1 h 475"/>
                <a:gd name="T84" fmla="*/ 1 w 414"/>
                <a:gd name="T85" fmla="*/ 1 h 475"/>
                <a:gd name="T86" fmla="*/ 1 w 414"/>
                <a:gd name="T87" fmla="*/ 1 h 475"/>
                <a:gd name="T88" fmla="*/ 0 w 414"/>
                <a:gd name="T89" fmla="*/ 1 h 4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4"/>
                <a:gd name="T136" fmla="*/ 0 h 475"/>
                <a:gd name="T137" fmla="*/ 414 w 414"/>
                <a:gd name="T138" fmla="*/ 475 h 47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4" h="475">
                  <a:moveTo>
                    <a:pt x="0" y="112"/>
                  </a:moveTo>
                  <a:lnTo>
                    <a:pt x="6" y="164"/>
                  </a:lnTo>
                  <a:lnTo>
                    <a:pt x="36" y="169"/>
                  </a:lnTo>
                  <a:lnTo>
                    <a:pt x="138" y="135"/>
                  </a:lnTo>
                  <a:lnTo>
                    <a:pt x="100" y="176"/>
                  </a:lnTo>
                  <a:lnTo>
                    <a:pt x="138" y="176"/>
                  </a:lnTo>
                  <a:lnTo>
                    <a:pt x="147" y="204"/>
                  </a:lnTo>
                  <a:lnTo>
                    <a:pt x="94" y="211"/>
                  </a:lnTo>
                  <a:lnTo>
                    <a:pt x="63" y="176"/>
                  </a:lnTo>
                  <a:lnTo>
                    <a:pt x="52" y="199"/>
                  </a:lnTo>
                  <a:lnTo>
                    <a:pt x="58" y="249"/>
                  </a:lnTo>
                  <a:lnTo>
                    <a:pt x="94" y="226"/>
                  </a:lnTo>
                  <a:lnTo>
                    <a:pt x="132" y="256"/>
                  </a:lnTo>
                  <a:lnTo>
                    <a:pt x="138" y="295"/>
                  </a:lnTo>
                  <a:lnTo>
                    <a:pt x="6" y="313"/>
                  </a:lnTo>
                  <a:lnTo>
                    <a:pt x="79" y="353"/>
                  </a:lnTo>
                  <a:lnTo>
                    <a:pt x="100" y="438"/>
                  </a:lnTo>
                  <a:lnTo>
                    <a:pt x="147" y="449"/>
                  </a:lnTo>
                  <a:lnTo>
                    <a:pt x="159" y="415"/>
                  </a:lnTo>
                  <a:lnTo>
                    <a:pt x="201" y="426"/>
                  </a:lnTo>
                  <a:lnTo>
                    <a:pt x="227" y="410"/>
                  </a:lnTo>
                  <a:lnTo>
                    <a:pt x="265" y="460"/>
                  </a:lnTo>
                  <a:lnTo>
                    <a:pt x="302" y="449"/>
                  </a:lnTo>
                  <a:lnTo>
                    <a:pt x="312" y="474"/>
                  </a:lnTo>
                  <a:lnTo>
                    <a:pt x="360" y="474"/>
                  </a:lnTo>
                  <a:lnTo>
                    <a:pt x="360" y="438"/>
                  </a:lnTo>
                  <a:lnTo>
                    <a:pt x="397" y="426"/>
                  </a:lnTo>
                  <a:lnTo>
                    <a:pt x="413" y="392"/>
                  </a:lnTo>
                  <a:lnTo>
                    <a:pt x="345" y="364"/>
                  </a:lnTo>
                  <a:lnTo>
                    <a:pt x="318" y="291"/>
                  </a:lnTo>
                  <a:lnTo>
                    <a:pt x="386" y="267"/>
                  </a:lnTo>
                  <a:lnTo>
                    <a:pt x="360" y="147"/>
                  </a:lnTo>
                  <a:lnTo>
                    <a:pt x="376" y="142"/>
                  </a:lnTo>
                  <a:lnTo>
                    <a:pt x="376" y="90"/>
                  </a:lnTo>
                  <a:lnTo>
                    <a:pt x="350" y="27"/>
                  </a:lnTo>
                  <a:lnTo>
                    <a:pt x="295" y="4"/>
                  </a:lnTo>
                  <a:lnTo>
                    <a:pt x="281" y="50"/>
                  </a:lnTo>
                  <a:lnTo>
                    <a:pt x="281" y="32"/>
                  </a:lnTo>
                  <a:lnTo>
                    <a:pt x="254" y="43"/>
                  </a:lnTo>
                  <a:lnTo>
                    <a:pt x="239" y="0"/>
                  </a:lnTo>
                  <a:lnTo>
                    <a:pt x="132" y="10"/>
                  </a:lnTo>
                  <a:lnTo>
                    <a:pt x="74" y="27"/>
                  </a:lnTo>
                  <a:lnTo>
                    <a:pt x="69" y="66"/>
                  </a:lnTo>
                  <a:lnTo>
                    <a:pt x="16" y="61"/>
                  </a:lnTo>
                  <a:lnTo>
                    <a:pt x="0" y="112"/>
                  </a:lnTo>
                </a:path>
              </a:pathLst>
            </a:custGeom>
            <a:solidFill>
              <a:schemeClr val="accent1"/>
            </a:solidFill>
            <a:ln w="3175" cap="rnd">
              <a:solidFill>
                <a:srgbClr val="C0C0C0"/>
              </a:solidFill>
              <a:round/>
              <a:headEnd/>
              <a:tailEnd/>
            </a:ln>
          </p:spPr>
          <p:txBody>
            <a:bodyPr/>
            <a:lstStyle/>
            <a:p>
              <a:endParaRPr lang="fr-FR"/>
            </a:p>
          </p:txBody>
        </p:sp>
        <p:sp>
          <p:nvSpPr>
            <p:cNvPr id="7231" name="Freeform 8"/>
            <p:cNvSpPr>
              <a:spLocks/>
            </p:cNvSpPr>
            <p:nvPr/>
          </p:nvSpPr>
          <p:spPr bwMode="auto">
            <a:xfrm>
              <a:off x="4298" y="3367"/>
              <a:ext cx="331" cy="168"/>
            </a:xfrm>
            <a:custGeom>
              <a:avLst/>
              <a:gdLst>
                <a:gd name="T0" fmla="*/ 0 w 482"/>
                <a:gd name="T1" fmla="*/ 1 h 279"/>
                <a:gd name="T2" fmla="*/ 1 w 482"/>
                <a:gd name="T3" fmla="*/ 1 h 279"/>
                <a:gd name="T4" fmla="*/ 1 w 482"/>
                <a:gd name="T5" fmla="*/ 1 h 279"/>
                <a:gd name="T6" fmla="*/ 2 w 482"/>
                <a:gd name="T7" fmla="*/ 1 h 279"/>
                <a:gd name="T8" fmla="*/ 2 w 482"/>
                <a:gd name="T9" fmla="*/ 1 h 279"/>
                <a:gd name="T10" fmla="*/ 2 w 482"/>
                <a:gd name="T11" fmla="*/ 1 h 279"/>
                <a:gd name="T12" fmla="*/ 3 w 482"/>
                <a:gd name="T13" fmla="*/ 1 h 279"/>
                <a:gd name="T14" fmla="*/ 3 w 482"/>
                <a:gd name="T15" fmla="*/ 0 h 279"/>
                <a:gd name="T16" fmla="*/ 5 w 482"/>
                <a:gd name="T17" fmla="*/ 1 h 279"/>
                <a:gd name="T18" fmla="*/ 5 w 482"/>
                <a:gd name="T19" fmla="*/ 1 h 279"/>
                <a:gd name="T20" fmla="*/ 5 w 482"/>
                <a:gd name="T21" fmla="*/ 1 h 279"/>
                <a:gd name="T22" fmla="*/ 5 w 482"/>
                <a:gd name="T23" fmla="*/ 1 h 279"/>
                <a:gd name="T24" fmla="*/ 5 w 482"/>
                <a:gd name="T25" fmla="*/ 1 h 279"/>
                <a:gd name="T26" fmla="*/ 3 w 482"/>
                <a:gd name="T27" fmla="*/ 1 h 279"/>
                <a:gd name="T28" fmla="*/ 3 w 482"/>
                <a:gd name="T29" fmla="*/ 1 h 279"/>
                <a:gd name="T30" fmla="*/ 1 w 482"/>
                <a:gd name="T31" fmla="*/ 1 h 279"/>
                <a:gd name="T32" fmla="*/ 1 w 482"/>
                <a:gd name="T33" fmla="*/ 1 h 279"/>
                <a:gd name="T34" fmla="*/ 1 w 482"/>
                <a:gd name="T35" fmla="*/ 1 h 279"/>
                <a:gd name="T36" fmla="*/ 1 w 482"/>
                <a:gd name="T37" fmla="*/ 1 h 279"/>
                <a:gd name="T38" fmla="*/ 1 w 482"/>
                <a:gd name="T39" fmla="*/ 1 h 279"/>
                <a:gd name="T40" fmla="*/ 0 w 482"/>
                <a:gd name="T41" fmla="*/ 1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2"/>
                <a:gd name="T64" fmla="*/ 0 h 279"/>
                <a:gd name="T65" fmla="*/ 482 w 48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2" h="279">
                  <a:moveTo>
                    <a:pt x="0" y="204"/>
                  </a:moveTo>
                  <a:lnTo>
                    <a:pt x="9" y="171"/>
                  </a:lnTo>
                  <a:lnTo>
                    <a:pt x="146" y="118"/>
                  </a:lnTo>
                  <a:lnTo>
                    <a:pt x="210" y="83"/>
                  </a:lnTo>
                  <a:lnTo>
                    <a:pt x="195" y="46"/>
                  </a:lnTo>
                  <a:lnTo>
                    <a:pt x="210" y="34"/>
                  </a:lnTo>
                  <a:lnTo>
                    <a:pt x="329" y="40"/>
                  </a:lnTo>
                  <a:lnTo>
                    <a:pt x="365" y="0"/>
                  </a:lnTo>
                  <a:lnTo>
                    <a:pt x="444" y="29"/>
                  </a:lnTo>
                  <a:lnTo>
                    <a:pt x="444" y="153"/>
                  </a:lnTo>
                  <a:lnTo>
                    <a:pt x="481" y="187"/>
                  </a:lnTo>
                  <a:lnTo>
                    <a:pt x="481" y="233"/>
                  </a:lnTo>
                  <a:lnTo>
                    <a:pt x="406" y="215"/>
                  </a:lnTo>
                  <a:lnTo>
                    <a:pt x="333" y="244"/>
                  </a:lnTo>
                  <a:lnTo>
                    <a:pt x="322" y="278"/>
                  </a:lnTo>
                  <a:lnTo>
                    <a:pt x="142" y="244"/>
                  </a:lnTo>
                  <a:lnTo>
                    <a:pt x="100" y="278"/>
                  </a:lnTo>
                  <a:lnTo>
                    <a:pt x="78" y="238"/>
                  </a:lnTo>
                  <a:lnTo>
                    <a:pt x="89" y="215"/>
                  </a:lnTo>
                  <a:lnTo>
                    <a:pt x="52" y="227"/>
                  </a:lnTo>
                  <a:lnTo>
                    <a:pt x="0" y="204"/>
                  </a:lnTo>
                </a:path>
              </a:pathLst>
            </a:custGeom>
            <a:solidFill>
              <a:srgbClr val="FFFF99"/>
            </a:solidFill>
            <a:ln w="3175" cap="rnd">
              <a:solidFill>
                <a:srgbClr val="C0C0C0"/>
              </a:solidFill>
              <a:round/>
              <a:headEnd/>
              <a:tailEnd/>
            </a:ln>
          </p:spPr>
          <p:txBody>
            <a:bodyPr/>
            <a:lstStyle/>
            <a:p>
              <a:endParaRPr lang="fr-FR"/>
            </a:p>
          </p:txBody>
        </p:sp>
        <p:sp>
          <p:nvSpPr>
            <p:cNvPr id="7232" name="Freeform 9"/>
            <p:cNvSpPr>
              <a:spLocks/>
            </p:cNvSpPr>
            <p:nvPr/>
          </p:nvSpPr>
          <p:spPr bwMode="auto">
            <a:xfrm>
              <a:off x="4545" y="1225"/>
              <a:ext cx="260" cy="366"/>
            </a:xfrm>
            <a:custGeom>
              <a:avLst/>
              <a:gdLst>
                <a:gd name="T0" fmla="*/ 0 w 379"/>
                <a:gd name="T1" fmla="*/ 1 h 612"/>
                <a:gd name="T2" fmla="*/ 1 w 379"/>
                <a:gd name="T3" fmla="*/ 1 h 612"/>
                <a:gd name="T4" fmla="*/ 1 w 379"/>
                <a:gd name="T5" fmla="*/ 1 h 612"/>
                <a:gd name="T6" fmla="*/ 1 w 379"/>
                <a:gd name="T7" fmla="*/ 1 h 612"/>
                <a:gd name="T8" fmla="*/ 1 w 379"/>
                <a:gd name="T9" fmla="*/ 1 h 612"/>
                <a:gd name="T10" fmla="*/ 1 w 379"/>
                <a:gd name="T11" fmla="*/ 1 h 612"/>
                <a:gd name="T12" fmla="*/ 1 w 379"/>
                <a:gd name="T13" fmla="*/ 1 h 612"/>
                <a:gd name="T14" fmla="*/ 2 w 379"/>
                <a:gd name="T15" fmla="*/ 1 h 612"/>
                <a:gd name="T16" fmla="*/ 2 w 379"/>
                <a:gd name="T17" fmla="*/ 0 h 612"/>
                <a:gd name="T18" fmla="*/ 3 w 379"/>
                <a:gd name="T19" fmla="*/ 1 h 612"/>
                <a:gd name="T20" fmla="*/ 4 w 379"/>
                <a:gd name="T21" fmla="*/ 1 h 612"/>
                <a:gd name="T22" fmla="*/ 4 w 379"/>
                <a:gd name="T23" fmla="*/ 1 h 612"/>
                <a:gd name="T24" fmla="*/ 3 w 379"/>
                <a:gd name="T25" fmla="*/ 1 h 612"/>
                <a:gd name="T26" fmla="*/ 3 w 379"/>
                <a:gd name="T27" fmla="*/ 1 h 612"/>
                <a:gd name="T28" fmla="*/ 3 w 379"/>
                <a:gd name="T29" fmla="*/ 1 h 612"/>
                <a:gd name="T30" fmla="*/ 3 w 379"/>
                <a:gd name="T31" fmla="*/ 1 h 612"/>
                <a:gd name="T32" fmla="*/ 2 w 379"/>
                <a:gd name="T33" fmla="*/ 1 h 612"/>
                <a:gd name="T34" fmla="*/ 2 w 379"/>
                <a:gd name="T35" fmla="*/ 1 h 612"/>
                <a:gd name="T36" fmla="*/ 2 w 379"/>
                <a:gd name="T37" fmla="*/ 1 h 612"/>
                <a:gd name="T38" fmla="*/ 2 w 379"/>
                <a:gd name="T39" fmla="*/ 1 h 612"/>
                <a:gd name="T40" fmla="*/ 2 w 379"/>
                <a:gd name="T41" fmla="*/ 1 h 612"/>
                <a:gd name="T42" fmla="*/ 1 w 379"/>
                <a:gd name="T43" fmla="*/ 1 h 612"/>
                <a:gd name="T44" fmla="*/ 1 w 379"/>
                <a:gd name="T45" fmla="*/ 1 h 612"/>
                <a:gd name="T46" fmla="*/ 1 w 379"/>
                <a:gd name="T47" fmla="*/ 1 h 612"/>
                <a:gd name="T48" fmla="*/ 1 w 379"/>
                <a:gd name="T49" fmla="*/ 1 h 612"/>
                <a:gd name="T50" fmla="*/ 0 w 379"/>
                <a:gd name="T51" fmla="*/ 1 h 6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79"/>
                <a:gd name="T79" fmla="*/ 0 h 612"/>
                <a:gd name="T80" fmla="*/ 379 w 379"/>
                <a:gd name="T81" fmla="*/ 612 h 6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79" h="612">
                  <a:moveTo>
                    <a:pt x="0" y="439"/>
                  </a:moveTo>
                  <a:lnTo>
                    <a:pt x="21" y="412"/>
                  </a:lnTo>
                  <a:lnTo>
                    <a:pt x="5" y="377"/>
                  </a:lnTo>
                  <a:lnTo>
                    <a:pt x="47" y="313"/>
                  </a:lnTo>
                  <a:lnTo>
                    <a:pt x="37" y="200"/>
                  </a:lnTo>
                  <a:lnTo>
                    <a:pt x="26" y="113"/>
                  </a:lnTo>
                  <a:lnTo>
                    <a:pt x="47" y="34"/>
                  </a:lnTo>
                  <a:lnTo>
                    <a:pt x="185" y="21"/>
                  </a:lnTo>
                  <a:lnTo>
                    <a:pt x="211" y="0"/>
                  </a:lnTo>
                  <a:lnTo>
                    <a:pt x="351" y="47"/>
                  </a:lnTo>
                  <a:lnTo>
                    <a:pt x="378" y="67"/>
                  </a:lnTo>
                  <a:lnTo>
                    <a:pt x="378" y="142"/>
                  </a:lnTo>
                  <a:lnTo>
                    <a:pt x="318" y="216"/>
                  </a:lnTo>
                  <a:lnTo>
                    <a:pt x="325" y="325"/>
                  </a:lnTo>
                  <a:lnTo>
                    <a:pt x="318" y="347"/>
                  </a:lnTo>
                  <a:lnTo>
                    <a:pt x="277" y="343"/>
                  </a:lnTo>
                  <a:lnTo>
                    <a:pt x="201" y="386"/>
                  </a:lnTo>
                  <a:lnTo>
                    <a:pt x="241" y="462"/>
                  </a:lnTo>
                  <a:lnTo>
                    <a:pt x="196" y="467"/>
                  </a:lnTo>
                  <a:lnTo>
                    <a:pt x="179" y="512"/>
                  </a:lnTo>
                  <a:lnTo>
                    <a:pt x="207" y="531"/>
                  </a:lnTo>
                  <a:lnTo>
                    <a:pt x="154" y="611"/>
                  </a:lnTo>
                  <a:lnTo>
                    <a:pt x="74" y="554"/>
                  </a:lnTo>
                  <a:lnTo>
                    <a:pt x="37" y="485"/>
                  </a:lnTo>
                  <a:lnTo>
                    <a:pt x="32" y="439"/>
                  </a:lnTo>
                  <a:lnTo>
                    <a:pt x="0" y="439"/>
                  </a:lnTo>
                </a:path>
              </a:pathLst>
            </a:custGeom>
            <a:solidFill>
              <a:srgbClr val="FFCC99"/>
            </a:solidFill>
            <a:ln w="3175" cap="rnd">
              <a:solidFill>
                <a:srgbClr val="C0C0C0"/>
              </a:solidFill>
              <a:round/>
              <a:headEnd/>
              <a:tailEnd/>
            </a:ln>
          </p:spPr>
          <p:txBody>
            <a:bodyPr/>
            <a:lstStyle/>
            <a:p>
              <a:endParaRPr lang="fr-FR"/>
            </a:p>
          </p:txBody>
        </p:sp>
        <p:sp>
          <p:nvSpPr>
            <p:cNvPr id="7233" name="Freeform 10"/>
            <p:cNvSpPr>
              <a:spLocks/>
            </p:cNvSpPr>
            <p:nvPr/>
          </p:nvSpPr>
          <p:spPr bwMode="auto">
            <a:xfrm>
              <a:off x="5118" y="2687"/>
              <a:ext cx="366" cy="288"/>
            </a:xfrm>
            <a:custGeom>
              <a:avLst/>
              <a:gdLst>
                <a:gd name="T0" fmla="*/ 0 w 531"/>
                <a:gd name="T1" fmla="*/ 1 h 481"/>
                <a:gd name="T2" fmla="*/ 1 w 531"/>
                <a:gd name="T3" fmla="*/ 1 h 481"/>
                <a:gd name="T4" fmla="*/ 1 w 531"/>
                <a:gd name="T5" fmla="*/ 1 h 481"/>
                <a:gd name="T6" fmla="*/ 1 w 531"/>
                <a:gd name="T7" fmla="*/ 1 h 481"/>
                <a:gd name="T8" fmla="*/ 2 w 531"/>
                <a:gd name="T9" fmla="*/ 1 h 481"/>
                <a:gd name="T10" fmla="*/ 1 w 531"/>
                <a:gd name="T11" fmla="*/ 1 h 481"/>
                <a:gd name="T12" fmla="*/ 2 w 531"/>
                <a:gd name="T13" fmla="*/ 1 h 481"/>
                <a:gd name="T14" fmla="*/ 2 w 531"/>
                <a:gd name="T15" fmla="*/ 1 h 481"/>
                <a:gd name="T16" fmla="*/ 3 w 531"/>
                <a:gd name="T17" fmla="*/ 1 h 481"/>
                <a:gd name="T18" fmla="*/ 3 w 531"/>
                <a:gd name="T19" fmla="*/ 1 h 481"/>
                <a:gd name="T20" fmla="*/ 3 w 531"/>
                <a:gd name="T21" fmla="*/ 1 h 481"/>
                <a:gd name="T22" fmla="*/ 4 w 531"/>
                <a:gd name="T23" fmla="*/ 1 h 481"/>
                <a:gd name="T24" fmla="*/ 5 w 531"/>
                <a:gd name="T25" fmla="*/ 1 h 481"/>
                <a:gd name="T26" fmla="*/ 5 w 531"/>
                <a:gd name="T27" fmla="*/ 1 h 481"/>
                <a:gd name="T28" fmla="*/ 6 w 531"/>
                <a:gd name="T29" fmla="*/ 1 h 481"/>
                <a:gd name="T30" fmla="*/ 6 w 531"/>
                <a:gd name="T31" fmla="*/ 1 h 481"/>
                <a:gd name="T32" fmla="*/ 6 w 531"/>
                <a:gd name="T33" fmla="*/ 1 h 481"/>
                <a:gd name="T34" fmla="*/ 6 w 531"/>
                <a:gd name="T35" fmla="*/ 1 h 481"/>
                <a:gd name="T36" fmla="*/ 5 w 531"/>
                <a:gd name="T37" fmla="*/ 1 h 481"/>
                <a:gd name="T38" fmla="*/ 4 w 531"/>
                <a:gd name="T39" fmla="*/ 1 h 481"/>
                <a:gd name="T40" fmla="*/ 4 w 531"/>
                <a:gd name="T41" fmla="*/ 1 h 481"/>
                <a:gd name="T42" fmla="*/ 3 w 531"/>
                <a:gd name="T43" fmla="*/ 0 h 481"/>
                <a:gd name="T44" fmla="*/ 3 w 531"/>
                <a:gd name="T45" fmla="*/ 1 h 481"/>
                <a:gd name="T46" fmla="*/ 3 w 531"/>
                <a:gd name="T47" fmla="*/ 1 h 481"/>
                <a:gd name="T48" fmla="*/ 3 w 531"/>
                <a:gd name="T49" fmla="*/ 1 h 481"/>
                <a:gd name="T50" fmla="*/ 2 w 531"/>
                <a:gd name="T51" fmla="*/ 1 h 481"/>
                <a:gd name="T52" fmla="*/ 2 w 531"/>
                <a:gd name="T53" fmla="*/ 1 h 481"/>
                <a:gd name="T54" fmla="*/ 1 w 531"/>
                <a:gd name="T55" fmla="*/ 1 h 481"/>
                <a:gd name="T56" fmla="*/ 1 w 531"/>
                <a:gd name="T57" fmla="*/ 1 h 481"/>
                <a:gd name="T58" fmla="*/ 1 w 531"/>
                <a:gd name="T59" fmla="*/ 1 h 481"/>
                <a:gd name="T60" fmla="*/ 1 w 531"/>
                <a:gd name="T61" fmla="*/ 1 h 481"/>
                <a:gd name="T62" fmla="*/ 1 w 531"/>
                <a:gd name="T63" fmla="*/ 1 h 481"/>
                <a:gd name="T64" fmla="*/ 1 w 531"/>
                <a:gd name="T65" fmla="*/ 1 h 481"/>
                <a:gd name="T66" fmla="*/ 0 w 531"/>
                <a:gd name="T67" fmla="*/ 1 h 4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31"/>
                <a:gd name="T103" fmla="*/ 0 h 481"/>
                <a:gd name="T104" fmla="*/ 531 w 531"/>
                <a:gd name="T105" fmla="*/ 481 h 4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31" h="481">
                  <a:moveTo>
                    <a:pt x="0" y="372"/>
                  </a:moveTo>
                  <a:lnTo>
                    <a:pt x="16" y="400"/>
                  </a:lnTo>
                  <a:lnTo>
                    <a:pt x="67" y="412"/>
                  </a:lnTo>
                  <a:lnTo>
                    <a:pt x="95" y="480"/>
                  </a:lnTo>
                  <a:lnTo>
                    <a:pt x="159" y="473"/>
                  </a:lnTo>
                  <a:lnTo>
                    <a:pt x="133" y="435"/>
                  </a:lnTo>
                  <a:lnTo>
                    <a:pt x="175" y="435"/>
                  </a:lnTo>
                  <a:lnTo>
                    <a:pt x="164" y="400"/>
                  </a:lnTo>
                  <a:lnTo>
                    <a:pt x="227" y="325"/>
                  </a:lnTo>
                  <a:lnTo>
                    <a:pt x="267" y="378"/>
                  </a:lnTo>
                  <a:lnTo>
                    <a:pt x="267" y="336"/>
                  </a:lnTo>
                  <a:lnTo>
                    <a:pt x="308" y="303"/>
                  </a:lnTo>
                  <a:lnTo>
                    <a:pt x="393" y="336"/>
                  </a:lnTo>
                  <a:lnTo>
                    <a:pt x="409" y="296"/>
                  </a:lnTo>
                  <a:lnTo>
                    <a:pt x="498" y="222"/>
                  </a:lnTo>
                  <a:lnTo>
                    <a:pt x="530" y="188"/>
                  </a:lnTo>
                  <a:lnTo>
                    <a:pt x="514" y="136"/>
                  </a:lnTo>
                  <a:lnTo>
                    <a:pt x="441" y="97"/>
                  </a:lnTo>
                  <a:lnTo>
                    <a:pt x="409" y="28"/>
                  </a:lnTo>
                  <a:lnTo>
                    <a:pt x="371" y="6"/>
                  </a:lnTo>
                  <a:lnTo>
                    <a:pt x="319" y="23"/>
                  </a:lnTo>
                  <a:lnTo>
                    <a:pt x="260" y="0"/>
                  </a:lnTo>
                  <a:lnTo>
                    <a:pt x="254" y="56"/>
                  </a:lnTo>
                  <a:lnTo>
                    <a:pt x="286" y="73"/>
                  </a:lnTo>
                  <a:lnTo>
                    <a:pt x="293" y="113"/>
                  </a:lnTo>
                  <a:lnTo>
                    <a:pt x="208" y="161"/>
                  </a:lnTo>
                  <a:lnTo>
                    <a:pt x="179" y="149"/>
                  </a:lnTo>
                  <a:lnTo>
                    <a:pt x="122" y="222"/>
                  </a:lnTo>
                  <a:lnTo>
                    <a:pt x="111" y="250"/>
                  </a:lnTo>
                  <a:lnTo>
                    <a:pt x="67" y="263"/>
                  </a:lnTo>
                  <a:lnTo>
                    <a:pt x="52" y="303"/>
                  </a:lnTo>
                  <a:lnTo>
                    <a:pt x="67" y="332"/>
                  </a:lnTo>
                  <a:lnTo>
                    <a:pt x="16" y="332"/>
                  </a:lnTo>
                  <a:lnTo>
                    <a:pt x="0" y="372"/>
                  </a:lnTo>
                </a:path>
              </a:pathLst>
            </a:custGeom>
            <a:solidFill>
              <a:srgbClr val="FFFF99"/>
            </a:solidFill>
            <a:ln w="3175" cap="rnd">
              <a:solidFill>
                <a:srgbClr val="C0C0C0"/>
              </a:solidFill>
              <a:round/>
              <a:headEnd/>
              <a:tailEnd/>
            </a:ln>
          </p:spPr>
          <p:txBody>
            <a:bodyPr/>
            <a:lstStyle/>
            <a:p>
              <a:endParaRPr lang="fr-FR"/>
            </a:p>
          </p:txBody>
        </p:sp>
        <p:sp>
          <p:nvSpPr>
            <p:cNvPr id="7234" name="Freeform 11"/>
            <p:cNvSpPr>
              <a:spLocks/>
            </p:cNvSpPr>
            <p:nvPr/>
          </p:nvSpPr>
          <p:spPr bwMode="auto">
            <a:xfrm>
              <a:off x="5410" y="2906"/>
              <a:ext cx="237" cy="265"/>
            </a:xfrm>
            <a:custGeom>
              <a:avLst/>
              <a:gdLst>
                <a:gd name="T0" fmla="*/ 0 w 345"/>
                <a:gd name="T1" fmla="*/ 1 h 441"/>
                <a:gd name="T2" fmla="*/ 0 w 345"/>
                <a:gd name="T3" fmla="*/ 1 h 441"/>
                <a:gd name="T4" fmla="*/ 1 w 345"/>
                <a:gd name="T5" fmla="*/ 1 h 441"/>
                <a:gd name="T6" fmla="*/ 1 w 345"/>
                <a:gd name="T7" fmla="*/ 1 h 441"/>
                <a:gd name="T8" fmla="*/ 1 w 345"/>
                <a:gd name="T9" fmla="*/ 1 h 441"/>
                <a:gd name="T10" fmla="*/ 1 w 345"/>
                <a:gd name="T11" fmla="*/ 0 h 441"/>
                <a:gd name="T12" fmla="*/ 1 w 345"/>
                <a:gd name="T13" fmla="*/ 1 h 441"/>
                <a:gd name="T14" fmla="*/ 2 w 345"/>
                <a:gd name="T15" fmla="*/ 1 h 441"/>
                <a:gd name="T16" fmla="*/ 3 w 345"/>
                <a:gd name="T17" fmla="*/ 1 h 441"/>
                <a:gd name="T18" fmla="*/ 3 w 345"/>
                <a:gd name="T19" fmla="*/ 1 h 441"/>
                <a:gd name="T20" fmla="*/ 3 w 345"/>
                <a:gd name="T21" fmla="*/ 1 h 441"/>
                <a:gd name="T22" fmla="*/ 3 w 345"/>
                <a:gd name="T23" fmla="*/ 1 h 441"/>
                <a:gd name="T24" fmla="*/ 2 w 345"/>
                <a:gd name="T25" fmla="*/ 1 h 441"/>
                <a:gd name="T26" fmla="*/ 1 w 345"/>
                <a:gd name="T27" fmla="*/ 1 h 441"/>
                <a:gd name="T28" fmla="*/ 1 w 345"/>
                <a:gd name="T29" fmla="*/ 1 h 441"/>
                <a:gd name="T30" fmla="*/ 1 w 345"/>
                <a:gd name="T31" fmla="*/ 1 h 441"/>
                <a:gd name="T32" fmla="*/ 1 w 345"/>
                <a:gd name="T33" fmla="*/ 1 h 441"/>
                <a:gd name="T34" fmla="*/ 1 w 345"/>
                <a:gd name="T35" fmla="*/ 1 h 441"/>
                <a:gd name="T36" fmla="*/ 0 w 345"/>
                <a:gd name="T37" fmla="*/ 1 h 4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5"/>
                <a:gd name="T58" fmla="*/ 0 h 441"/>
                <a:gd name="T59" fmla="*/ 345 w 345"/>
                <a:gd name="T60" fmla="*/ 441 h 4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5" h="441">
                  <a:moveTo>
                    <a:pt x="0" y="284"/>
                  </a:moveTo>
                  <a:lnTo>
                    <a:pt x="0" y="251"/>
                  </a:lnTo>
                  <a:lnTo>
                    <a:pt x="79" y="222"/>
                  </a:lnTo>
                  <a:lnTo>
                    <a:pt x="6" y="119"/>
                  </a:lnTo>
                  <a:lnTo>
                    <a:pt x="37" y="17"/>
                  </a:lnTo>
                  <a:lnTo>
                    <a:pt x="64" y="0"/>
                  </a:lnTo>
                  <a:lnTo>
                    <a:pt x="116" y="68"/>
                  </a:lnTo>
                  <a:lnTo>
                    <a:pt x="232" y="114"/>
                  </a:lnTo>
                  <a:lnTo>
                    <a:pt x="313" y="79"/>
                  </a:lnTo>
                  <a:lnTo>
                    <a:pt x="344" y="108"/>
                  </a:lnTo>
                  <a:lnTo>
                    <a:pt x="280" y="211"/>
                  </a:lnTo>
                  <a:lnTo>
                    <a:pt x="291" y="262"/>
                  </a:lnTo>
                  <a:lnTo>
                    <a:pt x="181" y="342"/>
                  </a:lnTo>
                  <a:lnTo>
                    <a:pt x="175" y="399"/>
                  </a:lnTo>
                  <a:lnTo>
                    <a:pt x="116" y="403"/>
                  </a:lnTo>
                  <a:lnTo>
                    <a:pt x="100" y="440"/>
                  </a:lnTo>
                  <a:lnTo>
                    <a:pt x="90" y="375"/>
                  </a:lnTo>
                  <a:lnTo>
                    <a:pt x="28" y="348"/>
                  </a:lnTo>
                  <a:lnTo>
                    <a:pt x="0" y="284"/>
                  </a:lnTo>
                </a:path>
              </a:pathLst>
            </a:custGeom>
            <a:solidFill>
              <a:srgbClr val="FFFF99"/>
            </a:solidFill>
            <a:ln w="3175" cap="rnd">
              <a:solidFill>
                <a:srgbClr val="C0C0C0"/>
              </a:solidFill>
              <a:round/>
              <a:headEnd/>
              <a:tailEnd/>
            </a:ln>
          </p:spPr>
          <p:txBody>
            <a:bodyPr/>
            <a:lstStyle/>
            <a:p>
              <a:endParaRPr lang="fr-FR"/>
            </a:p>
          </p:txBody>
        </p:sp>
        <p:sp>
          <p:nvSpPr>
            <p:cNvPr id="7235" name="Freeform 12"/>
            <p:cNvSpPr>
              <a:spLocks/>
            </p:cNvSpPr>
            <p:nvPr/>
          </p:nvSpPr>
          <p:spPr bwMode="auto">
            <a:xfrm>
              <a:off x="4763" y="1194"/>
              <a:ext cx="276" cy="271"/>
            </a:xfrm>
            <a:custGeom>
              <a:avLst/>
              <a:gdLst>
                <a:gd name="T0" fmla="*/ 0 w 400"/>
                <a:gd name="T1" fmla="*/ 1 h 453"/>
                <a:gd name="T2" fmla="*/ 1 w 400"/>
                <a:gd name="T3" fmla="*/ 1 h 453"/>
                <a:gd name="T4" fmla="*/ 2 w 400"/>
                <a:gd name="T5" fmla="*/ 1 h 453"/>
                <a:gd name="T6" fmla="*/ 3 w 400"/>
                <a:gd name="T7" fmla="*/ 1 h 453"/>
                <a:gd name="T8" fmla="*/ 3 w 400"/>
                <a:gd name="T9" fmla="*/ 1 h 453"/>
                <a:gd name="T10" fmla="*/ 4 w 400"/>
                <a:gd name="T11" fmla="*/ 1 h 453"/>
                <a:gd name="T12" fmla="*/ 4 w 400"/>
                <a:gd name="T13" fmla="*/ 1 h 453"/>
                <a:gd name="T14" fmla="*/ 5 w 400"/>
                <a:gd name="T15" fmla="*/ 1 h 453"/>
                <a:gd name="T16" fmla="*/ 3 w 400"/>
                <a:gd name="T17" fmla="*/ 1 h 453"/>
                <a:gd name="T18" fmla="*/ 3 w 400"/>
                <a:gd name="T19" fmla="*/ 1 h 453"/>
                <a:gd name="T20" fmla="*/ 3 w 400"/>
                <a:gd name="T21" fmla="*/ 1 h 453"/>
                <a:gd name="T22" fmla="*/ 3 w 400"/>
                <a:gd name="T23" fmla="*/ 0 h 453"/>
                <a:gd name="T24" fmla="*/ 1 w 400"/>
                <a:gd name="T25" fmla="*/ 1 h 453"/>
                <a:gd name="T26" fmla="*/ 1 w 400"/>
                <a:gd name="T27" fmla="*/ 1 h 453"/>
                <a:gd name="T28" fmla="*/ 1 w 400"/>
                <a:gd name="T29" fmla="*/ 1 h 453"/>
                <a:gd name="T30" fmla="*/ 1 w 400"/>
                <a:gd name="T31" fmla="*/ 1 h 453"/>
                <a:gd name="T32" fmla="*/ 0 w 400"/>
                <a:gd name="T33" fmla="*/ 1 h 4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0"/>
                <a:gd name="T52" fmla="*/ 0 h 453"/>
                <a:gd name="T53" fmla="*/ 400 w 400"/>
                <a:gd name="T54" fmla="*/ 453 h 4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0" h="453">
                  <a:moveTo>
                    <a:pt x="0" y="268"/>
                  </a:moveTo>
                  <a:lnTo>
                    <a:pt x="6" y="377"/>
                  </a:lnTo>
                  <a:lnTo>
                    <a:pt x="180" y="452"/>
                  </a:lnTo>
                  <a:lnTo>
                    <a:pt x="260" y="445"/>
                  </a:lnTo>
                  <a:lnTo>
                    <a:pt x="298" y="438"/>
                  </a:lnTo>
                  <a:lnTo>
                    <a:pt x="324" y="268"/>
                  </a:lnTo>
                  <a:lnTo>
                    <a:pt x="367" y="291"/>
                  </a:lnTo>
                  <a:lnTo>
                    <a:pt x="399" y="262"/>
                  </a:lnTo>
                  <a:lnTo>
                    <a:pt x="245" y="165"/>
                  </a:lnTo>
                  <a:lnTo>
                    <a:pt x="245" y="125"/>
                  </a:lnTo>
                  <a:lnTo>
                    <a:pt x="218" y="91"/>
                  </a:lnTo>
                  <a:lnTo>
                    <a:pt x="233" y="0"/>
                  </a:lnTo>
                  <a:lnTo>
                    <a:pt x="143" y="98"/>
                  </a:lnTo>
                  <a:lnTo>
                    <a:pt x="32" y="98"/>
                  </a:lnTo>
                  <a:lnTo>
                    <a:pt x="59" y="119"/>
                  </a:lnTo>
                  <a:lnTo>
                    <a:pt x="59" y="193"/>
                  </a:lnTo>
                  <a:lnTo>
                    <a:pt x="0" y="268"/>
                  </a:lnTo>
                </a:path>
              </a:pathLst>
            </a:custGeom>
            <a:solidFill>
              <a:srgbClr val="FF9966"/>
            </a:solidFill>
            <a:ln w="3175" cap="rnd">
              <a:solidFill>
                <a:srgbClr val="C0C0C0"/>
              </a:solidFill>
              <a:round/>
              <a:headEnd/>
              <a:tailEnd/>
            </a:ln>
          </p:spPr>
          <p:txBody>
            <a:bodyPr/>
            <a:lstStyle/>
            <a:p>
              <a:endParaRPr lang="fr-FR"/>
            </a:p>
          </p:txBody>
        </p:sp>
        <p:sp>
          <p:nvSpPr>
            <p:cNvPr id="7236" name="Freeform 13"/>
            <p:cNvSpPr>
              <a:spLocks/>
            </p:cNvSpPr>
            <p:nvPr/>
          </p:nvSpPr>
          <p:spPr bwMode="auto">
            <a:xfrm>
              <a:off x="4085" y="3251"/>
              <a:ext cx="314" cy="220"/>
            </a:xfrm>
            <a:custGeom>
              <a:avLst/>
              <a:gdLst>
                <a:gd name="T0" fmla="*/ 0 w 457"/>
                <a:gd name="T1" fmla="*/ 1 h 367"/>
                <a:gd name="T2" fmla="*/ 1 w 457"/>
                <a:gd name="T3" fmla="*/ 1 h 367"/>
                <a:gd name="T4" fmla="*/ 1 w 457"/>
                <a:gd name="T5" fmla="*/ 1 h 367"/>
                <a:gd name="T6" fmla="*/ 2 w 457"/>
                <a:gd name="T7" fmla="*/ 1 h 367"/>
                <a:gd name="T8" fmla="*/ 2 w 457"/>
                <a:gd name="T9" fmla="*/ 1 h 367"/>
                <a:gd name="T10" fmla="*/ 2 w 457"/>
                <a:gd name="T11" fmla="*/ 1 h 367"/>
                <a:gd name="T12" fmla="*/ 3 w 457"/>
                <a:gd name="T13" fmla="*/ 1 h 367"/>
                <a:gd name="T14" fmla="*/ 5 w 457"/>
                <a:gd name="T15" fmla="*/ 1 h 367"/>
                <a:gd name="T16" fmla="*/ 4 w 457"/>
                <a:gd name="T17" fmla="*/ 1 h 367"/>
                <a:gd name="T18" fmla="*/ 3 w 457"/>
                <a:gd name="T19" fmla="*/ 1 h 367"/>
                <a:gd name="T20" fmla="*/ 4 w 457"/>
                <a:gd name="T21" fmla="*/ 1 h 367"/>
                <a:gd name="T22" fmla="*/ 3 w 457"/>
                <a:gd name="T23" fmla="*/ 1 h 367"/>
                <a:gd name="T24" fmla="*/ 4 w 457"/>
                <a:gd name="T25" fmla="*/ 1 h 367"/>
                <a:gd name="T26" fmla="*/ 4 w 457"/>
                <a:gd name="T27" fmla="*/ 1 h 367"/>
                <a:gd name="T28" fmla="*/ 4 w 457"/>
                <a:gd name="T29" fmla="*/ 1 h 367"/>
                <a:gd name="T30" fmla="*/ 3 w 457"/>
                <a:gd name="T31" fmla="*/ 1 h 367"/>
                <a:gd name="T32" fmla="*/ 3 w 457"/>
                <a:gd name="T33" fmla="*/ 1 h 367"/>
                <a:gd name="T34" fmla="*/ 3 w 457"/>
                <a:gd name="T35" fmla="*/ 1 h 367"/>
                <a:gd name="T36" fmla="*/ 2 w 457"/>
                <a:gd name="T37" fmla="*/ 1 h 367"/>
                <a:gd name="T38" fmla="*/ 2 w 457"/>
                <a:gd name="T39" fmla="*/ 1 h 367"/>
                <a:gd name="T40" fmla="*/ 1 w 457"/>
                <a:gd name="T41" fmla="*/ 0 h 367"/>
                <a:gd name="T42" fmla="*/ 2 w 457"/>
                <a:gd name="T43" fmla="*/ 1 h 367"/>
                <a:gd name="T44" fmla="*/ 1 w 457"/>
                <a:gd name="T45" fmla="*/ 1 h 367"/>
                <a:gd name="T46" fmla="*/ 1 w 457"/>
                <a:gd name="T47" fmla="*/ 1 h 367"/>
                <a:gd name="T48" fmla="*/ 1 w 457"/>
                <a:gd name="T49" fmla="*/ 1 h 367"/>
                <a:gd name="T50" fmla="*/ 1 w 457"/>
                <a:gd name="T51" fmla="*/ 1 h 367"/>
                <a:gd name="T52" fmla="*/ 1 w 457"/>
                <a:gd name="T53" fmla="*/ 1 h 367"/>
                <a:gd name="T54" fmla="*/ 1 w 457"/>
                <a:gd name="T55" fmla="*/ 1 h 367"/>
                <a:gd name="T56" fmla="*/ 0 w 457"/>
                <a:gd name="T57" fmla="*/ 1 h 3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57"/>
                <a:gd name="T88" fmla="*/ 0 h 367"/>
                <a:gd name="T89" fmla="*/ 457 w 457"/>
                <a:gd name="T90" fmla="*/ 367 h 36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57" h="367">
                  <a:moveTo>
                    <a:pt x="0" y="204"/>
                  </a:moveTo>
                  <a:lnTo>
                    <a:pt x="5" y="234"/>
                  </a:lnTo>
                  <a:lnTo>
                    <a:pt x="111" y="291"/>
                  </a:lnTo>
                  <a:lnTo>
                    <a:pt x="186" y="303"/>
                  </a:lnTo>
                  <a:lnTo>
                    <a:pt x="218" y="348"/>
                  </a:lnTo>
                  <a:lnTo>
                    <a:pt x="255" y="332"/>
                  </a:lnTo>
                  <a:lnTo>
                    <a:pt x="318" y="366"/>
                  </a:lnTo>
                  <a:lnTo>
                    <a:pt x="456" y="313"/>
                  </a:lnTo>
                  <a:lnTo>
                    <a:pt x="372" y="291"/>
                  </a:lnTo>
                  <a:lnTo>
                    <a:pt x="351" y="241"/>
                  </a:lnTo>
                  <a:lnTo>
                    <a:pt x="382" y="223"/>
                  </a:lnTo>
                  <a:lnTo>
                    <a:pt x="368" y="187"/>
                  </a:lnTo>
                  <a:lnTo>
                    <a:pt x="394" y="183"/>
                  </a:lnTo>
                  <a:lnTo>
                    <a:pt x="388" y="138"/>
                  </a:lnTo>
                  <a:lnTo>
                    <a:pt x="372" y="90"/>
                  </a:lnTo>
                  <a:lnTo>
                    <a:pt x="318" y="74"/>
                  </a:lnTo>
                  <a:lnTo>
                    <a:pt x="293" y="16"/>
                  </a:lnTo>
                  <a:lnTo>
                    <a:pt x="277" y="32"/>
                  </a:lnTo>
                  <a:lnTo>
                    <a:pt x="228" y="16"/>
                  </a:lnTo>
                  <a:lnTo>
                    <a:pt x="211" y="50"/>
                  </a:lnTo>
                  <a:lnTo>
                    <a:pt x="169" y="0"/>
                  </a:lnTo>
                  <a:lnTo>
                    <a:pt x="186" y="50"/>
                  </a:lnTo>
                  <a:lnTo>
                    <a:pt x="127" y="79"/>
                  </a:lnTo>
                  <a:lnTo>
                    <a:pt x="153" y="96"/>
                  </a:lnTo>
                  <a:lnTo>
                    <a:pt x="137" y="109"/>
                  </a:lnTo>
                  <a:lnTo>
                    <a:pt x="101" y="85"/>
                  </a:lnTo>
                  <a:lnTo>
                    <a:pt x="58" y="109"/>
                  </a:lnTo>
                  <a:lnTo>
                    <a:pt x="52" y="159"/>
                  </a:lnTo>
                  <a:lnTo>
                    <a:pt x="0" y="204"/>
                  </a:lnTo>
                </a:path>
              </a:pathLst>
            </a:custGeom>
            <a:solidFill>
              <a:srgbClr val="FFCC00"/>
            </a:solidFill>
            <a:ln w="3175" cap="rnd">
              <a:solidFill>
                <a:srgbClr val="C0C0C0"/>
              </a:solidFill>
              <a:round/>
              <a:headEnd/>
              <a:tailEnd/>
            </a:ln>
          </p:spPr>
          <p:txBody>
            <a:bodyPr/>
            <a:lstStyle/>
            <a:p>
              <a:endParaRPr lang="fr-FR"/>
            </a:p>
          </p:txBody>
        </p:sp>
        <p:sp>
          <p:nvSpPr>
            <p:cNvPr id="7237" name="Freeform 14"/>
            <p:cNvSpPr>
              <a:spLocks/>
            </p:cNvSpPr>
            <p:nvPr/>
          </p:nvSpPr>
          <p:spPr bwMode="auto">
            <a:xfrm>
              <a:off x="4640" y="1631"/>
              <a:ext cx="308" cy="232"/>
            </a:xfrm>
            <a:custGeom>
              <a:avLst/>
              <a:gdLst>
                <a:gd name="T0" fmla="*/ 0 w 447"/>
                <a:gd name="T1" fmla="*/ 1 h 389"/>
                <a:gd name="T2" fmla="*/ 0 w 447"/>
                <a:gd name="T3" fmla="*/ 1 h 389"/>
                <a:gd name="T4" fmla="*/ 1 w 447"/>
                <a:gd name="T5" fmla="*/ 1 h 389"/>
                <a:gd name="T6" fmla="*/ 1 w 447"/>
                <a:gd name="T7" fmla="*/ 1 h 389"/>
                <a:gd name="T8" fmla="*/ 1 w 447"/>
                <a:gd name="T9" fmla="*/ 1 h 389"/>
                <a:gd name="T10" fmla="*/ 2 w 447"/>
                <a:gd name="T11" fmla="*/ 1 h 389"/>
                <a:gd name="T12" fmla="*/ 3 w 447"/>
                <a:gd name="T13" fmla="*/ 0 h 389"/>
                <a:gd name="T14" fmla="*/ 3 w 447"/>
                <a:gd name="T15" fmla="*/ 1 h 389"/>
                <a:gd name="T16" fmla="*/ 5 w 447"/>
                <a:gd name="T17" fmla="*/ 1 h 389"/>
                <a:gd name="T18" fmla="*/ 4 w 447"/>
                <a:gd name="T19" fmla="*/ 1 h 389"/>
                <a:gd name="T20" fmla="*/ 5 w 447"/>
                <a:gd name="T21" fmla="*/ 1 h 389"/>
                <a:gd name="T22" fmla="*/ 6 w 447"/>
                <a:gd name="T23" fmla="*/ 1 h 389"/>
                <a:gd name="T24" fmla="*/ 5 w 447"/>
                <a:gd name="T25" fmla="*/ 1 h 389"/>
                <a:gd name="T26" fmla="*/ 5 w 447"/>
                <a:gd name="T27" fmla="*/ 1 h 389"/>
                <a:gd name="T28" fmla="*/ 5 w 447"/>
                <a:gd name="T29" fmla="*/ 1 h 389"/>
                <a:gd name="T30" fmla="*/ 3 w 447"/>
                <a:gd name="T31" fmla="*/ 1 h 389"/>
                <a:gd name="T32" fmla="*/ 3 w 447"/>
                <a:gd name="T33" fmla="*/ 1 h 389"/>
                <a:gd name="T34" fmla="*/ 2 w 447"/>
                <a:gd name="T35" fmla="*/ 1 h 389"/>
                <a:gd name="T36" fmla="*/ 1 w 447"/>
                <a:gd name="T37" fmla="*/ 1 h 389"/>
                <a:gd name="T38" fmla="*/ 1 w 447"/>
                <a:gd name="T39" fmla="*/ 1 h 389"/>
                <a:gd name="T40" fmla="*/ 1 w 447"/>
                <a:gd name="T41" fmla="*/ 1 h 389"/>
                <a:gd name="T42" fmla="*/ 0 w 447"/>
                <a:gd name="T43" fmla="*/ 1 h 3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7"/>
                <a:gd name="T67" fmla="*/ 0 h 389"/>
                <a:gd name="T68" fmla="*/ 447 w 447"/>
                <a:gd name="T69" fmla="*/ 389 h 38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7" h="389">
                  <a:moveTo>
                    <a:pt x="0" y="167"/>
                  </a:moveTo>
                  <a:lnTo>
                    <a:pt x="0" y="98"/>
                  </a:lnTo>
                  <a:lnTo>
                    <a:pt x="31" y="57"/>
                  </a:lnTo>
                  <a:lnTo>
                    <a:pt x="86" y="91"/>
                  </a:lnTo>
                  <a:lnTo>
                    <a:pt x="138" y="91"/>
                  </a:lnTo>
                  <a:lnTo>
                    <a:pt x="196" y="6"/>
                  </a:lnTo>
                  <a:lnTo>
                    <a:pt x="271" y="0"/>
                  </a:lnTo>
                  <a:lnTo>
                    <a:pt x="287" y="57"/>
                  </a:lnTo>
                  <a:lnTo>
                    <a:pt x="388" y="87"/>
                  </a:lnTo>
                  <a:lnTo>
                    <a:pt x="381" y="125"/>
                  </a:lnTo>
                  <a:lnTo>
                    <a:pt x="425" y="160"/>
                  </a:lnTo>
                  <a:lnTo>
                    <a:pt x="446" y="241"/>
                  </a:lnTo>
                  <a:lnTo>
                    <a:pt x="440" y="290"/>
                  </a:lnTo>
                  <a:lnTo>
                    <a:pt x="392" y="309"/>
                  </a:lnTo>
                  <a:lnTo>
                    <a:pt x="403" y="330"/>
                  </a:lnTo>
                  <a:lnTo>
                    <a:pt x="280" y="371"/>
                  </a:lnTo>
                  <a:lnTo>
                    <a:pt x="218" y="388"/>
                  </a:lnTo>
                  <a:lnTo>
                    <a:pt x="149" y="359"/>
                  </a:lnTo>
                  <a:lnTo>
                    <a:pt x="107" y="274"/>
                  </a:lnTo>
                  <a:lnTo>
                    <a:pt x="79" y="279"/>
                  </a:lnTo>
                  <a:lnTo>
                    <a:pt x="47" y="201"/>
                  </a:lnTo>
                  <a:lnTo>
                    <a:pt x="0" y="167"/>
                  </a:lnTo>
                </a:path>
              </a:pathLst>
            </a:custGeom>
            <a:solidFill>
              <a:srgbClr val="FF9966"/>
            </a:solidFill>
            <a:ln w="3175" cap="rnd">
              <a:solidFill>
                <a:srgbClr val="C0C0C0"/>
              </a:solidFill>
              <a:round/>
              <a:headEnd/>
              <a:tailEnd/>
            </a:ln>
          </p:spPr>
          <p:txBody>
            <a:bodyPr/>
            <a:lstStyle/>
            <a:p>
              <a:endParaRPr lang="fr-FR"/>
            </a:p>
          </p:txBody>
        </p:sp>
        <p:sp>
          <p:nvSpPr>
            <p:cNvPr id="7238" name="Freeform 15"/>
            <p:cNvSpPr>
              <a:spLocks/>
            </p:cNvSpPr>
            <p:nvPr/>
          </p:nvSpPr>
          <p:spPr bwMode="auto">
            <a:xfrm>
              <a:off x="4287" y="3207"/>
              <a:ext cx="361" cy="233"/>
            </a:xfrm>
            <a:custGeom>
              <a:avLst/>
              <a:gdLst>
                <a:gd name="T0" fmla="*/ 0 w 525"/>
                <a:gd name="T1" fmla="*/ 1 h 388"/>
                <a:gd name="T2" fmla="*/ 1 w 525"/>
                <a:gd name="T3" fmla="*/ 1 h 388"/>
                <a:gd name="T4" fmla="*/ 1 w 525"/>
                <a:gd name="T5" fmla="*/ 1 h 388"/>
                <a:gd name="T6" fmla="*/ 1 w 525"/>
                <a:gd name="T7" fmla="*/ 1 h 388"/>
                <a:gd name="T8" fmla="*/ 1 w 525"/>
                <a:gd name="T9" fmla="*/ 1 h 388"/>
                <a:gd name="T10" fmla="*/ 1 w 525"/>
                <a:gd name="T11" fmla="*/ 1 h 388"/>
                <a:gd name="T12" fmla="*/ 1 w 525"/>
                <a:gd name="T13" fmla="*/ 1 h 388"/>
                <a:gd name="T14" fmla="*/ 1 w 525"/>
                <a:gd name="T15" fmla="*/ 1 h 388"/>
                <a:gd name="T16" fmla="*/ 1 w 525"/>
                <a:gd name="T17" fmla="*/ 1 h 388"/>
                <a:gd name="T18" fmla="*/ 2 w 525"/>
                <a:gd name="T19" fmla="*/ 1 h 388"/>
                <a:gd name="T20" fmla="*/ 3 w 525"/>
                <a:gd name="T21" fmla="*/ 1 h 388"/>
                <a:gd name="T22" fmla="*/ 2 w 525"/>
                <a:gd name="T23" fmla="*/ 1 h 388"/>
                <a:gd name="T24" fmla="*/ 3 w 525"/>
                <a:gd name="T25" fmla="*/ 1 h 388"/>
                <a:gd name="T26" fmla="*/ 4 w 525"/>
                <a:gd name="T27" fmla="*/ 1 h 388"/>
                <a:gd name="T28" fmla="*/ 4 w 525"/>
                <a:gd name="T29" fmla="*/ 1 h 388"/>
                <a:gd name="T30" fmla="*/ 6 w 525"/>
                <a:gd name="T31" fmla="*/ 1 h 388"/>
                <a:gd name="T32" fmla="*/ 5 w 525"/>
                <a:gd name="T33" fmla="*/ 1 h 388"/>
                <a:gd name="T34" fmla="*/ 6 w 525"/>
                <a:gd name="T35" fmla="*/ 1 h 388"/>
                <a:gd name="T36" fmla="*/ 5 w 525"/>
                <a:gd name="T37" fmla="*/ 1 h 388"/>
                <a:gd name="T38" fmla="*/ 6 w 525"/>
                <a:gd name="T39" fmla="*/ 1 h 388"/>
                <a:gd name="T40" fmla="*/ 5 w 525"/>
                <a:gd name="T41" fmla="*/ 1 h 388"/>
                <a:gd name="T42" fmla="*/ 5 w 525"/>
                <a:gd name="T43" fmla="*/ 1 h 388"/>
                <a:gd name="T44" fmla="*/ 6 w 525"/>
                <a:gd name="T45" fmla="*/ 1 h 388"/>
                <a:gd name="T46" fmla="*/ 6 w 525"/>
                <a:gd name="T47" fmla="*/ 1 h 388"/>
                <a:gd name="T48" fmla="*/ 6 w 525"/>
                <a:gd name="T49" fmla="*/ 1 h 388"/>
                <a:gd name="T50" fmla="*/ 5 w 525"/>
                <a:gd name="T51" fmla="*/ 1 h 388"/>
                <a:gd name="T52" fmla="*/ 5 w 525"/>
                <a:gd name="T53" fmla="*/ 1 h 388"/>
                <a:gd name="T54" fmla="*/ 4 w 525"/>
                <a:gd name="T55" fmla="*/ 1 h 388"/>
                <a:gd name="T56" fmla="*/ 4 w 525"/>
                <a:gd name="T57" fmla="*/ 1 h 388"/>
                <a:gd name="T58" fmla="*/ 3 w 525"/>
                <a:gd name="T59" fmla="*/ 1 h 388"/>
                <a:gd name="T60" fmla="*/ 3 w 525"/>
                <a:gd name="T61" fmla="*/ 1 h 388"/>
                <a:gd name="T62" fmla="*/ 3 w 525"/>
                <a:gd name="T63" fmla="*/ 1 h 388"/>
                <a:gd name="T64" fmla="*/ 2 w 525"/>
                <a:gd name="T65" fmla="*/ 0 h 388"/>
                <a:gd name="T66" fmla="*/ 2 w 525"/>
                <a:gd name="T67" fmla="*/ 1 h 388"/>
                <a:gd name="T68" fmla="*/ 1 w 525"/>
                <a:gd name="T69" fmla="*/ 1 h 388"/>
                <a:gd name="T70" fmla="*/ 1 w 525"/>
                <a:gd name="T71" fmla="*/ 1 h 388"/>
                <a:gd name="T72" fmla="*/ 0 w 525"/>
                <a:gd name="T73" fmla="*/ 1 h 3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5"/>
                <a:gd name="T112" fmla="*/ 0 h 388"/>
                <a:gd name="T113" fmla="*/ 525 w 525"/>
                <a:gd name="T114" fmla="*/ 388 h 3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5" h="388">
                  <a:moveTo>
                    <a:pt x="0" y="89"/>
                  </a:moveTo>
                  <a:lnTo>
                    <a:pt x="25" y="148"/>
                  </a:lnTo>
                  <a:lnTo>
                    <a:pt x="78" y="164"/>
                  </a:lnTo>
                  <a:lnTo>
                    <a:pt x="94" y="211"/>
                  </a:lnTo>
                  <a:lnTo>
                    <a:pt x="100" y="256"/>
                  </a:lnTo>
                  <a:lnTo>
                    <a:pt x="74" y="260"/>
                  </a:lnTo>
                  <a:lnTo>
                    <a:pt x="88" y="297"/>
                  </a:lnTo>
                  <a:lnTo>
                    <a:pt x="57" y="314"/>
                  </a:lnTo>
                  <a:lnTo>
                    <a:pt x="78" y="365"/>
                  </a:lnTo>
                  <a:lnTo>
                    <a:pt x="161" y="387"/>
                  </a:lnTo>
                  <a:lnTo>
                    <a:pt x="226" y="351"/>
                  </a:lnTo>
                  <a:lnTo>
                    <a:pt x="211" y="314"/>
                  </a:lnTo>
                  <a:lnTo>
                    <a:pt x="226" y="302"/>
                  </a:lnTo>
                  <a:lnTo>
                    <a:pt x="344" y="308"/>
                  </a:lnTo>
                  <a:lnTo>
                    <a:pt x="380" y="267"/>
                  </a:lnTo>
                  <a:lnTo>
                    <a:pt x="460" y="297"/>
                  </a:lnTo>
                  <a:lnTo>
                    <a:pt x="444" y="267"/>
                  </a:lnTo>
                  <a:lnTo>
                    <a:pt x="460" y="274"/>
                  </a:lnTo>
                  <a:lnTo>
                    <a:pt x="449" y="238"/>
                  </a:lnTo>
                  <a:lnTo>
                    <a:pt x="464" y="222"/>
                  </a:lnTo>
                  <a:lnTo>
                    <a:pt x="434" y="187"/>
                  </a:lnTo>
                  <a:lnTo>
                    <a:pt x="449" y="153"/>
                  </a:lnTo>
                  <a:lnTo>
                    <a:pt x="455" y="183"/>
                  </a:lnTo>
                  <a:lnTo>
                    <a:pt x="475" y="183"/>
                  </a:lnTo>
                  <a:lnTo>
                    <a:pt x="524" y="118"/>
                  </a:lnTo>
                  <a:lnTo>
                    <a:pt x="412" y="66"/>
                  </a:lnTo>
                  <a:lnTo>
                    <a:pt x="401" y="32"/>
                  </a:lnTo>
                  <a:lnTo>
                    <a:pt x="344" y="100"/>
                  </a:lnTo>
                  <a:lnTo>
                    <a:pt x="338" y="66"/>
                  </a:lnTo>
                  <a:lnTo>
                    <a:pt x="289" y="43"/>
                  </a:lnTo>
                  <a:lnTo>
                    <a:pt x="295" y="16"/>
                  </a:lnTo>
                  <a:lnTo>
                    <a:pt x="237" y="21"/>
                  </a:lnTo>
                  <a:lnTo>
                    <a:pt x="189" y="0"/>
                  </a:lnTo>
                  <a:lnTo>
                    <a:pt x="157" y="39"/>
                  </a:lnTo>
                  <a:lnTo>
                    <a:pt x="100" y="21"/>
                  </a:lnTo>
                  <a:lnTo>
                    <a:pt x="47" y="27"/>
                  </a:lnTo>
                  <a:lnTo>
                    <a:pt x="0" y="89"/>
                  </a:lnTo>
                </a:path>
              </a:pathLst>
            </a:custGeom>
            <a:solidFill>
              <a:srgbClr val="FFFF99"/>
            </a:solidFill>
            <a:ln w="3175" cap="rnd">
              <a:solidFill>
                <a:srgbClr val="C0C0C0"/>
              </a:solidFill>
              <a:round/>
              <a:headEnd/>
              <a:tailEnd/>
            </a:ln>
          </p:spPr>
          <p:txBody>
            <a:bodyPr/>
            <a:lstStyle/>
            <a:p>
              <a:endParaRPr lang="fr-FR"/>
            </a:p>
          </p:txBody>
        </p:sp>
        <p:sp>
          <p:nvSpPr>
            <p:cNvPr id="7239" name="Freeform 16"/>
            <p:cNvSpPr>
              <a:spLocks/>
            </p:cNvSpPr>
            <p:nvPr/>
          </p:nvSpPr>
          <p:spPr bwMode="auto">
            <a:xfrm>
              <a:off x="4857" y="3056"/>
              <a:ext cx="360" cy="214"/>
            </a:xfrm>
            <a:custGeom>
              <a:avLst/>
              <a:gdLst>
                <a:gd name="T0" fmla="*/ 0 w 523"/>
                <a:gd name="T1" fmla="*/ 1 h 359"/>
                <a:gd name="T2" fmla="*/ 1 w 523"/>
                <a:gd name="T3" fmla="*/ 1 h 359"/>
                <a:gd name="T4" fmla="*/ 1 w 523"/>
                <a:gd name="T5" fmla="*/ 1 h 359"/>
                <a:gd name="T6" fmla="*/ 1 w 523"/>
                <a:gd name="T7" fmla="*/ 1 h 359"/>
                <a:gd name="T8" fmla="*/ 1 w 523"/>
                <a:gd name="T9" fmla="*/ 1 h 359"/>
                <a:gd name="T10" fmla="*/ 2 w 523"/>
                <a:gd name="T11" fmla="*/ 0 h 359"/>
                <a:gd name="T12" fmla="*/ 3 w 523"/>
                <a:gd name="T13" fmla="*/ 1 h 359"/>
                <a:gd name="T14" fmla="*/ 5 w 523"/>
                <a:gd name="T15" fmla="*/ 1 h 359"/>
                <a:gd name="T16" fmla="*/ 6 w 523"/>
                <a:gd name="T17" fmla="*/ 1 h 359"/>
                <a:gd name="T18" fmla="*/ 6 w 523"/>
                <a:gd name="T19" fmla="*/ 1 h 359"/>
                <a:gd name="T20" fmla="*/ 6 w 523"/>
                <a:gd name="T21" fmla="*/ 1 h 359"/>
                <a:gd name="T22" fmla="*/ 6 w 523"/>
                <a:gd name="T23" fmla="*/ 1 h 359"/>
                <a:gd name="T24" fmla="*/ 6 w 523"/>
                <a:gd name="T25" fmla="*/ 1 h 359"/>
                <a:gd name="T26" fmla="*/ 6 w 523"/>
                <a:gd name="T27" fmla="*/ 1 h 359"/>
                <a:gd name="T28" fmla="*/ 6 w 523"/>
                <a:gd name="T29" fmla="*/ 1 h 359"/>
                <a:gd name="T30" fmla="*/ 6 w 523"/>
                <a:gd name="T31" fmla="*/ 1 h 359"/>
                <a:gd name="T32" fmla="*/ 6 w 523"/>
                <a:gd name="T33" fmla="*/ 1 h 359"/>
                <a:gd name="T34" fmla="*/ 6 w 523"/>
                <a:gd name="T35" fmla="*/ 1 h 359"/>
                <a:gd name="T36" fmla="*/ 5 w 523"/>
                <a:gd name="T37" fmla="*/ 1 h 359"/>
                <a:gd name="T38" fmla="*/ 4 w 523"/>
                <a:gd name="T39" fmla="*/ 1 h 359"/>
                <a:gd name="T40" fmla="*/ 3 w 523"/>
                <a:gd name="T41" fmla="*/ 1 h 359"/>
                <a:gd name="T42" fmla="*/ 3 w 523"/>
                <a:gd name="T43" fmla="*/ 1 h 359"/>
                <a:gd name="T44" fmla="*/ 3 w 523"/>
                <a:gd name="T45" fmla="*/ 1 h 359"/>
                <a:gd name="T46" fmla="*/ 3 w 523"/>
                <a:gd name="T47" fmla="*/ 1 h 359"/>
                <a:gd name="T48" fmla="*/ 1 w 523"/>
                <a:gd name="T49" fmla="*/ 1 h 359"/>
                <a:gd name="T50" fmla="*/ 1 w 523"/>
                <a:gd name="T51" fmla="*/ 1 h 359"/>
                <a:gd name="T52" fmla="*/ 0 w 523"/>
                <a:gd name="T53" fmla="*/ 1 h 3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3"/>
                <a:gd name="T82" fmla="*/ 0 h 359"/>
                <a:gd name="T83" fmla="*/ 523 w 523"/>
                <a:gd name="T84" fmla="*/ 359 h 3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3" h="359">
                  <a:moveTo>
                    <a:pt x="0" y="238"/>
                  </a:moveTo>
                  <a:lnTo>
                    <a:pt x="79" y="170"/>
                  </a:lnTo>
                  <a:lnTo>
                    <a:pt x="85" y="119"/>
                  </a:lnTo>
                  <a:lnTo>
                    <a:pt x="128" y="119"/>
                  </a:lnTo>
                  <a:lnTo>
                    <a:pt x="132" y="33"/>
                  </a:lnTo>
                  <a:lnTo>
                    <a:pt x="170" y="0"/>
                  </a:lnTo>
                  <a:lnTo>
                    <a:pt x="270" y="67"/>
                  </a:lnTo>
                  <a:lnTo>
                    <a:pt x="435" y="124"/>
                  </a:lnTo>
                  <a:lnTo>
                    <a:pt x="472" y="113"/>
                  </a:lnTo>
                  <a:lnTo>
                    <a:pt x="494" y="79"/>
                  </a:lnTo>
                  <a:lnTo>
                    <a:pt x="505" y="74"/>
                  </a:lnTo>
                  <a:lnTo>
                    <a:pt x="522" y="119"/>
                  </a:lnTo>
                  <a:lnTo>
                    <a:pt x="472" y="153"/>
                  </a:lnTo>
                  <a:lnTo>
                    <a:pt x="509" y="233"/>
                  </a:lnTo>
                  <a:lnTo>
                    <a:pt x="483" y="257"/>
                  </a:lnTo>
                  <a:lnTo>
                    <a:pt x="483" y="295"/>
                  </a:lnTo>
                  <a:lnTo>
                    <a:pt x="509" y="314"/>
                  </a:lnTo>
                  <a:lnTo>
                    <a:pt x="483" y="358"/>
                  </a:lnTo>
                  <a:lnTo>
                    <a:pt x="392" y="347"/>
                  </a:lnTo>
                  <a:lnTo>
                    <a:pt x="377" y="279"/>
                  </a:lnTo>
                  <a:lnTo>
                    <a:pt x="276" y="295"/>
                  </a:lnTo>
                  <a:lnTo>
                    <a:pt x="244" y="246"/>
                  </a:lnTo>
                  <a:lnTo>
                    <a:pt x="223" y="257"/>
                  </a:lnTo>
                  <a:lnTo>
                    <a:pt x="228" y="284"/>
                  </a:lnTo>
                  <a:lnTo>
                    <a:pt x="143" y="295"/>
                  </a:lnTo>
                  <a:lnTo>
                    <a:pt x="95" y="238"/>
                  </a:lnTo>
                  <a:lnTo>
                    <a:pt x="0" y="238"/>
                  </a:lnTo>
                </a:path>
              </a:pathLst>
            </a:custGeom>
            <a:solidFill>
              <a:srgbClr val="FFFF99"/>
            </a:solidFill>
            <a:ln w="3175" cap="rnd">
              <a:solidFill>
                <a:srgbClr val="C0C0C0"/>
              </a:solidFill>
              <a:round/>
              <a:headEnd/>
              <a:tailEnd/>
            </a:ln>
          </p:spPr>
          <p:txBody>
            <a:bodyPr/>
            <a:lstStyle/>
            <a:p>
              <a:endParaRPr lang="fr-FR"/>
            </a:p>
          </p:txBody>
        </p:sp>
        <p:sp>
          <p:nvSpPr>
            <p:cNvPr id="7240" name="Freeform 17"/>
            <p:cNvSpPr>
              <a:spLocks/>
            </p:cNvSpPr>
            <p:nvPr/>
          </p:nvSpPr>
          <p:spPr bwMode="auto">
            <a:xfrm>
              <a:off x="3694" y="1427"/>
              <a:ext cx="330" cy="192"/>
            </a:xfrm>
            <a:custGeom>
              <a:avLst/>
              <a:gdLst>
                <a:gd name="T0" fmla="*/ 0 w 479"/>
                <a:gd name="T1" fmla="*/ 1 h 320"/>
                <a:gd name="T2" fmla="*/ 1 w 479"/>
                <a:gd name="T3" fmla="*/ 1 h 320"/>
                <a:gd name="T4" fmla="*/ 1 w 479"/>
                <a:gd name="T5" fmla="*/ 1 h 320"/>
                <a:gd name="T6" fmla="*/ 1 w 479"/>
                <a:gd name="T7" fmla="*/ 1 h 320"/>
                <a:gd name="T8" fmla="*/ 1 w 479"/>
                <a:gd name="T9" fmla="*/ 1 h 320"/>
                <a:gd name="T10" fmla="*/ 3 w 479"/>
                <a:gd name="T11" fmla="*/ 1 h 320"/>
                <a:gd name="T12" fmla="*/ 5 w 479"/>
                <a:gd name="T13" fmla="*/ 1 h 320"/>
                <a:gd name="T14" fmla="*/ 6 w 479"/>
                <a:gd name="T15" fmla="*/ 1 h 320"/>
                <a:gd name="T16" fmla="*/ 6 w 479"/>
                <a:gd name="T17" fmla="*/ 1 h 320"/>
                <a:gd name="T18" fmla="*/ 6 w 479"/>
                <a:gd name="T19" fmla="*/ 1 h 320"/>
                <a:gd name="T20" fmla="*/ 6 w 479"/>
                <a:gd name="T21" fmla="*/ 1 h 320"/>
                <a:gd name="T22" fmla="*/ 5 w 479"/>
                <a:gd name="T23" fmla="*/ 1 h 320"/>
                <a:gd name="T24" fmla="*/ 5 w 479"/>
                <a:gd name="T25" fmla="*/ 1 h 320"/>
                <a:gd name="T26" fmla="*/ 5 w 479"/>
                <a:gd name="T27" fmla="*/ 0 h 320"/>
                <a:gd name="T28" fmla="*/ 3 w 479"/>
                <a:gd name="T29" fmla="*/ 1 h 320"/>
                <a:gd name="T30" fmla="*/ 1 w 479"/>
                <a:gd name="T31" fmla="*/ 0 h 320"/>
                <a:gd name="T32" fmla="*/ 1 w 479"/>
                <a:gd name="T33" fmla="*/ 1 h 320"/>
                <a:gd name="T34" fmla="*/ 1 w 479"/>
                <a:gd name="T35" fmla="*/ 1 h 320"/>
                <a:gd name="T36" fmla="*/ 1 w 479"/>
                <a:gd name="T37" fmla="*/ 1 h 320"/>
                <a:gd name="T38" fmla="*/ 1 w 479"/>
                <a:gd name="T39" fmla="*/ 1 h 320"/>
                <a:gd name="T40" fmla="*/ 1 w 479"/>
                <a:gd name="T41" fmla="*/ 1 h 320"/>
                <a:gd name="T42" fmla="*/ 0 w 479"/>
                <a:gd name="T43" fmla="*/ 1 h 3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9"/>
                <a:gd name="T67" fmla="*/ 0 h 320"/>
                <a:gd name="T68" fmla="*/ 479 w 479"/>
                <a:gd name="T69" fmla="*/ 320 h 3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9" h="320">
                  <a:moveTo>
                    <a:pt x="0" y="285"/>
                  </a:moveTo>
                  <a:lnTo>
                    <a:pt x="16" y="308"/>
                  </a:lnTo>
                  <a:lnTo>
                    <a:pt x="102" y="319"/>
                  </a:lnTo>
                  <a:lnTo>
                    <a:pt x="144" y="291"/>
                  </a:lnTo>
                  <a:lnTo>
                    <a:pt x="138" y="267"/>
                  </a:lnTo>
                  <a:lnTo>
                    <a:pt x="293" y="291"/>
                  </a:lnTo>
                  <a:lnTo>
                    <a:pt x="399" y="228"/>
                  </a:lnTo>
                  <a:lnTo>
                    <a:pt x="463" y="228"/>
                  </a:lnTo>
                  <a:lnTo>
                    <a:pt x="478" y="222"/>
                  </a:lnTo>
                  <a:lnTo>
                    <a:pt x="459" y="80"/>
                  </a:lnTo>
                  <a:lnTo>
                    <a:pt x="473" y="68"/>
                  </a:lnTo>
                  <a:lnTo>
                    <a:pt x="441" y="63"/>
                  </a:lnTo>
                  <a:lnTo>
                    <a:pt x="436" y="6"/>
                  </a:lnTo>
                  <a:lnTo>
                    <a:pt x="409" y="0"/>
                  </a:lnTo>
                  <a:lnTo>
                    <a:pt x="298" y="63"/>
                  </a:lnTo>
                  <a:lnTo>
                    <a:pt x="60" y="0"/>
                  </a:lnTo>
                  <a:lnTo>
                    <a:pt x="20" y="10"/>
                  </a:lnTo>
                  <a:lnTo>
                    <a:pt x="5" y="44"/>
                  </a:lnTo>
                  <a:lnTo>
                    <a:pt x="48" y="102"/>
                  </a:lnTo>
                  <a:lnTo>
                    <a:pt x="82" y="90"/>
                  </a:lnTo>
                  <a:lnTo>
                    <a:pt x="92" y="187"/>
                  </a:lnTo>
                  <a:lnTo>
                    <a:pt x="0" y="285"/>
                  </a:lnTo>
                </a:path>
              </a:pathLst>
            </a:custGeom>
            <a:solidFill>
              <a:schemeClr val="accent1"/>
            </a:solidFill>
            <a:ln w="3175" cap="rnd">
              <a:solidFill>
                <a:srgbClr val="C0C0C0"/>
              </a:solidFill>
              <a:round/>
              <a:headEnd/>
              <a:tailEnd/>
            </a:ln>
          </p:spPr>
          <p:txBody>
            <a:bodyPr/>
            <a:lstStyle/>
            <a:p>
              <a:endParaRPr lang="fr-FR"/>
            </a:p>
          </p:txBody>
        </p:sp>
        <p:sp>
          <p:nvSpPr>
            <p:cNvPr id="7241" name="Freeform 18"/>
            <p:cNvSpPr>
              <a:spLocks/>
            </p:cNvSpPr>
            <p:nvPr/>
          </p:nvSpPr>
          <p:spPr bwMode="auto">
            <a:xfrm>
              <a:off x="4304" y="1964"/>
              <a:ext cx="274" cy="355"/>
            </a:xfrm>
            <a:custGeom>
              <a:avLst/>
              <a:gdLst>
                <a:gd name="T0" fmla="*/ 0 w 398"/>
                <a:gd name="T1" fmla="*/ 1 h 594"/>
                <a:gd name="T2" fmla="*/ 1 w 398"/>
                <a:gd name="T3" fmla="*/ 1 h 594"/>
                <a:gd name="T4" fmla="*/ 1 w 398"/>
                <a:gd name="T5" fmla="*/ 1 h 594"/>
                <a:gd name="T6" fmla="*/ 1 w 398"/>
                <a:gd name="T7" fmla="*/ 1 h 594"/>
                <a:gd name="T8" fmla="*/ 1 w 398"/>
                <a:gd name="T9" fmla="*/ 1 h 594"/>
                <a:gd name="T10" fmla="*/ 1 w 398"/>
                <a:gd name="T11" fmla="*/ 1 h 594"/>
                <a:gd name="T12" fmla="*/ 1 w 398"/>
                <a:gd name="T13" fmla="*/ 1 h 594"/>
                <a:gd name="T14" fmla="*/ 1 w 398"/>
                <a:gd name="T15" fmla="*/ 0 h 594"/>
                <a:gd name="T16" fmla="*/ 2 w 398"/>
                <a:gd name="T17" fmla="*/ 1 h 594"/>
                <a:gd name="T18" fmla="*/ 3 w 398"/>
                <a:gd name="T19" fmla="*/ 1 h 594"/>
                <a:gd name="T20" fmla="*/ 4 w 398"/>
                <a:gd name="T21" fmla="*/ 1 h 594"/>
                <a:gd name="T22" fmla="*/ 4 w 398"/>
                <a:gd name="T23" fmla="*/ 1 h 594"/>
                <a:gd name="T24" fmla="*/ 4 w 398"/>
                <a:gd name="T25" fmla="*/ 1 h 594"/>
                <a:gd name="T26" fmla="*/ 4 w 398"/>
                <a:gd name="T27" fmla="*/ 1 h 594"/>
                <a:gd name="T28" fmla="*/ 5 w 398"/>
                <a:gd name="T29" fmla="*/ 1 h 594"/>
                <a:gd name="T30" fmla="*/ 5 w 398"/>
                <a:gd name="T31" fmla="*/ 1 h 594"/>
                <a:gd name="T32" fmla="*/ 4 w 398"/>
                <a:gd name="T33" fmla="*/ 1 h 594"/>
                <a:gd name="T34" fmla="*/ 4 w 398"/>
                <a:gd name="T35" fmla="*/ 1 h 594"/>
                <a:gd name="T36" fmla="*/ 3 w 398"/>
                <a:gd name="T37" fmla="*/ 1 h 594"/>
                <a:gd name="T38" fmla="*/ 3 w 398"/>
                <a:gd name="T39" fmla="*/ 1 h 594"/>
                <a:gd name="T40" fmla="*/ 3 w 398"/>
                <a:gd name="T41" fmla="*/ 1 h 594"/>
                <a:gd name="T42" fmla="*/ 2 w 398"/>
                <a:gd name="T43" fmla="*/ 1 h 594"/>
                <a:gd name="T44" fmla="*/ 1 w 398"/>
                <a:gd name="T45" fmla="*/ 1 h 594"/>
                <a:gd name="T46" fmla="*/ 1 w 398"/>
                <a:gd name="T47" fmla="*/ 1 h 594"/>
                <a:gd name="T48" fmla="*/ 1 w 398"/>
                <a:gd name="T49" fmla="*/ 1 h 594"/>
                <a:gd name="T50" fmla="*/ 1 w 398"/>
                <a:gd name="T51" fmla="*/ 1 h 594"/>
                <a:gd name="T52" fmla="*/ 1 w 398"/>
                <a:gd name="T53" fmla="*/ 1 h 594"/>
                <a:gd name="T54" fmla="*/ 1 w 398"/>
                <a:gd name="T55" fmla="*/ 1 h 594"/>
                <a:gd name="T56" fmla="*/ 1 w 398"/>
                <a:gd name="T57" fmla="*/ 1 h 594"/>
                <a:gd name="T58" fmla="*/ 1 w 398"/>
                <a:gd name="T59" fmla="*/ 1 h 594"/>
                <a:gd name="T60" fmla="*/ 1 w 398"/>
                <a:gd name="T61" fmla="*/ 1 h 594"/>
                <a:gd name="T62" fmla="*/ 0 w 398"/>
                <a:gd name="T63" fmla="*/ 1 h 5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8"/>
                <a:gd name="T97" fmla="*/ 0 h 594"/>
                <a:gd name="T98" fmla="*/ 398 w 398"/>
                <a:gd name="T99" fmla="*/ 594 h 59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8" h="594">
                  <a:moveTo>
                    <a:pt x="0" y="245"/>
                  </a:moveTo>
                  <a:lnTo>
                    <a:pt x="16" y="200"/>
                  </a:lnTo>
                  <a:lnTo>
                    <a:pt x="49" y="170"/>
                  </a:lnTo>
                  <a:lnTo>
                    <a:pt x="107" y="165"/>
                  </a:lnTo>
                  <a:lnTo>
                    <a:pt x="100" y="102"/>
                  </a:lnTo>
                  <a:lnTo>
                    <a:pt x="136" y="102"/>
                  </a:lnTo>
                  <a:lnTo>
                    <a:pt x="111" y="21"/>
                  </a:lnTo>
                  <a:lnTo>
                    <a:pt x="143" y="0"/>
                  </a:lnTo>
                  <a:lnTo>
                    <a:pt x="206" y="10"/>
                  </a:lnTo>
                  <a:lnTo>
                    <a:pt x="275" y="63"/>
                  </a:lnTo>
                  <a:lnTo>
                    <a:pt x="328" y="47"/>
                  </a:lnTo>
                  <a:lnTo>
                    <a:pt x="344" y="85"/>
                  </a:lnTo>
                  <a:lnTo>
                    <a:pt x="333" y="136"/>
                  </a:lnTo>
                  <a:lnTo>
                    <a:pt x="376" y="206"/>
                  </a:lnTo>
                  <a:lnTo>
                    <a:pt x="397" y="285"/>
                  </a:lnTo>
                  <a:lnTo>
                    <a:pt x="397" y="376"/>
                  </a:lnTo>
                  <a:lnTo>
                    <a:pt x="376" y="411"/>
                  </a:lnTo>
                  <a:lnTo>
                    <a:pt x="323" y="445"/>
                  </a:lnTo>
                  <a:lnTo>
                    <a:pt x="286" y="438"/>
                  </a:lnTo>
                  <a:lnTo>
                    <a:pt x="249" y="491"/>
                  </a:lnTo>
                  <a:lnTo>
                    <a:pt x="243" y="542"/>
                  </a:lnTo>
                  <a:lnTo>
                    <a:pt x="176" y="554"/>
                  </a:lnTo>
                  <a:lnTo>
                    <a:pt x="143" y="593"/>
                  </a:lnTo>
                  <a:lnTo>
                    <a:pt x="117" y="593"/>
                  </a:lnTo>
                  <a:lnTo>
                    <a:pt x="132" y="501"/>
                  </a:lnTo>
                  <a:lnTo>
                    <a:pt x="79" y="438"/>
                  </a:lnTo>
                  <a:lnTo>
                    <a:pt x="107" y="422"/>
                  </a:lnTo>
                  <a:lnTo>
                    <a:pt x="79" y="399"/>
                  </a:lnTo>
                  <a:lnTo>
                    <a:pt x="107" y="353"/>
                  </a:lnTo>
                  <a:lnTo>
                    <a:pt x="90" y="291"/>
                  </a:lnTo>
                  <a:lnTo>
                    <a:pt x="57" y="245"/>
                  </a:lnTo>
                  <a:lnTo>
                    <a:pt x="0" y="245"/>
                  </a:lnTo>
                </a:path>
              </a:pathLst>
            </a:custGeom>
            <a:solidFill>
              <a:schemeClr val="accent1"/>
            </a:solidFill>
            <a:ln w="3175" cap="rnd">
              <a:solidFill>
                <a:srgbClr val="C0C0C0"/>
              </a:solidFill>
              <a:round/>
              <a:headEnd/>
              <a:tailEnd/>
            </a:ln>
          </p:spPr>
          <p:txBody>
            <a:bodyPr/>
            <a:lstStyle/>
            <a:p>
              <a:endParaRPr lang="fr-FR"/>
            </a:p>
          </p:txBody>
        </p:sp>
        <p:sp>
          <p:nvSpPr>
            <p:cNvPr id="7242" name="Freeform 19"/>
            <p:cNvSpPr>
              <a:spLocks/>
            </p:cNvSpPr>
            <p:nvPr/>
          </p:nvSpPr>
          <p:spPr bwMode="auto">
            <a:xfrm>
              <a:off x="4798" y="1829"/>
              <a:ext cx="299" cy="337"/>
            </a:xfrm>
            <a:custGeom>
              <a:avLst/>
              <a:gdLst>
                <a:gd name="T0" fmla="*/ 0 w 434"/>
                <a:gd name="T1" fmla="*/ 1 h 562"/>
                <a:gd name="T2" fmla="*/ 1 w 434"/>
                <a:gd name="T3" fmla="*/ 1 h 562"/>
                <a:gd name="T4" fmla="*/ 1 w 434"/>
                <a:gd name="T5" fmla="*/ 1 h 562"/>
                <a:gd name="T6" fmla="*/ 1 w 434"/>
                <a:gd name="T7" fmla="*/ 1 h 562"/>
                <a:gd name="T8" fmla="*/ 1 w 434"/>
                <a:gd name="T9" fmla="*/ 1 h 562"/>
                <a:gd name="T10" fmla="*/ 1 w 434"/>
                <a:gd name="T11" fmla="*/ 1 h 562"/>
                <a:gd name="T12" fmla="*/ 2 w 434"/>
                <a:gd name="T13" fmla="*/ 1 h 562"/>
                <a:gd name="T14" fmla="*/ 4 w 434"/>
                <a:gd name="T15" fmla="*/ 1 h 562"/>
                <a:gd name="T16" fmla="*/ 5 w 434"/>
                <a:gd name="T17" fmla="*/ 1 h 562"/>
                <a:gd name="T18" fmla="*/ 5 w 434"/>
                <a:gd name="T19" fmla="*/ 1 h 562"/>
                <a:gd name="T20" fmla="*/ 5 w 434"/>
                <a:gd name="T21" fmla="*/ 1 h 562"/>
                <a:gd name="T22" fmla="*/ 5 w 434"/>
                <a:gd name="T23" fmla="*/ 1 h 562"/>
                <a:gd name="T24" fmla="*/ 4 w 434"/>
                <a:gd name="T25" fmla="*/ 1 h 562"/>
                <a:gd name="T26" fmla="*/ 4 w 434"/>
                <a:gd name="T27" fmla="*/ 1 h 562"/>
                <a:gd name="T28" fmla="*/ 4 w 434"/>
                <a:gd name="T29" fmla="*/ 1 h 562"/>
                <a:gd name="T30" fmla="*/ 4 w 434"/>
                <a:gd name="T31" fmla="*/ 1 h 562"/>
                <a:gd name="T32" fmla="*/ 3 w 434"/>
                <a:gd name="T33" fmla="*/ 1 h 562"/>
                <a:gd name="T34" fmla="*/ 3 w 434"/>
                <a:gd name="T35" fmla="*/ 1 h 562"/>
                <a:gd name="T36" fmla="*/ 3 w 434"/>
                <a:gd name="T37" fmla="*/ 1 h 562"/>
                <a:gd name="T38" fmla="*/ 2 w 434"/>
                <a:gd name="T39" fmla="*/ 0 h 562"/>
                <a:gd name="T40" fmla="*/ 1 w 434"/>
                <a:gd name="T41" fmla="*/ 1 h 562"/>
                <a:gd name="T42" fmla="*/ 1 w 434"/>
                <a:gd name="T43" fmla="*/ 1 h 562"/>
                <a:gd name="T44" fmla="*/ 1 w 434"/>
                <a:gd name="T45" fmla="*/ 1 h 562"/>
                <a:gd name="T46" fmla="*/ 0 w 434"/>
                <a:gd name="T47" fmla="*/ 1 h 5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34"/>
                <a:gd name="T73" fmla="*/ 0 h 562"/>
                <a:gd name="T74" fmla="*/ 434 w 434"/>
                <a:gd name="T75" fmla="*/ 562 h 5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34" h="562">
                  <a:moveTo>
                    <a:pt x="0" y="271"/>
                  </a:moveTo>
                  <a:lnTo>
                    <a:pt x="9" y="309"/>
                  </a:lnTo>
                  <a:lnTo>
                    <a:pt x="4" y="383"/>
                  </a:lnTo>
                  <a:lnTo>
                    <a:pt x="30" y="406"/>
                  </a:lnTo>
                  <a:lnTo>
                    <a:pt x="25" y="434"/>
                  </a:lnTo>
                  <a:lnTo>
                    <a:pt x="125" y="493"/>
                  </a:lnTo>
                  <a:lnTo>
                    <a:pt x="183" y="561"/>
                  </a:lnTo>
                  <a:lnTo>
                    <a:pt x="365" y="509"/>
                  </a:lnTo>
                  <a:lnTo>
                    <a:pt x="420" y="430"/>
                  </a:lnTo>
                  <a:lnTo>
                    <a:pt x="433" y="348"/>
                  </a:lnTo>
                  <a:lnTo>
                    <a:pt x="395" y="282"/>
                  </a:lnTo>
                  <a:lnTo>
                    <a:pt x="420" y="229"/>
                  </a:lnTo>
                  <a:lnTo>
                    <a:pt x="391" y="190"/>
                  </a:lnTo>
                  <a:lnTo>
                    <a:pt x="380" y="207"/>
                  </a:lnTo>
                  <a:lnTo>
                    <a:pt x="353" y="207"/>
                  </a:lnTo>
                  <a:lnTo>
                    <a:pt x="344" y="179"/>
                  </a:lnTo>
                  <a:lnTo>
                    <a:pt x="295" y="183"/>
                  </a:lnTo>
                  <a:lnTo>
                    <a:pt x="268" y="161"/>
                  </a:lnTo>
                  <a:lnTo>
                    <a:pt x="237" y="52"/>
                  </a:lnTo>
                  <a:lnTo>
                    <a:pt x="173" y="0"/>
                  </a:lnTo>
                  <a:lnTo>
                    <a:pt x="51" y="41"/>
                  </a:lnTo>
                  <a:lnTo>
                    <a:pt x="41" y="80"/>
                  </a:lnTo>
                  <a:lnTo>
                    <a:pt x="62" y="133"/>
                  </a:lnTo>
                  <a:lnTo>
                    <a:pt x="0" y="271"/>
                  </a:lnTo>
                </a:path>
              </a:pathLst>
            </a:custGeom>
            <a:solidFill>
              <a:srgbClr val="FF9966"/>
            </a:solidFill>
            <a:ln w="3175" cap="rnd">
              <a:solidFill>
                <a:srgbClr val="C0C0C0"/>
              </a:solidFill>
              <a:round/>
              <a:headEnd/>
              <a:tailEnd/>
            </a:ln>
          </p:spPr>
          <p:txBody>
            <a:bodyPr/>
            <a:lstStyle/>
            <a:p>
              <a:endParaRPr lang="fr-FR"/>
            </a:p>
          </p:txBody>
        </p:sp>
        <p:sp>
          <p:nvSpPr>
            <p:cNvPr id="7243" name="Freeform 20"/>
            <p:cNvSpPr>
              <a:spLocks/>
            </p:cNvSpPr>
            <p:nvPr/>
          </p:nvSpPr>
          <p:spPr bwMode="auto">
            <a:xfrm>
              <a:off x="3166" y="1567"/>
              <a:ext cx="362" cy="254"/>
            </a:xfrm>
            <a:custGeom>
              <a:avLst/>
              <a:gdLst>
                <a:gd name="T0" fmla="*/ 0 w 526"/>
                <a:gd name="T1" fmla="*/ 1 h 422"/>
                <a:gd name="T2" fmla="*/ 1 w 526"/>
                <a:gd name="T3" fmla="*/ 1 h 422"/>
                <a:gd name="T4" fmla="*/ 1 w 526"/>
                <a:gd name="T5" fmla="*/ 1 h 422"/>
                <a:gd name="T6" fmla="*/ 1 w 526"/>
                <a:gd name="T7" fmla="*/ 1 h 422"/>
                <a:gd name="T8" fmla="*/ 1 w 526"/>
                <a:gd name="T9" fmla="*/ 1 h 422"/>
                <a:gd name="T10" fmla="*/ 1 w 526"/>
                <a:gd name="T11" fmla="*/ 1 h 422"/>
                <a:gd name="T12" fmla="*/ 2 w 526"/>
                <a:gd name="T13" fmla="*/ 1 h 422"/>
                <a:gd name="T14" fmla="*/ 2 w 526"/>
                <a:gd name="T15" fmla="*/ 1 h 422"/>
                <a:gd name="T16" fmla="*/ 3 w 526"/>
                <a:gd name="T17" fmla="*/ 1 h 422"/>
                <a:gd name="T18" fmla="*/ 3 w 526"/>
                <a:gd name="T19" fmla="*/ 1 h 422"/>
                <a:gd name="T20" fmla="*/ 3 w 526"/>
                <a:gd name="T21" fmla="*/ 1 h 422"/>
                <a:gd name="T22" fmla="*/ 4 w 526"/>
                <a:gd name="T23" fmla="*/ 1 h 422"/>
                <a:gd name="T24" fmla="*/ 4 w 526"/>
                <a:gd name="T25" fmla="*/ 1 h 422"/>
                <a:gd name="T26" fmla="*/ 5 w 526"/>
                <a:gd name="T27" fmla="*/ 1 h 422"/>
                <a:gd name="T28" fmla="*/ 6 w 526"/>
                <a:gd name="T29" fmla="*/ 1 h 422"/>
                <a:gd name="T30" fmla="*/ 6 w 526"/>
                <a:gd name="T31" fmla="*/ 1 h 422"/>
                <a:gd name="T32" fmla="*/ 6 w 526"/>
                <a:gd name="T33" fmla="*/ 1 h 422"/>
                <a:gd name="T34" fmla="*/ 6 w 526"/>
                <a:gd name="T35" fmla="*/ 1 h 422"/>
                <a:gd name="T36" fmla="*/ 6 w 526"/>
                <a:gd name="T37" fmla="*/ 1 h 422"/>
                <a:gd name="T38" fmla="*/ 5 w 526"/>
                <a:gd name="T39" fmla="*/ 1 h 422"/>
                <a:gd name="T40" fmla="*/ 5 w 526"/>
                <a:gd name="T41" fmla="*/ 1 h 422"/>
                <a:gd name="T42" fmla="*/ 4 w 526"/>
                <a:gd name="T43" fmla="*/ 1 h 422"/>
                <a:gd name="T44" fmla="*/ 3 w 526"/>
                <a:gd name="T45" fmla="*/ 1 h 422"/>
                <a:gd name="T46" fmla="*/ 2 w 526"/>
                <a:gd name="T47" fmla="*/ 1 h 422"/>
                <a:gd name="T48" fmla="*/ 2 w 526"/>
                <a:gd name="T49" fmla="*/ 1 h 422"/>
                <a:gd name="T50" fmla="*/ 2 w 526"/>
                <a:gd name="T51" fmla="*/ 0 h 422"/>
                <a:gd name="T52" fmla="*/ 1 w 526"/>
                <a:gd name="T53" fmla="*/ 1 h 422"/>
                <a:gd name="T54" fmla="*/ 0 w 526"/>
                <a:gd name="T55" fmla="*/ 1 h 4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6"/>
                <a:gd name="T85" fmla="*/ 0 h 422"/>
                <a:gd name="T86" fmla="*/ 526 w 526"/>
                <a:gd name="T87" fmla="*/ 422 h 42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6" h="422">
                  <a:moveTo>
                    <a:pt x="0" y="90"/>
                  </a:moveTo>
                  <a:lnTo>
                    <a:pt x="26" y="154"/>
                  </a:lnTo>
                  <a:lnTo>
                    <a:pt x="26" y="205"/>
                  </a:lnTo>
                  <a:lnTo>
                    <a:pt x="9" y="211"/>
                  </a:lnTo>
                  <a:lnTo>
                    <a:pt x="36" y="330"/>
                  </a:lnTo>
                  <a:lnTo>
                    <a:pt x="62" y="354"/>
                  </a:lnTo>
                  <a:lnTo>
                    <a:pt x="159" y="336"/>
                  </a:lnTo>
                  <a:lnTo>
                    <a:pt x="212" y="354"/>
                  </a:lnTo>
                  <a:lnTo>
                    <a:pt x="249" y="387"/>
                  </a:lnTo>
                  <a:lnTo>
                    <a:pt x="282" y="381"/>
                  </a:lnTo>
                  <a:lnTo>
                    <a:pt x="286" y="421"/>
                  </a:lnTo>
                  <a:lnTo>
                    <a:pt x="329" y="398"/>
                  </a:lnTo>
                  <a:lnTo>
                    <a:pt x="334" y="358"/>
                  </a:lnTo>
                  <a:lnTo>
                    <a:pt x="402" y="381"/>
                  </a:lnTo>
                  <a:lnTo>
                    <a:pt x="460" y="308"/>
                  </a:lnTo>
                  <a:lnTo>
                    <a:pt x="503" y="289"/>
                  </a:lnTo>
                  <a:lnTo>
                    <a:pt x="525" y="182"/>
                  </a:lnTo>
                  <a:lnTo>
                    <a:pt x="472" y="194"/>
                  </a:lnTo>
                  <a:lnTo>
                    <a:pt x="460" y="148"/>
                  </a:lnTo>
                  <a:lnTo>
                    <a:pt x="402" y="143"/>
                  </a:lnTo>
                  <a:lnTo>
                    <a:pt x="402" y="119"/>
                  </a:lnTo>
                  <a:lnTo>
                    <a:pt x="359" y="124"/>
                  </a:lnTo>
                  <a:lnTo>
                    <a:pt x="286" y="189"/>
                  </a:lnTo>
                  <a:lnTo>
                    <a:pt x="201" y="33"/>
                  </a:lnTo>
                  <a:lnTo>
                    <a:pt x="173" y="27"/>
                  </a:lnTo>
                  <a:lnTo>
                    <a:pt x="180" y="0"/>
                  </a:lnTo>
                  <a:lnTo>
                    <a:pt x="36" y="21"/>
                  </a:lnTo>
                  <a:lnTo>
                    <a:pt x="0" y="90"/>
                  </a:lnTo>
                </a:path>
              </a:pathLst>
            </a:custGeom>
            <a:solidFill>
              <a:schemeClr val="accent1"/>
            </a:solidFill>
            <a:ln w="3175" cap="rnd">
              <a:solidFill>
                <a:srgbClr val="C0C0C0"/>
              </a:solidFill>
              <a:round/>
              <a:headEnd/>
              <a:tailEnd/>
            </a:ln>
          </p:spPr>
          <p:txBody>
            <a:bodyPr/>
            <a:lstStyle/>
            <a:p>
              <a:endParaRPr lang="fr-FR"/>
            </a:p>
          </p:txBody>
        </p:sp>
        <p:sp>
          <p:nvSpPr>
            <p:cNvPr id="7244" name="Freeform 21"/>
            <p:cNvSpPr>
              <a:spLocks/>
            </p:cNvSpPr>
            <p:nvPr/>
          </p:nvSpPr>
          <p:spPr bwMode="auto">
            <a:xfrm>
              <a:off x="5137" y="1946"/>
              <a:ext cx="303" cy="306"/>
            </a:xfrm>
            <a:custGeom>
              <a:avLst/>
              <a:gdLst>
                <a:gd name="T0" fmla="*/ 0 w 441"/>
                <a:gd name="T1" fmla="*/ 1 h 510"/>
                <a:gd name="T2" fmla="*/ 1 w 441"/>
                <a:gd name="T3" fmla="*/ 1 h 510"/>
                <a:gd name="T4" fmla="*/ 1 w 441"/>
                <a:gd name="T5" fmla="*/ 1 h 510"/>
                <a:gd name="T6" fmla="*/ 1 w 441"/>
                <a:gd name="T7" fmla="*/ 1 h 510"/>
                <a:gd name="T8" fmla="*/ 1 w 441"/>
                <a:gd name="T9" fmla="*/ 1 h 510"/>
                <a:gd name="T10" fmla="*/ 1 w 441"/>
                <a:gd name="T11" fmla="*/ 1 h 510"/>
                <a:gd name="T12" fmla="*/ 1 w 441"/>
                <a:gd name="T13" fmla="*/ 1 h 510"/>
                <a:gd name="T14" fmla="*/ 1 w 441"/>
                <a:gd name="T15" fmla="*/ 1 h 510"/>
                <a:gd name="T16" fmla="*/ 2 w 441"/>
                <a:gd name="T17" fmla="*/ 1 h 510"/>
                <a:gd name="T18" fmla="*/ 2 w 441"/>
                <a:gd name="T19" fmla="*/ 1 h 510"/>
                <a:gd name="T20" fmla="*/ 3 w 441"/>
                <a:gd name="T21" fmla="*/ 1 h 510"/>
                <a:gd name="T22" fmla="*/ 4 w 441"/>
                <a:gd name="T23" fmla="*/ 1 h 510"/>
                <a:gd name="T24" fmla="*/ 5 w 441"/>
                <a:gd name="T25" fmla="*/ 1 h 510"/>
                <a:gd name="T26" fmla="*/ 4 w 441"/>
                <a:gd name="T27" fmla="*/ 1 h 510"/>
                <a:gd name="T28" fmla="*/ 4 w 441"/>
                <a:gd name="T29" fmla="*/ 1 h 510"/>
                <a:gd name="T30" fmla="*/ 3 w 441"/>
                <a:gd name="T31" fmla="*/ 1 h 510"/>
                <a:gd name="T32" fmla="*/ 3 w 441"/>
                <a:gd name="T33" fmla="*/ 1 h 510"/>
                <a:gd name="T34" fmla="*/ 3 w 441"/>
                <a:gd name="T35" fmla="*/ 1 h 510"/>
                <a:gd name="T36" fmla="*/ 3 w 441"/>
                <a:gd name="T37" fmla="*/ 0 h 510"/>
                <a:gd name="T38" fmla="*/ 3 w 441"/>
                <a:gd name="T39" fmla="*/ 1 h 510"/>
                <a:gd name="T40" fmla="*/ 2 w 441"/>
                <a:gd name="T41" fmla="*/ 1 h 510"/>
                <a:gd name="T42" fmla="*/ 1 w 441"/>
                <a:gd name="T43" fmla="*/ 1 h 510"/>
                <a:gd name="T44" fmla="*/ 0 w 441"/>
                <a:gd name="T45" fmla="*/ 1 h 5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1"/>
                <a:gd name="T70" fmla="*/ 0 h 510"/>
                <a:gd name="T71" fmla="*/ 441 w 441"/>
                <a:gd name="T72" fmla="*/ 510 h 5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1" h="510">
                  <a:moveTo>
                    <a:pt x="0" y="170"/>
                  </a:moveTo>
                  <a:lnTo>
                    <a:pt x="36" y="234"/>
                  </a:lnTo>
                  <a:lnTo>
                    <a:pt x="26" y="297"/>
                  </a:lnTo>
                  <a:lnTo>
                    <a:pt x="85" y="297"/>
                  </a:lnTo>
                  <a:lnTo>
                    <a:pt x="95" y="336"/>
                  </a:lnTo>
                  <a:lnTo>
                    <a:pt x="164" y="397"/>
                  </a:lnTo>
                  <a:lnTo>
                    <a:pt x="132" y="483"/>
                  </a:lnTo>
                  <a:lnTo>
                    <a:pt x="153" y="509"/>
                  </a:lnTo>
                  <a:lnTo>
                    <a:pt x="249" y="397"/>
                  </a:lnTo>
                  <a:lnTo>
                    <a:pt x="249" y="279"/>
                  </a:lnTo>
                  <a:lnTo>
                    <a:pt x="296" y="261"/>
                  </a:lnTo>
                  <a:lnTo>
                    <a:pt x="381" y="147"/>
                  </a:lnTo>
                  <a:lnTo>
                    <a:pt x="440" y="107"/>
                  </a:lnTo>
                  <a:lnTo>
                    <a:pt x="381" y="102"/>
                  </a:lnTo>
                  <a:lnTo>
                    <a:pt x="387" y="68"/>
                  </a:lnTo>
                  <a:lnTo>
                    <a:pt x="366" y="50"/>
                  </a:lnTo>
                  <a:lnTo>
                    <a:pt x="371" y="12"/>
                  </a:lnTo>
                  <a:lnTo>
                    <a:pt x="338" y="5"/>
                  </a:lnTo>
                  <a:lnTo>
                    <a:pt x="296" y="0"/>
                  </a:lnTo>
                  <a:lnTo>
                    <a:pt x="260" y="39"/>
                  </a:lnTo>
                  <a:lnTo>
                    <a:pt x="222" y="28"/>
                  </a:lnTo>
                  <a:lnTo>
                    <a:pt x="118" y="120"/>
                  </a:lnTo>
                  <a:lnTo>
                    <a:pt x="0" y="170"/>
                  </a:lnTo>
                </a:path>
              </a:pathLst>
            </a:custGeom>
            <a:solidFill>
              <a:srgbClr val="FF9966"/>
            </a:solidFill>
            <a:ln w="3175" cap="rnd">
              <a:solidFill>
                <a:srgbClr val="C0C0C0"/>
              </a:solidFill>
              <a:round/>
              <a:headEnd/>
              <a:tailEnd/>
            </a:ln>
          </p:spPr>
          <p:txBody>
            <a:bodyPr/>
            <a:lstStyle/>
            <a:p>
              <a:endParaRPr lang="fr-FR"/>
            </a:p>
          </p:txBody>
        </p:sp>
        <p:sp>
          <p:nvSpPr>
            <p:cNvPr id="7245" name="Freeform 22"/>
            <p:cNvSpPr>
              <a:spLocks/>
            </p:cNvSpPr>
            <p:nvPr/>
          </p:nvSpPr>
          <p:spPr bwMode="auto">
            <a:xfrm>
              <a:off x="4946" y="2637"/>
              <a:ext cx="257" cy="362"/>
            </a:xfrm>
            <a:custGeom>
              <a:avLst/>
              <a:gdLst>
                <a:gd name="T0" fmla="*/ 0 w 373"/>
                <a:gd name="T1" fmla="*/ 1 h 605"/>
                <a:gd name="T2" fmla="*/ 1 w 373"/>
                <a:gd name="T3" fmla="*/ 1 h 605"/>
                <a:gd name="T4" fmla="*/ 1 w 373"/>
                <a:gd name="T5" fmla="*/ 1 h 605"/>
                <a:gd name="T6" fmla="*/ 1 w 373"/>
                <a:gd name="T7" fmla="*/ 1 h 605"/>
                <a:gd name="T8" fmla="*/ 1 w 373"/>
                <a:gd name="T9" fmla="*/ 0 h 605"/>
                <a:gd name="T10" fmla="*/ 1 w 373"/>
                <a:gd name="T11" fmla="*/ 1 h 605"/>
                <a:gd name="T12" fmla="*/ 2 w 373"/>
                <a:gd name="T13" fmla="*/ 1 h 605"/>
                <a:gd name="T14" fmla="*/ 2 w 373"/>
                <a:gd name="T15" fmla="*/ 1 h 605"/>
                <a:gd name="T16" fmla="*/ 3 w 373"/>
                <a:gd name="T17" fmla="*/ 1 h 605"/>
                <a:gd name="T18" fmla="*/ 3 w 373"/>
                <a:gd name="T19" fmla="*/ 1 h 605"/>
                <a:gd name="T20" fmla="*/ 4 w 373"/>
                <a:gd name="T21" fmla="*/ 1 h 605"/>
                <a:gd name="T22" fmla="*/ 4 w 373"/>
                <a:gd name="T23" fmla="*/ 1 h 605"/>
                <a:gd name="T24" fmla="*/ 4 w 373"/>
                <a:gd name="T25" fmla="*/ 1 h 605"/>
                <a:gd name="T26" fmla="*/ 3 w 373"/>
                <a:gd name="T27" fmla="*/ 1 h 605"/>
                <a:gd name="T28" fmla="*/ 4 w 373"/>
                <a:gd name="T29" fmla="*/ 1 h 605"/>
                <a:gd name="T30" fmla="*/ 3 w 373"/>
                <a:gd name="T31" fmla="*/ 1 h 605"/>
                <a:gd name="T32" fmla="*/ 3 w 373"/>
                <a:gd name="T33" fmla="*/ 1 h 605"/>
                <a:gd name="T34" fmla="*/ 3 w 373"/>
                <a:gd name="T35" fmla="*/ 1 h 605"/>
                <a:gd name="T36" fmla="*/ 4 w 373"/>
                <a:gd name="T37" fmla="*/ 1 h 605"/>
                <a:gd name="T38" fmla="*/ 4 w 373"/>
                <a:gd name="T39" fmla="*/ 1 h 605"/>
                <a:gd name="T40" fmla="*/ 4 w 373"/>
                <a:gd name="T41" fmla="*/ 1 h 605"/>
                <a:gd name="T42" fmla="*/ 4 w 373"/>
                <a:gd name="T43" fmla="*/ 1 h 605"/>
                <a:gd name="T44" fmla="*/ 3 w 373"/>
                <a:gd name="T45" fmla="*/ 1 h 605"/>
                <a:gd name="T46" fmla="*/ 3 w 373"/>
                <a:gd name="T47" fmla="*/ 1 h 605"/>
                <a:gd name="T48" fmla="*/ 2 w 373"/>
                <a:gd name="T49" fmla="*/ 1 h 605"/>
                <a:gd name="T50" fmla="*/ 2 w 373"/>
                <a:gd name="T51" fmla="*/ 1 h 605"/>
                <a:gd name="T52" fmla="*/ 1 w 373"/>
                <a:gd name="T53" fmla="*/ 1 h 605"/>
                <a:gd name="T54" fmla="*/ 1 w 373"/>
                <a:gd name="T55" fmla="*/ 1 h 605"/>
                <a:gd name="T56" fmla="*/ 1 w 373"/>
                <a:gd name="T57" fmla="*/ 1 h 605"/>
                <a:gd name="T58" fmla="*/ 0 w 373"/>
                <a:gd name="T59" fmla="*/ 1 h 60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3"/>
                <a:gd name="T91" fmla="*/ 0 h 605"/>
                <a:gd name="T92" fmla="*/ 373 w 373"/>
                <a:gd name="T93" fmla="*/ 605 h 60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3" h="605">
                  <a:moveTo>
                    <a:pt x="0" y="507"/>
                  </a:moveTo>
                  <a:lnTo>
                    <a:pt x="31" y="285"/>
                  </a:lnTo>
                  <a:lnTo>
                    <a:pt x="69" y="198"/>
                  </a:lnTo>
                  <a:lnTo>
                    <a:pt x="31" y="22"/>
                  </a:lnTo>
                  <a:lnTo>
                    <a:pt x="105" y="0"/>
                  </a:lnTo>
                  <a:lnTo>
                    <a:pt x="128" y="28"/>
                  </a:lnTo>
                  <a:lnTo>
                    <a:pt x="153" y="18"/>
                  </a:lnTo>
                  <a:lnTo>
                    <a:pt x="153" y="125"/>
                  </a:lnTo>
                  <a:lnTo>
                    <a:pt x="260" y="136"/>
                  </a:lnTo>
                  <a:lnTo>
                    <a:pt x="265" y="266"/>
                  </a:lnTo>
                  <a:lnTo>
                    <a:pt x="372" y="302"/>
                  </a:lnTo>
                  <a:lnTo>
                    <a:pt x="362" y="329"/>
                  </a:lnTo>
                  <a:lnTo>
                    <a:pt x="318" y="341"/>
                  </a:lnTo>
                  <a:lnTo>
                    <a:pt x="302" y="382"/>
                  </a:lnTo>
                  <a:lnTo>
                    <a:pt x="318" y="409"/>
                  </a:lnTo>
                  <a:lnTo>
                    <a:pt x="265" y="409"/>
                  </a:lnTo>
                  <a:lnTo>
                    <a:pt x="250" y="449"/>
                  </a:lnTo>
                  <a:lnTo>
                    <a:pt x="265" y="478"/>
                  </a:lnTo>
                  <a:lnTo>
                    <a:pt x="318" y="489"/>
                  </a:lnTo>
                  <a:lnTo>
                    <a:pt x="345" y="558"/>
                  </a:lnTo>
                  <a:lnTo>
                    <a:pt x="340" y="569"/>
                  </a:lnTo>
                  <a:lnTo>
                    <a:pt x="318" y="551"/>
                  </a:lnTo>
                  <a:lnTo>
                    <a:pt x="276" y="604"/>
                  </a:lnTo>
                  <a:lnTo>
                    <a:pt x="232" y="551"/>
                  </a:lnTo>
                  <a:lnTo>
                    <a:pt x="170" y="551"/>
                  </a:lnTo>
                  <a:lnTo>
                    <a:pt x="170" y="507"/>
                  </a:lnTo>
                  <a:lnTo>
                    <a:pt x="128" y="507"/>
                  </a:lnTo>
                  <a:lnTo>
                    <a:pt x="79" y="540"/>
                  </a:lnTo>
                  <a:lnTo>
                    <a:pt x="37" y="507"/>
                  </a:lnTo>
                  <a:lnTo>
                    <a:pt x="0" y="507"/>
                  </a:lnTo>
                </a:path>
              </a:pathLst>
            </a:custGeom>
            <a:solidFill>
              <a:schemeClr val="folHlink"/>
            </a:solidFill>
            <a:ln w="3175" cap="rnd">
              <a:solidFill>
                <a:srgbClr val="C0C0C0"/>
              </a:solidFill>
              <a:round/>
              <a:headEnd/>
              <a:tailEnd/>
            </a:ln>
          </p:spPr>
          <p:txBody>
            <a:bodyPr/>
            <a:lstStyle/>
            <a:p>
              <a:endParaRPr lang="fr-FR"/>
            </a:p>
          </p:txBody>
        </p:sp>
        <p:sp>
          <p:nvSpPr>
            <p:cNvPr id="7246" name="Freeform 23"/>
            <p:cNvSpPr>
              <a:spLocks/>
            </p:cNvSpPr>
            <p:nvPr/>
          </p:nvSpPr>
          <p:spPr bwMode="auto">
            <a:xfrm>
              <a:off x="3994" y="1410"/>
              <a:ext cx="311" cy="244"/>
            </a:xfrm>
            <a:custGeom>
              <a:avLst/>
              <a:gdLst>
                <a:gd name="T0" fmla="*/ 0 w 452"/>
                <a:gd name="T1" fmla="*/ 1 h 407"/>
                <a:gd name="T2" fmla="*/ 1 w 452"/>
                <a:gd name="T3" fmla="*/ 1 h 407"/>
                <a:gd name="T4" fmla="*/ 1 w 452"/>
                <a:gd name="T5" fmla="*/ 1 h 407"/>
                <a:gd name="T6" fmla="*/ 1 w 452"/>
                <a:gd name="T7" fmla="*/ 1 h 407"/>
                <a:gd name="T8" fmla="*/ 1 w 452"/>
                <a:gd name="T9" fmla="*/ 1 h 407"/>
                <a:gd name="T10" fmla="*/ 1 w 452"/>
                <a:gd name="T11" fmla="*/ 1 h 407"/>
                <a:gd name="T12" fmla="*/ 1 w 452"/>
                <a:gd name="T13" fmla="*/ 1 h 407"/>
                <a:gd name="T14" fmla="*/ 1 w 452"/>
                <a:gd name="T15" fmla="*/ 1 h 407"/>
                <a:gd name="T16" fmla="*/ 2 w 452"/>
                <a:gd name="T17" fmla="*/ 1 h 407"/>
                <a:gd name="T18" fmla="*/ 3 w 452"/>
                <a:gd name="T19" fmla="*/ 1 h 407"/>
                <a:gd name="T20" fmla="*/ 4 w 452"/>
                <a:gd name="T21" fmla="*/ 1 h 407"/>
                <a:gd name="T22" fmla="*/ 4 w 452"/>
                <a:gd name="T23" fmla="*/ 1 h 407"/>
                <a:gd name="T24" fmla="*/ 4 w 452"/>
                <a:gd name="T25" fmla="*/ 1 h 407"/>
                <a:gd name="T26" fmla="*/ 5 w 452"/>
                <a:gd name="T27" fmla="*/ 1 h 407"/>
                <a:gd name="T28" fmla="*/ 5 w 452"/>
                <a:gd name="T29" fmla="*/ 1 h 407"/>
                <a:gd name="T30" fmla="*/ 5 w 452"/>
                <a:gd name="T31" fmla="*/ 1 h 407"/>
                <a:gd name="T32" fmla="*/ 5 w 452"/>
                <a:gd name="T33" fmla="*/ 1 h 407"/>
                <a:gd name="T34" fmla="*/ 5 w 452"/>
                <a:gd name="T35" fmla="*/ 1 h 407"/>
                <a:gd name="T36" fmla="*/ 4 w 452"/>
                <a:gd name="T37" fmla="*/ 1 h 407"/>
                <a:gd name="T38" fmla="*/ 2 w 452"/>
                <a:gd name="T39" fmla="*/ 1 h 407"/>
                <a:gd name="T40" fmla="*/ 2 w 452"/>
                <a:gd name="T41" fmla="*/ 1 h 407"/>
                <a:gd name="T42" fmla="*/ 2 w 452"/>
                <a:gd name="T43" fmla="*/ 1 h 407"/>
                <a:gd name="T44" fmla="*/ 2 w 452"/>
                <a:gd name="T45" fmla="*/ 1 h 407"/>
                <a:gd name="T46" fmla="*/ 1 w 452"/>
                <a:gd name="T47" fmla="*/ 1 h 407"/>
                <a:gd name="T48" fmla="*/ 1 w 452"/>
                <a:gd name="T49" fmla="*/ 0 h 407"/>
                <a:gd name="T50" fmla="*/ 1 w 452"/>
                <a:gd name="T51" fmla="*/ 1 h 407"/>
                <a:gd name="T52" fmla="*/ 0 w 452"/>
                <a:gd name="T53" fmla="*/ 1 h 4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52"/>
                <a:gd name="T82" fmla="*/ 0 h 407"/>
                <a:gd name="T83" fmla="*/ 452 w 452"/>
                <a:gd name="T84" fmla="*/ 407 h 40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52" h="407">
                  <a:moveTo>
                    <a:pt x="0" y="35"/>
                  </a:moveTo>
                  <a:lnTo>
                    <a:pt x="5" y="91"/>
                  </a:lnTo>
                  <a:lnTo>
                    <a:pt x="37" y="97"/>
                  </a:lnTo>
                  <a:lnTo>
                    <a:pt x="22" y="109"/>
                  </a:lnTo>
                  <a:lnTo>
                    <a:pt x="41" y="251"/>
                  </a:lnTo>
                  <a:lnTo>
                    <a:pt x="27" y="257"/>
                  </a:lnTo>
                  <a:lnTo>
                    <a:pt x="41" y="296"/>
                  </a:lnTo>
                  <a:lnTo>
                    <a:pt x="121" y="330"/>
                  </a:lnTo>
                  <a:lnTo>
                    <a:pt x="154" y="406"/>
                  </a:lnTo>
                  <a:lnTo>
                    <a:pt x="259" y="348"/>
                  </a:lnTo>
                  <a:lnTo>
                    <a:pt x="318" y="353"/>
                  </a:lnTo>
                  <a:lnTo>
                    <a:pt x="366" y="268"/>
                  </a:lnTo>
                  <a:lnTo>
                    <a:pt x="350" y="223"/>
                  </a:lnTo>
                  <a:lnTo>
                    <a:pt x="398" y="193"/>
                  </a:lnTo>
                  <a:lnTo>
                    <a:pt x="419" y="125"/>
                  </a:lnTo>
                  <a:lnTo>
                    <a:pt x="435" y="125"/>
                  </a:lnTo>
                  <a:lnTo>
                    <a:pt x="451" y="78"/>
                  </a:lnTo>
                  <a:lnTo>
                    <a:pt x="425" y="39"/>
                  </a:lnTo>
                  <a:lnTo>
                    <a:pt x="318" y="10"/>
                  </a:lnTo>
                  <a:lnTo>
                    <a:pt x="212" y="119"/>
                  </a:lnTo>
                  <a:lnTo>
                    <a:pt x="163" y="78"/>
                  </a:lnTo>
                  <a:lnTo>
                    <a:pt x="190" y="49"/>
                  </a:lnTo>
                  <a:lnTo>
                    <a:pt x="148" y="21"/>
                  </a:lnTo>
                  <a:lnTo>
                    <a:pt x="90" y="28"/>
                  </a:lnTo>
                  <a:lnTo>
                    <a:pt x="70" y="0"/>
                  </a:lnTo>
                  <a:lnTo>
                    <a:pt x="37" y="10"/>
                  </a:lnTo>
                  <a:lnTo>
                    <a:pt x="0" y="35"/>
                  </a:lnTo>
                </a:path>
              </a:pathLst>
            </a:custGeom>
            <a:solidFill>
              <a:schemeClr val="accent1"/>
            </a:solidFill>
            <a:ln w="3175" cap="rnd">
              <a:solidFill>
                <a:srgbClr val="C0C0C0"/>
              </a:solidFill>
              <a:round/>
              <a:headEnd/>
              <a:tailEnd/>
            </a:ln>
          </p:spPr>
          <p:txBody>
            <a:bodyPr/>
            <a:lstStyle/>
            <a:p>
              <a:endParaRPr lang="fr-FR"/>
            </a:p>
          </p:txBody>
        </p:sp>
        <p:sp>
          <p:nvSpPr>
            <p:cNvPr id="7247" name="Freeform 24"/>
            <p:cNvSpPr>
              <a:spLocks/>
            </p:cNvSpPr>
            <p:nvPr/>
          </p:nvSpPr>
          <p:spPr bwMode="auto">
            <a:xfrm>
              <a:off x="4089" y="1571"/>
              <a:ext cx="256" cy="292"/>
            </a:xfrm>
            <a:custGeom>
              <a:avLst/>
              <a:gdLst>
                <a:gd name="T0" fmla="*/ 0 w 372"/>
                <a:gd name="T1" fmla="*/ 1 h 491"/>
                <a:gd name="T2" fmla="*/ 1 w 372"/>
                <a:gd name="T3" fmla="*/ 1 h 491"/>
                <a:gd name="T4" fmla="*/ 1 w 372"/>
                <a:gd name="T5" fmla="*/ 1 h 491"/>
                <a:gd name="T6" fmla="*/ 1 w 372"/>
                <a:gd name="T7" fmla="*/ 1 h 491"/>
                <a:gd name="T8" fmla="*/ 1 w 372"/>
                <a:gd name="T9" fmla="*/ 1 h 491"/>
                <a:gd name="T10" fmla="*/ 1 w 372"/>
                <a:gd name="T11" fmla="*/ 1 h 491"/>
                <a:gd name="T12" fmla="*/ 1 w 372"/>
                <a:gd name="T13" fmla="*/ 1 h 491"/>
                <a:gd name="T14" fmla="*/ 2 w 372"/>
                <a:gd name="T15" fmla="*/ 1 h 491"/>
                <a:gd name="T16" fmla="*/ 2 w 372"/>
                <a:gd name="T17" fmla="*/ 1 h 491"/>
                <a:gd name="T18" fmla="*/ 4 w 372"/>
                <a:gd name="T19" fmla="*/ 1 h 491"/>
                <a:gd name="T20" fmla="*/ 4 w 372"/>
                <a:gd name="T21" fmla="*/ 1 h 491"/>
                <a:gd name="T22" fmla="*/ 4 w 372"/>
                <a:gd name="T23" fmla="*/ 1 h 491"/>
                <a:gd name="T24" fmla="*/ 4 w 372"/>
                <a:gd name="T25" fmla="*/ 1 h 491"/>
                <a:gd name="T26" fmla="*/ 4 w 372"/>
                <a:gd name="T27" fmla="*/ 1 h 491"/>
                <a:gd name="T28" fmla="*/ 3 w 372"/>
                <a:gd name="T29" fmla="*/ 1 h 491"/>
                <a:gd name="T30" fmla="*/ 3 w 372"/>
                <a:gd name="T31" fmla="*/ 1 h 491"/>
                <a:gd name="T32" fmla="*/ 3 w 372"/>
                <a:gd name="T33" fmla="*/ 1 h 491"/>
                <a:gd name="T34" fmla="*/ 3 w 372"/>
                <a:gd name="T35" fmla="*/ 0 h 491"/>
                <a:gd name="T36" fmla="*/ 2 w 372"/>
                <a:gd name="T37" fmla="*/ 1 h 491"/>
                <a:gd name="T38" fmla="*/ 1 w 372"/>
                <a:gd name="T39" fmla="*/ 1 h 491"/>
                <a:gd name="T40" fmla="*/ 1 w 372"/>
                <a:gd name="T41" fmla="*/ 1 h 491"/>
                <a:gd name="T42" fmla="*/ 1 w 372"/>
                <a:gd name="T43" fmla="*/ 1 h 491"/>
                <a:gd name="T44" fmla="*/ 0 w 372"/>
                <a:gd name="T45" fmla="*/ 1 h 49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2"/>
                <a:gd name="T70" fmla="*/ 0 h 491"/>
                <a:gd name="T71" fmla="*/ 372 w 372"/>
                <a:gd name="T72" fmla="*/ 491 h 49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2" h="491">
                  <a:moveTo>
                    <a:pt x="0" y="313"/>
                  </a:moveTo>
                  <a:lnTo>
                    <a:pt x="20" y="324"/>
                  </a:lnTo>
                  <a:lnTo>
                    <a:pt x="20" y="370"/>
                  </a:lnTo>
                  <a:lnTo>
                    <a:pt x="25" y="415"/>
                  </a:lnTo>
                  <a:lnTo>
                    <a:pt x="79" y="411"/>
                  </a:lnTo>
                  <a:lnTo>
                    <a:pt x="74" y="427"/>
                  </a:lnTo>
                  <a:lnTo>
                    <a:pt x="137" y="490"/>
                  </a:lnTo>
                  <a:lnTo>
                    <a:pt x="205" y="473"/>
                  </a:lnTo>
                  <a:lnTo>
                    <a:pt x="205" y="456"/>
                  </a:lnTo>
                  <a:lnTo>
                    <a:pt x="322" y="422"/>
                  </a:lnTo>
                  <a:lnTo>
                    <a:pt x="371" y="331"/>
                  </a:lnTo>
                  <a:lnTo>
                    <a:pt x="371" y="284"/>
                  </a:lnTo>
                  <a:lnTo>
                    <a:pt x="345" y="245"/>
                  </a:lnTo>
                  <a:lnTo>
                    <a:pt x="312" y="227"/>
                  </a:lnTo>
                  <a:lnTo>
                    <a:pt x="303" y="189"/>
                  </a:lnTo>
                  <a:lnTo>
                    <a:pt x="249" y="124"/>
                  </a:lnTo>
                  <a:lnTo>
                    <a:pt x="260" y="96"/>
                  </a:lnTo>
                  <a:lnTo>
                    <a:pt x="228" y="0"/>
                  </a:lnTo>
                  <a:lnTo>
                    <a:pt x="180" y="85"/>
                  </a:lnTo>
                  <a:lnTo>
                    <a:pt x="121" y="79"/>
                  </a:lnTo>
                  <a:lnTo>
                    <a:pt x="16" y="137"/>
                  </a:lnTo>
                  <a:lnTo>
                    <a:pt x="63" y="211"/>
                  </a:lnTo>
                  <a:lnTo>
                    <a:pt x="0" y="313"/>
                  </a:lnTo>
                </a:path>
              </a:pathLst>
            </a:custGeom>
            <a:solidFill>
              <a:schemeClr val="bg1"/>
            </a:solidFill>
            <a:ln w="3175" cap="rnd">
              <a:solidFill>
                <a:srgbClr val="C0C0C0"/>
              </a:solidFill>
              <a:round/>
              <a:headEnd/>
              <a:tailEnd/>
            </a:ln>
          </p:spPr>
          <p:txBody>
            <a:bodyPr/>
            <a:lstStyle/>
            <a:p>
              <a:endParaRPr lang="fr-FR"/>
            </a:p>
          </p:txBody>
        </p:sp>
        <p:sp>
          <p:nvSpPr>
            <p:cNvPr id="7248" name="Freeform 25"/>
            <p:cNvSpPr>
              <a:spLocks/>
            </p:cNvSpPr>
            <p:nvPr/>
          </p:nvSpPr>
          <p:spPr bwMode="auto">
            <a:xfrm>
              <a:off x="3994" y="3076"/>
              <a:ext cx="374" cy="362"/>
            </a:xfrm>
            <a:custGeom>
              <a:avLst/>
              <a:gdLst>
                <a:gd name="T0" fmla="*/ 0 w 543"/>
                <a:gd name="T1" fmla="*/ 1 h 602"/>
                <a:gd name="T2" fmla="*/ 1 w 543"/>
                <a:gd name="T3" fmla="*/ 1 h 602"/>
                <a:gd name="T4" fmla="*/ 1 w 543"/>
                <a:gd name="T5" fmla="*/ 1 h 602"/>
                <a:gd name="T6" fmla="*/ 1 w 543"/>
                <a:gd name="T7" fmla="*/ 1 h 602"/>
                <a:gd name="T8" fmla="*/ 1 w 543"/>
                <a:gd name="T9" fmla="*/ 1 h 602"/>
                <a:gd name="T10" fmla="*/ 1 w 543"/>
                <a:gd name="T11" fmla="*/ 1 h 602"/>
                <a:gd name="T12" fmla="*/ 2 w 543"/>
                <a:gd name="T13" fmla="*/ 1 h 602"/>
                <a:gd name="T14" fmla="*/ 2 w 543"/>
                <a:gd name="T15" fmla="*/ 1 h 602"/>
                <a:gd name="T16" fmla="*/ 3 w 543"/>
                <a:gd name="T17" fmla="*/ 1 h 602"/>
                <a:gd name="T18" fmla="*/ 3 w 543"/>
                <a:gd name="T19" fmla="*/ 1 h 602"/>
                <a:gd name="T20" fmla="*/ 3 w 543"/>
                <a:gd name="T21" fmla="*/ 1 h 602"/>
                <a:gd name="T22" fmla="*/ 3 w 543"/>
                <a:gd name="T23" fmla="*/ 1 h 602"/>
                <a:gd name="T24" fmla="*/ 4 w 543"/>
                <a:gd name="T25" fmla="*/ 1 h 602"/>
                <a:gd name="T26" fmla="*/ 3 w 543"/>
                <a:gd name="T27" fmla="*/ 1 h 602"/>
                <a:gd name="T28" fmla="*/ 4 w 543"/>
                <a:gd name="T29" fmla="*/ 1 h 602"/>
                <a:gd name="T30" fmla="*/ 4 w 543"/>
                <a:gd name="T31" fmla="*/ 1 h 602"/>
                <a:gd name="T32" fmla="*/ 5 w 543"/>
                <a:gd name="T33" fmla="*/ 1 h 602"/>
                <a:gd name="T34" fmla="*/ 5 w 543"/>
                <a:gd name="T35" fmla="*/ 1 h 602"/>
                <a:gd name="T36" fmla="*/ 6 w 543"/>
                <a:gd name="T37" fmla="*/ 1 h 602"/>
                <a:gd name="T38" fmla="*/ 6 w 543"/>
                <a:gd name="T39" fmla="*/ 1 h 602"/>
                <a:gd name="T40" fmla="*/ 6 w 543"/>
                <a:gd name="T41" fmla="*/ 1 h 602"/>
                <a:gd name="T42" fmla="*/ 6 w 543"/>
                <a:gd name="T43" fmla="*/ 1 h 602"/>
                <a:gd name="T44" fmla="*/ 5 w 543"/>
                <a:gd name="T45" fmla="*/ 1 h 602"/>
                <a:gd name="T46" fmla="*/ 5 w 543"/>
                <a:gd name="T47" fmla="*/ 1 h 602"/>
                <a:gd name="T48" fmla="*/ 4 w 543"/>
                <a:gd name="T49" fmla="*/ 0 h 602"/>
                <a:gd name="T50" fmla="*/ 4 w 543"/>
                <a:gd name="T51" fmla="*/ 1 h 602"/>
                <a:gd name="T52" fmla="*/ 3 w 543"/>
                <a:gd name="T53" fmla="*/ 1 h 602"/>
                <a:gd name="T54" fmla="*/ 3 w 543"/>
                <a:gd name="T55" fmla="*/ 1 h 602"/>
                <a:gd name="T56" fmla="*/ 2 w 543"/>
                <a:gd name="T57" fmla="*/ 1 h 602"/>
                <a:gd name="T58" fmla="*/ 3 w 543"/>
                <a:gd name="T59" fmla="*/ 1 h 602"/>
                <a:gd name="T60" fmla="*/ 2 w 543"/>
                <a:gd name="T61" fmla="*/ 1 h 602"/>
                <a:gd name="T62" fmla="*/ 2 w 543"/>
                <a:gd name="T63" fmla="*/ 1 h 602"/>
                <a:gd name="T64" fmla="*/ 1 w 543"/>
                <a:gd name="T65" fmla="*/ 1 h 602"/>
                <a:gd name="T66" fmla="*/ 1 w 543"/>
                <a:gd name="T67" fmla="*/ 1 h 602"/>
                <a:gd name="T68" fmla="*/ 1 w 543"/>
                <a:gd name="T69" fmla="*/ 1 h 602"/>
                <a:gd name="T70" fmla="*/ 1 w 543"/>
                <a:gd name="T71" fmla="*/ 1 h 602"/>
                <a:gd name="T72" fmla="*/ 1 w 543"/>
                <a:gd name="T73" fmla="*/ 1 h 602"/>
                <a:gd name="T74" fmla="*/ 0 w 543"/>
                <a:gd name="T75" fmla="*/ 1 h 6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43"/>
                <a:gd name="T115" fmla="*/ 0 h 602"/>
                <a:gd name="T116" fmla="*/ 543 w 543"/>
                <a:gd name="T117" fmla="*/ 602 h 60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43" h="602">
                  <a:moveTo>
                    <a:pt x="0" y="537"/>
                  </a:moveTo>
                  <a:lnTo>
                    <a:pt x="15" y="588"/>
                  </a:lnTo>
                  <a:lnTo>
                    <a:pt x="79" y="601"/>
                  </a:lnTo>
                  <a:lnTo>
                    <a:pt x="79" y="520"/>
                  </a:lnTo>
                  <a:lnTo>
                    <a:pt x="137" y="526"/>
                  </a:lnTo>
                  <a:lnTo>
                    <a:pt x="132" y="496"/>
                  </a:lnTo>
                  <a:lnTo>
                    <a:pt x="185" y="451"/>
                  </a:lnTo>
                  <a:lnTo>
                    <a:pt x="190" y="401"/>
                  </a:lnTo>
                  <a:lnTo>
                    <a:pt x="234" y="377"/>
                  </a:lnTo>
                  <a:lnTo>
                    <a:pt x="269" y="401"/>
                  </a:lnTo>
                  <a:lnTo>
                    <a:pt x="285" y="388"/>
                  </a:lnTo>
                  <a:lnTo>
                    <a:pt x="259" y="371"/>
                  </a:lnTo>
                  <a:lnTo>
                    <a:pt x="318" y="342"/>
                  </a:lnTo>
                  <a:lnTo>
                    <a:pt x="302" y="291"/>
                  </a:lnTo>
                  <a:lnTo>
                    <a:pt x="343" y="342"/>
                  </a:lnTo>
                  <a:lnTo>
                    <a:pt x="360" y="308"/>
                  </a:lnTo>
                  <a:lnTo>
                    <a:pt x="409" y="324"/>
                  </a:lnTo>
                  <a:lnTo>
                    <a:pt x="425" y="308"/>
                  </a:lnTo>
                  <a:lnTo>
                    <a:pt x="473" y="245"/>
                  </a:lnTo>
                  <a:lnTo>
                    <a:pt x="526" y="240"/>
                  </a:lnTo>
                  <a:lnTo>
                    <a:pt x="542" y="199"/>
                  </a:lnTo>
                  <a:lnTo>
                    <a:pt x="488" y="199"/>
                  </a:lnTo>
                  <a:lnTo>
                    <a:pt x="419" y="137"/>
                  </a:lnTo>
                  <a:lnTo>
                    <a:pt x="425" y="80"/>
                  </a:lnTo>
                  <a:lnTo>
                    <a:pt x="366" y="0"/>
                  </a:lnTo>
                  <a:lnTo>
                    <a:pt x="318" y="12"/>
                  </a:lnTo>
                  <a:lnTo>
                    <a:pt x="269" y="69"/>
                  </a:lnTo>
                  <a:lnTo>
                    <a:pt x="244" y="46"/>
                  </a:lnTo>
                  <a:lnTo>
                    <a:pt x="169" y="58"/>
                  </a:lnTo>
                  <a:lnTo>
                    <a:pt x="255" y="165"/>
                  </a:lnTo>
                  <a:lnTo>
                    <a:pt x="206" y="184"/>
                  </a:lnTo>
                  <a:lnTo>
                    <a:pt x="185" y="262"/>
                  </a:lnTo>
                  <a:lnTo>
                    <a:pt x="111" y="234"/>
                  </a:lnTo>
                  <a:lnTo>
                    <a:pt x="70" y="297"/>
                  </a:lnTo>
                  <a:lnTo>
                    <a:pt x="9" y="382"/>
                  </a:lnTo>
                  <a:lnTo>
                    <a:pt x="37" y="447"/>
                  </a:lnTo>
                  <a:lnTo>
                    <a:pt x="70" y="463"/>
                  </a:lnTo>
                  <a:lnTo>
                    <a:pt x="0" y="537"/>
                  </a:lnTo>
                </a:path>
              </a:pathLst>
            </a:custGeom>
            <a:solidFill>
              <a:srgbClr val="FFCC00"/>
            </a:solidFill>
            <a:ln w="3175" cap="rnd">
              <a:solidFill>
                <a:srgbClr val="C0C0C0"/>
              </a:solidFill>
              <a:round/>
              <a:headEnd/>
              <a:tailEnd/>
            </a:ln>
          </p:spPr>
          <p:txBody>
            <a:bodyPr/>
            <a:lstStyle/>
            <a:p>
              <a:endParaRPr lang="fr-FR"/>
            </a:p>
          </p:txBody>
        </p:sp>
        <p:sp>
          <p:nvSpPr>
            <p:cNvPr id="7249" name="Freeform 26"/>
            <p:cNvSpPr>
              <a:spLocks/>
            </p:cNvSpPr>
            <p:nvPr/>
          </p:nvSpPr>
          <p:spPr bwMode="auto">
            <a:xfrm>
              <a:off x="3834" y="3027"/>
              <a:ext cx="334" cy="230"/>
            </a:xfrm>
            <a:custGeom>
              <a:avLst/>
              <a:gdLst>
                <a:gd name="T0" fmla="*/ 0 w 486"/>
                <a:gd name="T1" fmla="*/ 1 h 383"/>
                <a:gd name="T2" fmla="*/ 1 w 486"/>
                <a:gd name="T3" fmla="*/ 1 h 383"/>
                <a:gd name="T4" fmla="*/ 1 w 486"/>
                <a:gd name="T5" fmla="*/ 1 h 383"/>
                <a:gd name="T6" fmla="*/ 1 w 486"/>
                <a:gd name="T7" fmla="*/ 1 h 383"/>
                <a:gd name="T8" fmla="*/ 1 w 486"/>
                <a:gd name="T9" fmla="*/ 1 h 383"/>
                <a:gd name="T10" fmla="*/ 3 w 486"/>
                <a:gd name="T11" fmla="*/ 1 h 383"/>
                <a:gd name="T12" fmla="*/ 3 w 486"/>
                <a:gd name="T13" fmla="*/ 1 h 383"/>
                <a:gd name="T14" fmla="*/ 5 w 486"/>
                <a:gd name="T15" fmla="*/ 1 h 383"/>
                <a:gd name="T16" fmla="*/ 5 w 486"/>
                <a:gd name="T17" fmla="*/ 1 h 383"/>
                <a:gd name="T18" fmla="*/ 5 w 486"/>
                <a:gd name="T19" fmla="*/ 1 h 383"/>
                <a:gd name="T20" fmla="*/ 5 w 486"/>
                <a:gd name="T21" fmla="*/ 1 h 383"/>
                <a:gd name="T22" fmla="*/ 4 w 486"/>
                <a:gd name="T23" fmla="*/ 1 h 383"/>
                <a:gd name="T24" fmla="*/ 3 w 486"/>
                <a:gd name="T25" fmla="*/ 1 h 383"/>
                <a:gd name="T26" fmla="*/ 4 w 486"/>
                <a:gd name="T27" fmla="*/ 1 h 383"/>
                <a:gd name="T28" fmla="*/ 3 w 486"/>
                <a:gd name="T29" fmla="*/ 1 h 383"/>
                <a:gd name="T30" fmla="*/ 3 w 486"/>
                <a:gd name="T31" fmla="*/ 0 h 383"/>
                <a:gd name="T32" fmla="*/ 2 w 486"/>
                <a:gd name="T33" fmla="*/ 1 h 383"/>
                <a:gd name="T34" fmla="*/ 1 w 486"/>
                <a:gd name="T35" fmla="*/ 1 h 383"/>
                <a:gd name="T36" fmla="*/ 1 w 486"/>
                <a:gd name="T37" fmla="*/ 1 h 383"/>
                <a:gd name="T38" fmla="*/ 1 w 486"/>
                <a:gd name="T39" fmla="*/ 1 h 383"/>
                <a:gd name="T40" fmla="*/ 1 w 486"/>
                <a:gd name="T41" fmla="*/ 1 h 383"/>
                <a:gd name="T42" fmla="*/ 1 w 486"/>
                <a:gd name="T43" fmla="*/ 1 h 383"/>
                <a:gd name="T44" fmla="*/ 1 w 486"/>
                <a:gd name="T45" fmla="*/ 1 h 383"/>
                <a:gd name="T46" fmla="*/ 0 w 486"/>
                <a:gd name="T47" fmla="*/ 1 h 3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6"/>
                <a:gd name="T73" fmla="*/ 0 h 383"/>
                <a:gd name="T74" fmla="*/ 486 w 486"/>
                <a:gd name="T75" fmla="*/ 383 h 38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6" h="383">
                  <a:moveTo>
                    <a:pt x="0" y="217"/>
                  </a:moveTo>
                  <a:lnTo>
                    <a:pt x="17" y="241"/>
                  </a:lnTo>
                  <a:lnTo>
                    <a:pt x="54" y="245"/>
                  </a:lnTo>
                  <a:lnTo>
                    <a:pt x="86" y="234"/>
                  </a:lnTo>
                  <a:lnTo>
                    <a:pt x="155" y="347"/>
                  </a:lnTo>
                  <a:lnTo>
                    <a:pt x="299" y="382"/>
                  </a:lnTo>
                  <a:lnTo>
                    <a:pt x="341" y="319"/>
                  </a:lnTo>
                  <a:lnTo>
                    <a:pt x="414" y="347"/>
                  </a:lnTo>
                  <a:lnTo>
                    <a:pt x="436" y="269"/>
                  </a:lnTo>
                  <a:lnTo>
                    <a:pt x="485" y="251"/>
                  </a:lnTo>
                  <a:lnTo>
                    <a:pt x="399" y="144"/>
                  </a:lnTo>
                  <a:lnTo>
                    <a:pt x="388" y="91"/>
                  </a:lnTo>
                  <a:lnTo>
                    <a:pt x="345" y="75"/>
                  </a:lnTo>
                  <a:lnTo>
                    <a:pt x="373" y="6"/>
                  </a:lnTo>
                  <a:lnTo>
                    <a:pt x="335" y="6"/>
                  </a:lnTo>
                  <a:lnTo>
                    <a:pt x="262" y="0"/>
                  </a:lnTo>
                  <a:lnTo>
                    <a:pt x="198" y="42"/>
                  </a:lnTo>
                  <a:lnTo>
                    <a:pt x="119" y="45"/>
                  </a:lnTo>
                  <a:lnTo>
                    <a:pt x="123" y="81"/>
                  </a:lnTo>
                  <a:lnTo>
                    <a:pt x="102" y="86"/>
                  </a:lnTo>
                  <a:lnTo>
                    <a:pt x="96" y="42"/>
                  </a:lnTo>
                  <a:lnTo>
                    <a:pt x="82" y="42"/>
                  </a:lnTo>
                  <a:lnTo>
                    <a:pt x="22" y="86"/>
                  </a:lnTo>
                  <a:lnTo>
                    <a:pt x="0" y="217"/>
                  </a:lnTo>
                </a:path>
              </a:pathLst>
            </a:custGeom>
            <a:solidFill>
              <a:srgbClr val="FFCC00"/>
            </a:solidFill>
            <a:ln w="3175" cap="rnd">
              <a:solidFill>
                <a:srgbClr val="C0C0C0"/>
              </a:solidFill>
              <a:round/>
              <a:headEnd/>
              <a:tailEnd/>
            </a:ln>
          </p:spPr>
          <p:txBody>
            <a:bodyPr/>
            <a:lstStyle/>
            <a:p>
              <a:endParaRPr lang="fr-FR"/>
            </a:p>
          </p:txBody>
        </p:sp>
        <p:sp>
          <p:nvSpPr>
            <p:cNvPr id="7250" name="Freeform 27"/>
            <p:cNvSpPr>
              <a:spLocks/>
            </p:cNvSpPr>
            <p:nvPr/>
          </p:nvSpPr>
          <p:spPr bwMode="auto">
            <a:xfrm>
              <a:off x="4487" y="3050"/>
              <a:ext cx="365" cy="229"/>
            </a:xfrm>
            <a:custGeom>
              <a:avLst/>
              <a:gdLst>
                <a:gd name="T0" fmla="*/ 0 w 533"/>
                <a:gd name="T1" fmla="*/ 1 h 381"/>
                <a:gd name="T2" fmla="*/ 1 w 533"/>
                <a:gd name="T3" fmla="*/ 1 h 381"/>
                <a:gd name="T4" fmla="*/ 1 w 533"/>
                <a:gd name="T5" fmla="*/ 1 h 381"/>
                <a:gd name="T6" fmla="*/ 1 w 533"/>
                <a:gd name="T7" fmla="*/ 1 h 381"/>
                <a:gd name="T8" fmla="*/ 1 w 533"/>
                <a:gd name="T9" fmla="*/ 1 h 381"/>
                <a:gd name="T10" fmla="*/ 1 w 533"/>
                <a:gd name="T11" fmla="*/ 1 h 381"/>
                <a:gd name="T12" fmla="*/ 1 w 533"/>
                <a:gd name="T13" fmla="*/ 1 h 381"/>
                <a:gd name="T14" fmla="*/ 1 w 533"/>
                <a:gd name="T15" fmla="*/ 1 h 381"/>
                <a:gd name="T16" fmla="*/ 1 w 533"/>
                <a:gd name="T17" fmla="*/ 1 h 381"/>
                <a:gd name="T18" fmla="*/ 2 w 533"/>
                <a:gd name="T19" fmla="*/ 1 h 381"/>
                <a:gd name="T20" fmla="*/ 2 w 533"/>
                <a:gd name="T21" fmla="*/ 1 h 381"/>
                <a:gd name="T22" fmla="*/ 2 w 533"/>
                <a:gd name="T23" fmla="*/ 1 h 381"/>
                <a:gd name="T24" fmla="*/ 3 w 533"/>
                <a:gd name="T25" fmla="*/ 1 h 381"/>
                <a:gd name="T26" fmla="*/ 3 w 533"/>
                <a:gd name="T27" fmla="*/ 1 h 381"/>
                <a:gd name="T28" fmla="*/ 3 w 533"/>
                <a:gd name="T29" fmla="*/ 1 h 381"/>
                <a:gd name="T30" fmla="*/ 3 w 533"/>
                <a:gd name="T31" fmla="*/ 0 h 381"/>
                <a:gd name="T32" fmla="*/ 5 w 533"/>
                <a:gd name="T33" fmla="*/ 1 h 381"/>
                <a:gd name="T34" fmla="*/ 5 w 533"/>
                <a:gd name="T35" fmla="*/ 1 h 381"/>
                <a:gd name="T36" fmla="*/ 5 w 533"/>
                <a:gd name="T37" fmla="*/ 1 h 381"/>
                <a:gd name="T38" fmla="*/ 5 w 533"/>
                <a:gd name="T39" fmla="*/ 1 h 381"/>
                <a:gd name="T40" fmla="*/ 3 w 533"/>
                <a:gd name="T41" fmla="*/ 1 h 381"/>
                <a:gd name="T42" fmla="*/ 3 w 533"/>
                <a:gd name="T43" fmla="*/ 1 h 381"/>
                <a:gd name="T44" fmla="*/ 2 w 533"/>
                <a:gd name="T45" fmla="*/ 1 h 381"/>
                <a:gd name="T46" fmla="*/ 1 w 533"/>
                <a:gd name="T47" fmla="*/ 1 h 381"/>
                <a:gd name="T48" fmla="*/ 1 w 533"/>
                <a:gd name="T49" fmla="*/ 1 h 381"/>
                <a:gd name="T50" fmla="*/ 1 w 533"/>
                <a:gd name="T51" fmla="*/ 1 h 381"/>
                <a:gd name="T52" fmla="*/ 1 w 533"/>
                <a:gd name="T53" fmla="*/ 1 h 381"/>
                <a:gd name="T54" fmla="*/ 0 w 533"/>
                <a:gd name="T55" fmla="*/ 1 h 38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33"/>
                <a:gd name="T85" fmla="*/ 0 h 381"/>
                <a:gd name="T86" fmla="*/ 533 w 533"/>
                <a:gd name="T87" fmla="*/ 381 h 38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33" h="381">
                  <a:moveTo>
                    <a:pt x="0" y="305"/>
                  </a:moveTo>
                  <a:lnTo>
                    <a:pt x="5" y="278"/>
                  </a:lnTo>
                  <a:lnTo>
                    <a:pt x="37" y="221"/>
                  </a:lnTo>
                  <a:lnTo>
                    <a:pt x="16" y="209"/>
                  </a:lnTo>
                  <a:lnTo>
                    <a:pt x="21" y="158"/>
                  </a:lnTo>
                  <a:lnTo>
                    <a:pt x="73" y="180"/>
                  </a:lnTo>
                  <a:lnTo>
                    <a:pt x="118" y="146"/>
                  </a:lnTo>
                  <a:lnTo>
                    <a:pt x="165" y="134"/>
                  </a:lnTo>
                  <a:lnTo>
                    <a:pt x="165" y="72"/>
                  </a:lnTo>
                  <a:lnTo>
                    <a:pt x="223" y="77"/>
                  </a:lnTo>
                  <a:lnTo>
                    <a:pt x="223" y="43"/>
                  </a:lnTo>
                  <a:lnTo>
                    <a:pt x="264" y="20"/>
                  </a:lnTo>
                  <a:lnTo>
                    <a:pt x="286" y="55"/>
                  </a:lnTo>
                  <a:lnTo>
                    <a:pt x="315" y="43"/>
                  </a:lnTo>
                  <a:lnTo>
                    <a:pt x="330" y="62"/>
                  </a:lnTo>
                  <a:lnTo>
                    <a:pt x="388" y="0"/>
                  </a:lnTo>
                  <a:lnTo>
                    <a:pt x="410" y="43"/>
                  </a:lnTo>
                  <a:lnTo>
                    <a:pt x="453" y="43"/>
                  </a:lnTo>
                  <a:lnTo>
                    <a:pt x="532" y="158"/>
                  </a:lnTo>
                  <a:lnTo>
                    <a:pt x="494" y="203"/>
                  </a:lnTo>
                  <a:lnTo>
                    <a:pt x="334" y="347"/>
                  </a:lnTo>
                  <a:lnTo>
                    <a:pt x="286" y="340"/>
                  </a:lnTo>
                  <a:lnTo>
                    <a:pt x="234" y="380"/>
                  </a:lnTo>
                  <a:lnTo>
                    <a:pt x="122" y="328"/>
                  </a:lnTo>
                  <a:lnTo>
                    <a:pt x="111" y="294"/>
                  </a:lnTo>
                  <a:lnTo>
                    <a:pt x="54" y="362"/>
                  </a:lnTo>
                  <a:lnTo>
                    <a:pt x="48" y="328"/>
                  </a:lnTo>
                  <a:lnTo>
                    <a:pt x="0" y="305"/>
                  </a:lnTo>
                </a:path>
              </a:pathLst>
            </a:custGeom>
            <a:solidFill>
              <a:srgbClr val="FFFF99"/>
            </a:solidFill>
            <a:ln w="3175" cap="rnd">
              <a:solidFill>
                <a:srgbClr val="C0C0C0"/>
              </a:solidFill>
              <a:round/>
              <a:headEnd/>
              <a:tailEnd/>
            </a:ln>
          </p:spPr>
          <p:txBody>
            <a:bodyPr/>
            <a:lstStyle/>
            <a:p>
              <a:endParaRPr lang="fr-FR"/>
            </a:p>
          </p:txBody>
        </p:sp>
        <p:sp>
          <p:nvSpPr>
            <p:cNvPr id="7251" name="Freeform 28"/>
            <p:cNvSpPr>
              <a:spLocks/>
            </p:cNvSpPr>
            <p:nvPr/>
          </p:nvSpPr>
          <p:spPr bwMode="auto">
            <a:xfrm>
              <a:off x="3440" y="1635"/>
              <a:ext cx="270" cy="305"/>
            </a:xfrm>
            <a:custGeom>
              <a:avLst/>
              <a:gdLst>
                <a:gd name="T0" fmla="*/ 0 w 392"/>
                <a:gd name="T1" fmla="*/ 1 h 507"/>
                <a:gd name="T2" fmla="*/ 1 w 392"/>
                <a:gd name="T3" fmla="*/ 1 h 507"/>
                <a:gd name="T4" fmla="*/ 1 w 392"/>
                <a:gd name="T5" fmla="*/ 1 h 507"/>
                <a:gd name="T6" fmla="*/ 1 w 392"/>
                <a:gd name="T7" fmla="*/ 1 h 507"/>
                <a:gd name="T8" fmla="*/ 1 w 392"/>
                <a:gd name="T9" fmla="*/ 1 h 507"/>
                <a:gd name="T10" fmla="*/ 1 w 392"/>
                <a:gd name="T11" fmla="*/ 1 h 507"/>
                <a:gd name="T12" fmla="*/ 1 w 392"/>
                <a:gd name="T13" fmla="*/ 1 h 507"/>
                <a:gd name="T14" fmla="*/ 1 w 392"/>
                <a:gd name="T15" fmla="*/ 1 h 507"/>
                <a:gd name="T16" fmla="*/ 1 w 392"/>
                <a:gd name="T17" fmla="*/ 0 h 507"/>
                <a:gd name="T18" fmla="*/ 2 w 392"/>
                <a:gd name="T19" fmla="*/ 1 h 507"/>
                <a:gd name="T20" fmla="*/ 3 w 392"/>
                <a:gd name="T21" fmla="*/ 1 h 507"/>
                <a:gd name="T22" fmla="*/ 3 w 392"/>
                <a:gd name="T23" fmla="*/ 1 h 507"/>
                <a:gd name="T24" fmla="*/ 4 w 392"/>
                <a:gd name="T25" fmla="*/ 1 h 507"/>
                <a:gd name="T26" fmla="*/ 4 w 392"/>
                <a:gd name="T27" fmla="*/ 1 h 507"/>
                <a:gd name="T28" fmla="*/ 4 w 392"/>
                <a:gd name="T29" fmla="*/ 1 h 507"/>
                <a:gd name="T30" fmla="*/ 4 w 392"/>
                <a:gd name="T31" fmla="*/ 1 h 507"/>
                <a:gd name="T32" fmla="*/ 4 w 392"/>
                <a:gd name="T33" fmla="*/ 1 h 507"/>
                <a:gd name="T34" fmla="*/ 4 w 392"/>
                <a:gd name="T35" fmla="*/ 1 h 507"/>
                <a:gd name="T36" fmla="*/ 4 w 392"/>
                <a:gd name="T37" fmla="*/ 1 h 507"/>
                <a:gd name="T38" fmla="*/ 4 w 392"/>
                <a:gd name="T39" fmla="*/ 1 h 507"/>
                <a:gd name="T40" fmla="*/ 3 w 392"/>
                <a:gd name="T41" fmla="*/ 1 h 507"/>
                <a:gd name="T42" fmla="*/ 2 w 392"/>
                <a:gd name="T43" fmla="*/ 1 h 507"/>
                <a:gd name="T44" fmla="*/ 1 w 392"/>
                <a:gd name="T45" fmla="*/ 1 h 507"/>
                <a:gd name="T46" fmla="*/ 1 w 392"/>
                <a:gd name="T47" fmla="*/ 1 h 507"/>
                <a:gd name="T48" fmla="*/ 1 w 392"/>
                <a:gd name="T49" fmla="*/ 1 h 507"/>
                <a:gd name="T50" fmla="*/ 1 w 392"/>
                <a:gd name="T51" fmla="*/ 1 h 507"/>
                <a:gd name="T52" fmla="*/ 1 w 392"/>
                <a:gd name="T53" fmla="*/ 1 h 507"/>
                <a:gd name="T54" fmla="*/ 0 w 392"/>
                <a:gd name="T55" fmla="*/ 1 h 5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92"/>
                <a:gd name="T85" fmla="*/ 0 h 507"/>
                <a:gd name="T86" fmla="*/ 392 w 392"/>
                <a:gd name="T87" fmla="*/ 507 h 50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92" h="507">
                  <a:moveTo>
                    <a:pt x="0" y="329"/>
                  </a:moveTo>
                  <a:lnTo>
                    <a:pt x="41" y="312"/>
                  </a:lnTo>
                  <a:lnTo>
                    <a:pt x="4" y="267"/>
                  </a:lnTo>
                  <a:lnTo>
                    <a:pt x="62" y="194"/>
                  </a:lnTo>
                  <a:lnTo>
                    <a:pt x="105" y="175"/>
                  </a:lnTo>
                  <a:lnTo>
                    <a:pt x="127" y="68"/>
                  </a:lnTo>
                  <a:lnTo>
                    <a:pt x="74" y="80"/>
                  </a:lnTo>
                  <a:lnTo>
                    <a:pt x="62" y="34"/>
                  </a:lnTo>
                  <a:lnTo>
                    <a:pt x="143" y="0"/>
                  </a:lnTo>
                  <a:lnTo>
                    <a:pt x="154" y="40"/>
                  </a:lnTo>
                  <a:lnTo>
                    <a:pt x="244" y="40"/>
                  </a:lnTo>
                  <a:lnTo>
                    <a:pt x="265" y="102"/>
                  </a:lnTo>
                  <a:lnTo>
                    <a:pt x="317" y="102"/>
                  </a:lnTo>
                  <a:lnTo>
                    <a:pt x="339" y="80"/>
                  </a:lnTo>
                  <a:lnTo>
                    <a:pt x="391" y="97"/>
                  </a:lnTo>
                  <a:lnTo>
                    <a:pt x="375" y="215"/>
                  </a:lnTo>
                  <a:lnTo>
                    <a:pt x="391" y="346"/>
                  </a:lnTo>
                  <a:lnTo>
                    <a:pt x="355" y="352"/>
                  </a:lnTo>
                  <a:lnTo>
                    <a:pt x="328" y="442"/>
                  </a:lnTo>
                  <a:lnTo>
                    <a:pt x="306" y="455"/>
                  </a:lnTo>
                  <a:lnTo>
                    <a:pt x="265" y="422"/>
                  </a:lnTo>
                  <a:lnTo>
                    <a:pt x="194" y="477"/>
                  </a:lnTo>
                  <a:lnTo>
                    <a:pt x="51" y="506"/>
                  </a:lnTo>
                  <a:lnTo>
                    <a:pt x="47" y="450"/>
                  </a:lnTo>
                  <a:lnTo>
                    <a:pt x="74" y="415"/>
                  </a:lnTo>
                  <a:lnTo>
                    <a:pt x="51" y="398"/>
                  </a:lnTo>
                  <a:lnTo>
                    <a:pt x="62" y="358"/>
                  </a:lnTo>
                  <a:lnTo>
                    <a:pt x="0" y="329"/>
                  </a:lnTo>
                </a:path>
              </a:pathLst>
            </a:custGeom>
            <a:solidFill>
              <a:schemeClr val="accent1"/>
            </a:solidFill>
            <a:ln w="3175" cap="rnd">
              <a:solidFill>
                <a:srgbClr val="C0C0C0"/>
              </a:solidFill>
              <a:round/>
              <a:headEnd/>
              <a:tailEnd/>
            </a:ln>
          </p:spPr>
          <p:txBody>
            <a:bodyPr/>
            <a:lstStyle/>
            <a:p>
              <a:endParaRPr lang="fr-FR"/>
            </a:p>
          </p:txBody>
        </p:sp>
        <p:sp>
          <p:nvSpPr>
            <p:cNvPr id="7252" name="Freeform 29"/>
            <p:cNvSpPr>
              <a:spLocks/>
            </p:cNvSpPr>
            <p:nvPr/>
          </p:nvSpPr>
          <p:spPr bwMode="auto">
            <a:xfrm>
              <a:off x="4103" y="2069"/>
              <a:ext cx="292" cy="272"/>
            </a:xfrm>
            <a:custGeom>
              <a:avLst/>
              <a:gdLst>
                <a:gd name="T0" fmla="*/ 0 w 426"/>
                <a:gd name="T1" fmla="*/ 1 h 453"/>
                <a:gd name="T2" fmla="*/ 1 w 426"/>
                <a:gd name="T3" fmla="*/ 1 h 453"/>
                <a:gd name="T4" fmla="*/ 1 w 426"/>
                <a:gd name="T5" fmla="*/ 1 h 453"/>
                <a:gd name="T6" fmla="*/ 1 w 426"/>
                <a:gd name="T7" fmla="*/ 1 h 453"/>
                <a:gd name="T8" fmla="*/ 1 w 426"/>
                <a:gd name="T9" fmla="*/ 1 h 453"/>
                <a:gd name="T10" fmla="*/ 1 w 426"/>
                <a:gd name="T11" fmla="*/ 1 h 453"/>
                <a:gd name="T12" fmla="*/ 3 w 426"/>
                <a:gd name="T13" fmla="*/ 1 h 453"/>
                <a:gd name="T14" fmla="*/ 5 w 426"/>
                <a:gd name="T15" fmla="*/ 1 h 453"/>
                <a:gd name="T16" fmla="*/ 5 w 426"/>
                <a:gd name="T17" fmla="*/ 1 h 453"/>
                <a:gd name="T18" fmla="*/ 3 w 426"/>
                <a:gd name="T19" fmla="*/ 1 h 453"/>
                <a:gd name="T20" fmla="*/ 4 w 426"/>
                <a:gd name="T21" fmla="*/ 1 h 453"/>
                <a:gd name="T22" fmla="*/ 3 w 426"/>
                <a:gd name="T23" fmla="*/ 1 h 453"/>
                <a:gd name="T24" fmla="*/ 4 w 426"/>
                <a:gd name="T25" fmla="*/ 1 h 453"/>
                <a:gd name="T26" fmla="*/ 4 w 426"/>
                <a:gd name="T27" fmla="*/ 1 h 453"/>
                <a:gd name="T28" fmla="*/ 3 w 426"/>
                <a:gd name="T29" fmla="*/ 1 h 453"/>
                <a:gd name="T30" fmla="*/ 3 w 426"/>
                <a:gd name="T31" fmla="*/ 1 h 453"/>
                <a:gd name="T32" fmla="*/ 3 w 426"/>
                <a:gd name="T33" fmla="*/ 1 h 453"/>
                <a:gd name="T34" fmla="*/ 2 w 426"/>
                <a:gd name="T35" fmla="*/ 0 h 453"/>
                <a:gd name="T36" fmla="*/ 1 w 426"/>
                <a:gd name="T37" fmla="*/ 1 h 453"/>
                <a:gd name="T38" fmla="*/ 1 w 426"/>
                <a:gd name="T39" fmla="*/ 1 h 453"/>
                <a:gd name="T40" fmla="*/ 1 w 426"/>
                <a:gd name="T41" fmla="*/ 1 h 453"/>
                <a:gd name="T42" fmla="*/ 1 w 426"/>
                <a:gd name="T43" fmla="*/ 1 h 453"/>
                <a:gd name="T44" fmla="*/ 1 w 426"/>
                <a:gd name="T45" fmla="*/ 1 h 453"/>
                <a:gd name="T46" fmla="*/ 0 w 426"/>
                <a:gd name="T47" fmla="*/ 1 h 4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6"/>
                <a:gd name="T73" fmla="*/ 0 h 453"/>
                <a:gd name="T74" fmla="*/ 426 w 426"/>
                <a:gd name="T75" fmla="*/ 453 h 4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6" h="453">
                  <a:moveTo>
                    <a:pt x="0" y="255"/>
                  </a:moveTo>
                  <a:lnTo>
                    <a:pt x="26" y="348"/>
                  </a:lnTo>
                  <a:lnTo>
                    <a:pt x="85" y="389"/>
                  </a:lnTo>
                  <a:lnTo>
                    <a:pt x="100" y="433"/>
                  </a:lnTo>
                  <a:lnTo>
                    <a:pt x="143" y="428"/>
                  </a:lnTo>
                  <a:lnTo>
                    <a:pt x="170" y="452"/>
                  </a:lnTo>
                  <a:lnTo>
                    <a:pt x="282" y="411"/>
                  </a:lnTo>
                  <a:lnTo>
                    <a:pt x="409" y="416"/>
                  </a:lnTo>
                  <a:lnTo>
                    <a:pt x="425" y="324"/>
                  </a:lnTo>
                  <a:lnTo>
                    <a:pt x="372" y="262"/>
                  </a:lnTo>
                  <a:lnTo>
                    <a:pt x="399" y="245"/>
                  </a:lnTo>
                  <a:lnTo>
                    <a:pt x="372" y="222"/>
                  </a:lnTo>
                  <a:lnTo>
                    <a:pt x="399" y="176"/>
                  </a:lnTo>
                  <a:lnTo>
                    <a:pt x="383" y="114"/>
                  </a:lnTo>
                  <a:lnTo>
                    <a:pt x="350" y="68"/>
                  </a:lnTo>
                  <a:lnTo>
                    <a:pt x="292" y="68"/>
                  </a:lnTo>
                  <a:lnTo>
                    <a:pt x="308" y="23"/>
                  </a:lnTo>
                  <a:lnTo>
                    <a:pt x="212" y="0"/>
                  </a:lnTo>
                  <a:lnTo>
                    <a:pt x="159" y="32"/>
                  </a:lnTo>
                  <a:lnTo>
                    <a:pt x="147" y="92"/>
                  </a:lnTo>
                  <a:lnTo>
                    <a:pt x="117" y="125"/>
                  </a:lnTo>
                  <a:lnTo>
                    <a:pt x="75" y="131"/>
                  </a:lnTo>
                  <a:lnTo>
                    <a:pt x="42" y="255"/>
                  </a:lnTo>
                  <a:lnTo>
                    <a:pt x="0" y="255"/>
                  </a:lnTo>
                </a:path>
              </a:pathLst>
            </a:custGeom>
            <a:solidFill>
              <a:schemeClr val="accent1"/>
            </a:solidFill>
            <a:ln w="3175" cap="rnd">
              <a:solidFill>
                <a:srgbClr val="C0C0C0"/>
              </a:solidFill>
              <a:round/>
              <a:headEnd/>
              <a:tailEnd/>
            </a:ln>
          </p:spPr>
          <p:txBody>
            <a:bodyPr/>
            <a:lstStyle/>
            <a:p>
              <a:endParaRPr lang="fr-FR"/>
            </a:p>
          </p:txBody>
        </p:sp>
        <p:sp>
          <p:nvSpPr>
            <p:cNvPr id="7253" name="Freeform 30"/>
            <p:cNvSpPr>
              <a:spLocks/>
            </p:cNvSpPr>
            <p:nvPr/>
          </p:nvSpPr>
          <p:spPr bwMode="auto">
            <a:xfrm>
              <a:off x="3932" y="1946"/>
              <a:ext cx="282" cy="276"/>
            </a:xfrm>
            <a:custGeom>
              <a:avLst/>
              <a:gdLst>
                <a:gd name="T0" fmla="*/ 0 w 410"/>
                <a:gd name="T1" fmla="*/ 1 h 461"/>
                <a:gd name="T2" fmla="*/ 1 w 410"/>
                <a:gd name="T3" fmla="*/ 1 h 461"/>
                <a:gd name="T4" fmla="*/ 1 w 410"/>
                <a:gd name="T5" fmla="*/ 1 h 461"/>
                <a:gd name="T6" fmla="*/ 1 w 410"/>
                <a:gd name="T7" fmla="*/ 1 h 461"/>
                <a:gd name="T8" fmla="*/ 1 w 410"/>
                <a:gd name="T9" fmla="*/ 1 h 461"/>
                <a:gd name="T10" fmla="*/ 1 w 410"/>
                <a:gd name="T11" fmla="*/ 1 h 461"/>
                <a:gd name="T12" fmla="*/ 1 w 410"/>
                <a:gd name="T13" fmla="*/ 1 h 461"/>
                <a:gd name="T14" fmla="*/ 2 w 410"/>
                <a:gd name="T15" fmla="*/ 0 h 461"/>
                <a:gd name="T16" fmla="*/ 3 w 410"/>
                <a:gd name="T17" fmla="*/ 0 h 461"/>
                <a:gd name="T18" fmla="*/ 3 w 410"/>
                <a:gd name="T19" fmla="*/ 1 h 461"/>
                <a:gd name="T20" fmla="*/ 3 w 410"/>
                <a:gd name="T21" fmla="*/ 1 h 461"/>
                <a:gd name="T22" fmla="*/ 4 w 410"/>
                <a:gd name="T23" fmla="*/ 1 h 461"/>
                <a:gd name="T24" fmla="*/ 4 w 410"/>
                <a:gd name="T25" fmla="*/ 1 h 461"/>
                <a:gd name="T26" fmla="*/ 5 w 410"/>
                <a:gd name="T27" fmla="*/ 1 h 461"/>
                <a:gd name="T28" fmla="*/ 5 w 410"/>
                <a:gd name="T29" fmla="*/ 1 h 461"/>
                <a:gd name="T30" fmla="*/ 4 w 410"/>
                <a:gd name="T31" fmla="*/ 1 h 461"/>
                <a:gd name="T32" fmla="*/ 4 w 410"/>
                <a:gd name="T33" fmla="*/ 1 h 461"/>
                <a:gd name="T34" fmla="*/ 3 w 410"/>
                <a:gd name="T35" fmla="*/ 1 h 461"/>
                <a:gd name="T36" fmla="*/ 3 w 410"/>
                <a:gd name="T37" fmla="*/ 1 h 461"/>
                <a:gd name="T38" fmla="*/ 2 w 410"/>
                <a:gd name="T39" fmla="*/ 1 h 461"/>
                <a:gd name="T40" fmla="*/ 2 w 410"/>
                <a:gd name="T41" fmla="*/ 1 h 461"/>
                <a:gd name="T42" fmla="*/ 2 w 410"/>
                <a:gd name="T43" fmla="*/ 1 h 461"/>
                <a:gd name="T44" fmla="*/ 1 w 410"/>
                <a:gd name="T45" fmla="*/ 1 h 461"/>
                <a:gd name="T46" fmla="*/ 0 w 410"/>
                <a:gd name="T47" fmla="*/ 1 h 4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0"/>
                <a:gd name="T73" fmla="*/ 0 h 461"/>
                <a:gd name="T74" fmla="*/ 410 w 410"/>
                <a:gd name="T75" fmla="*/ 461 h 46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0" h="461">
                  <a:moveTo>
                    <a:pt x="0" y="251"/>
                  </a:moveTo>
                  <a:lnTo>
                    <a:pt x="59" y="91"/>
                  </a:lnTo>
                  <a:lnTo>
                    <a:pt x="48" y="68"/>
                  </a:lnTo>
                  <a:lnTo>
                    <a:pt x="74" y="39"/>
                  </a:lnTo>
                  <a:lnTo>
                    <a:pt x="113" y="57"/>
                  </a:lnTo>
                  <a:lnTo>
                    <a:pt x="106" y="12"/>
                  </a:lnTo>
                  <a:lnTo>
                    <a:pt x="127" y="28"/>
                  </a:lnTo>
                  <a:lnTo>
                    <a:pt x="174" y="0"/>
                  </a:lnTo>
                  <a:lnTo>
                    <a:pt x="223" y="0"/>
                  </a:lnTo>
                  <a:lnTo>
                    <a:pt x="249" y="12"/>
                  </a:lnTo>
                  <a:lnTo>
                    <a:pt x="249" y="39"/>
                  </a:lnTo>
                  <a:lnTo>
                    <a:pt x="313" y="43"/>
                  </a:lnTo>
                  <a:lnTo>
                    <a:pt x="334" y="198"/>
                  </a:lnTo>
                  <a:lnTo>
                    <a:pt x="409" y="238"/>
                  </a:lnTo>
                  <a:lnTo>
                    <a:pt x="396" y="297"/>
                  </a:lnTo>
                  <a:lnTo>
                    <a:pt x="366" y="329"/>
                  </a:lnTo>
                  <a:lnTo>
                    <a:pt x="324" y="336"/>
                  </a:lnTo>
                  <a:lnTo>
                    <a:pt x="291" y="460"/>
                  </a:lnTo>
                  <a:lnTo>
                    <a:pt x="249" y="460"/>
                  </a:lnTo>
                  <a:lnTo>
                    <a:pt x="187" y="348"/>
                  </a:lnTo>
                  <a:lnTo>
                    <a:pt x="160" y="336"/>
                  </a:lnTo>
                  <a:lnTo>
                    <a:pt x="165" y="354"/>
                  </a:lnTo>
                  <a:lnTo>
                    <a:pt x="96" y="364"/>
                  </a:lnTo>
                  <a:lnTo>
                    <a:pt x="0" y="251"/>
                  </a:lnTo>
                </a:path>
              </a:pathLst>
            </a:custGeom>
            <a:solidFill>
              <a:schemeClr val="accent1"/>
            </a:solidFill>
            <a:ln w="3175" cap="rnd">
              <a:solidFill>
                <a:srgbClr val="C0C0C0"/>
              </a:solidFill>
              <a:round/>
              <a:headEnd/>
              <a:tailEnd/>
            </a:ln>
          </p:spPr>
          <p:txBody>
            <a:bodyPr/>
            <a:lstStyle/>
            <a:p>
              <a:endParaRPr lang="fr-FR"/>
            </a:p>
          </p:txBody>
        </p:sp>
        <p:sp>
          <p:nvSpPr>
            <p:cNvPr id="7254" name="Freeform 31"/>
            <p:cNvSpPr>
              <a:spLocks/>
            </p:cNvSpPr>
            <p:nvPr/>
          </p:nvSpPr>
          <p:spPr bwMode="auto">
            <a:xfrm>
              <a:off x="4957" y="2466"/>
              <a:ext cx="362" cy="352"/>
            </a:xfrm>
            <a:custGeom>
              <a:avLst/>
              <a:gdLst>
                <a:gd name="T0" fmla="*/ 0 w 526"/>
                <a:gd name="T1" fmla="*/ 1 h 589"/>
                <a:gd name="T2" fmla="*/ 1 w 526"/>
                <a:gd name="T3" fmla="*/ 1 h 589"/>
                <a:gd name="T4" fmla="*/ 1 w 526"/>
                <a:gd name="T5" fmla="*/ 1 h 589"/>
                <a:gd name="T6" fmla="*/ 1 w 526"/>
                <a:gd name="T7" fmla="*/ 1 h 589"/>
                <a:gd name="T8" fmla="*/ 1 w 526"/>
                <a:gd name="T9" fmla="*/ 1 h 589"/>
                <a:gd name="T10" fmla="*/ 1 w 526"/>
                <a:gd name="T11" fmla="*/ 1 h 589"/>
                <a:gd name="T12" fmla="*/ 1 w 526"/>
                <a:gd name="T13" fmla="*/ 1 h 589"/>
                <a:gd name="T14" fmla="*/ 2 w 526"/>
                <a:gd name="T15" fmla="*/ 1 h 589"/>
                <a:gd name="T16" fmla="*/ 2 w 526"/>
                <a:gd name="T17" fmla="*/ 0 h 589"/>
                <a:gd name="T18" fmla="*/ 3 w 526"/>
                <a:gd name="T19" fmla="*/ 1 h 589"/>
                <a:gd name="T20" fmla="*/ 4 w 526"/>
                <a:gd name="T21" fmla="*/ 1 h 589"/>
                <a:gd name="T22" fmla="*/ 4 w 526"/>
                <a:gd name="T23" fmla="*/ 1 h 589"/>
                <a:gd name="T24" fmla="*/ 6 w 526"/>
                <a:gd name="T25" fmla="*/ 1 h 589"/>
                <a:gd name="T26" fmla="*/ 6 w 526"/>
                <a:gd name="T27" fmla="*/ 1 h 589"/>
                <a:gd name="T28" fmla="*/ 6 w 526"/>
                <a:gd name="T29" fmla="*/ 1 h 589"/>
                <a:gd name="T30" fmla="*/ 6 w 526"/>
                <a:gd name="T31" fmla="*/ 1 h 589"/>
                <a:gd name="T32" fmla="*/ 6 w 526"/>
                <a:gd name="T33" fmla="*/ 1 h 589"/>
                <a:gd name="T34" fmla="*/ 6 w 526"/>
                <a:gd name="T35" fmla="*/ 1 h 589"/>
                <a:gd name="T36" fmla="*/ 6 w 526"/>
                <a:gd name="T37" fmla="*/ 1 h 589"/>
                <a:gd name="T38" fmla="*/ 5 w 526"/>
                <a:gd name="T39" fmla="*/ 1 h 589"/>
                <a:gd name="T40" fmla="*/ 5 w 526"/>
                <a:gd name="T41" fmla="*/ 1 h 589"/>
                <a:gd name="T42" fmla="*/ 4 w 526"/>
                <a:gd name="T43" fmla="*/ 1 h 589"/>
                <a:gd name="T44" fmla="*/ 3 w 526"/>
                <a:gd name="T45" fmla="*/ 1 h 589"/>
                <a:gd name="T46" fmla="*/ 3 w 526"/>
                <a:gd name="T47" fmla="*/ 1 h 589"/>
                <a:gd name="T48" fmla="*/ 1 w 526"/>
                <a:gd name="T49" fmla="*/ 1 h 589"/>
                <a:gd name="T50" fmla="*/ 1 w 526"/>
                <a:gd name="T51" fmla="*/ 1 h 589"/>
                <a:gd name="T52" fmla="*/ 1 w 526"/>
                <a:gd name="T53" fmla="*/ 1 h 589"/>
                <a:gd name="T54" fmla="*/ 1 w 526"/>
                <a:gd name="T55" fmla="*/ 1 h 589"/>
                <a:gd name="T56" fmla="*/ 1 w 526"/>
                <a:gd name="T57" fmla="*/ 1 h 589"/>
                <a:gd name="T58" fmla="*/ 0 w 526"/>
                <a:gd name="T59" fmla="*/ 1 h 58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26"/>
                <a:gd name="T91" fmla="*/ 0 h 589"/>
                <a:gd name="T92" fmla="*/ 526 w 526"/>
                <a:gd name="T93" fmla="*/ 589 h 58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26" h="589">
                  <a:moveTo>
                    <a:pt x="0" y="261"/>
                  </a:moveTo>
                  <a:lnTo>
                    <a:pt x="5" y="227"/>
                  </a:lnTo>
                  <a:lnTo>
                    <a:pt x="37" y="192"/>
                  </a:lnTo>
                  <a:lnTo>
                    <a:pt x="21" y="154"/>
                  </a:lnTo>
                  <a:lnTo>
                    <a:pt x="53" y="165"/>
                  </a:lnTo>
                  <a:lnTo>
                    <a:pt x="112" y="129"/>
                  </a:lnTo>
                  <a:lnTo>
                    <a:pt x="121" y="55"/>
                  </a:lnTo>
                  <a:lnTo>
                    <a:pt x="164" y="50"/>
                  </a:lnTo>
                  <a:lnTo>
                    <a:pt x="195" y="0"/>
                  </a:lnTo>
                  <a:lnTo>
                    <a:pt x="270" y="129"/>
                  </a:lnTo>
                  <a:lnTo>
                    <a:pt x="351" y="238"/>
                  </a:lnTo>
                  <a:lnTo>
                    <a:pt x="378" y="180"/>
                  </a:lnTo>
                  <a:lnTo>
                    <a:pt x="456" y="222"/>
                  </a:lnTo>
                  <a:lnTo>
                    <a:pt x="451" y="303"/>
                  </a:lnTo>
                  <a:lnTo>
                    <a:pt x="472" y="360"/>
                  </a:lnTo>
                  <a:lnTo>
                    <a:pt x="494" y="365"/>
                  </a:lnTo>
                  <a:lnTo>
                    <a:pt x="487" y="421"/>
                  </a:lnTo>
                  <a:lnTo>
                    <a:pt x="520" y="437"/>
                  </a:lnTo>
                  <a:lnTo>
                    <a:pt x="525" y="478"/>
                  </a:lnTo>
                  <a:lnTo>
                    <a:pt x="440" y="525"/>
                  </a:lnTo>
                  <a:lnTo>
                    <a:pt x="413" y="513"/>
                  </a:lnTo>
                  <a:lnTo>
                    <a:pt x="355" y="588"/>
                  </a:lnTo>
                  <a:lnTo>
                    <a:pt x="249" y="551"/>
                  </a:lnTo>
                  <a:lnTo>
                    <a:pt x="243" y="421"/>
                  </a:lnTo>
                  <a:lnTo>
                    <a:pt x="137" y="410"/>
                  </a:lnTo>
                  <a:lnTo>
                    <a:pt x="137" y="303"/>
                  </a:lnTo>
                  <a:lnTo>
                    <a:pt x="112" y="313"/>
                  </a:lnTo>
                  <a:lnTo>
                    <a:pt x="89" y="284"/>
                  </a:lnTo>
                  <a:lnTo>
                    <a:pt x="16" y="307"/>
                  </a:lnTo>
                  <a:lnTo>
                    <a:pt x="0" y="261"/>
                  </a:lnTo>
                </a:path>
              </a:pathLst>
            </a:custGeom>
            <a:solidFill>
              <a:schemeClr val="folHlink"/>
            </a:solidFill>
            <a:ln w="3175" cap="rnd">
              <a:solidFill>
                <a:srgbClr val="C0C0C0"/>
              </a:solidFill>
              <a:round/>
              <a:headEnd/>
              <a:tailEnd/>
            </a:ln>
          </p:spPr>
          <p:txBody>
            <a:bodyPr/>
            <a:lstStyle/>
            <a:p>
              <a:endParaRPr lang="fr-FR"/>
            </a:p>
          </p:txBody>
        </p:sp>
        <p:sp>
          <p:nvSpPr>
            <p:cNvPr id="7255" name="Freeform 32"/>
            <p:cNvSpPr>
              <a:spLocks/>
            </p:cNvSpPr>
            <p:nvPr/>
          </p:nvSpPr>
          <p:spPr bwMode="auto">
            <a:xfrm>
              <a:off x="5049" y="2038"/>
              <a:ext cx="201" cy="308"/>
            </a:xfrm>
            <a:custGeom>
              <a:avLst/>
              <a:gdLst>
                <a:gd name="T0" fmla="*/ 0 w 292"/>
                <a:gd name="T1" fmla="*/ 1 h 515"/>
                <a:gd name="T2" fmla="*/ 0 w 292"/>
                <a:gd name="T3" fmla="*/ 1 h 515"/>
                <a:gd name="T4" fmla="*/ 1 w 292"/>
                <a:gd name="T5" fmla="*/ 1 h 515"/>
                <a:gd name="T6" fmla="*/ 1 w 292"/>
                <a:gd name="T7" fmla="*/ 0 h 515"/>
                <a:gd name="T8" fmla="*/ 1 w 292"/>
                <a:gd name="T9" fmla="*/ 1 h 515"/>
                <a:gd name="T10" fmla="*/ 1 w 292"/>
                <a:gd name="T11" fmla="*/ 1 h 515"/>
                <a:gd name="T12" fmla="*/ 2 w 292"/>
                <a:gd name="T13" fmla="*/ 1 h 515"/>
                <a:gd name="T14" fmla="*/ 2 w 292"/>
                <a:gd name="T15" fmla="*/ 1 h 515"/>
                <a:gd name="T16" fmla="*/ 3 w 292"/>
                <a:gd name="T17" fmla="*/ 1 h 515"/>
                <a:gd name="T18" fmla="*/ 3 w 292"/>
                <a:gd name="T19" fmla="*/ 1 h 515"/>
                <a:gd name="T20" fmla="*/ 3 w 292"/>
                <a:gd name="T21" fmla="*/ 1 h 515"/>
                <a:gd name="T22" fmla="*/ 3 w 292"/>
                <a:gd name="T23" fmla="*/ 1 h 515"/>
                <a:gd name="T24" fmla="*/ 3 w 292"/>
                <a:gd name="T25" fmla="*/ 1 h 515"/>
                <a:gd name="T26" fmla="*/ 3 w 292"/>
                <a:gd name="T27" fmla="*/ 1 h 515"/>
                <a:gd name="T28" fmla="*/ 3 w 292"/>
                <a:gd name="T29" fmla="*/ 1 h 515"/>
                <a:gd name="T30" fmla="*/ 2 w 292"/>
                <a:gd name="T31" fmla="*/ 1 h 515"/>
                <a:gd name="T32" fmla="*/ 1 w 292"/>
                <a:gd name="T33" fmla="*/ 1 h 515"/>
                <a:gd name="T34" fmla="*/ 1 w 292"/>
                <a:gd name="T35" fmla="*/ 1 h 515"/>
                <a:gd name="T36" fmla="*/ 1 w 292"/>
                <a:gd name="T37" fmla="*/ 1 h 515"/>
                <a:gd name="T38" fmla="*/ 1 w 292"/>
                <a:gd name="T39" fmla="*/ 1 h 515"/>
                <a:gd name="T40" fmla="*/ 1 w 292"/>
                <a:gd name="T41" fmla="*/ 1 h 515"/>
                <a:gd name="T42" fmla="*/ 1 w 292"/>
                <a:gd name="T43" fmla="*/ 1 h 515"/>
                <a:gd name="T44" fmla="*/ 1 w 292"/>
                <a:gd name="T45" fmla="*/ 1 h 515"/>
                <a:gd name="T46" fmla="*/ 1 w 292"/>
                <a:gd name="T47" fmla="*/ 1 h 515"/>
                <a:gd name="T48" fmla="*/ 0 w 292"/>
                <a:gd name="T49" fmla="*/ 1 h 5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2"/>
                <a:gd name="T76" fmla="*/ 0 h 515"/>
                <a:gd name="T77" fmla="*/ 292 w 292"/>
                <a:gd name="T78" fmla="*/ 515 h 5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2" h="515">
                  <a:moveTo>
                    <a:pt x="0" y="189"/>
                  </a:moveTo>
                  <a:lnTo>
                    <a:pt x="0" y="160"/>
                  </a:lnTo>
                  <a:lnTo>
                    <a:pt x="55" y="82"/>
                  </a:lnTo>
                  <a:lnTo>
                    <a:pt x="67" y="0"/>
                  </a:lnTo>
                  <a:lnTo>
                    <a:pt x="89" y="29"/>
                  </a:lnTo>
                  <a:lnTo>
                    <a:pt x="126" y="17"/>
                  </a:lnTo>
                  <a:lnTo>
                    <a:pt x="163" y="82"/>
                  </a:lnTo>
                  <a:lnTo>
                    <a:pt x="153" y="144"/>
                  </a:lnTo>
                  <a:lnTo>
                    <a:pt x="212" y="144"/>
                  </a:lnTo>
                  <a:lnTo>
                    <a:pt x="222" y="183"/>
                  </a:lnTo>
                  <a:lnTo>
                    <a:pt x="291" y="244"/>
                  </a:lnTo>
                  <a:lnTo>
                    <a:pt x="259" y="331"/>
                  </a:lnTo>
                  <a:lnTo>
                    <a:pt x="280" y="356"/>
                  </a:lnTo>
                  <a:lnTo>
                    <a:pt x="270" y="423"/>
                  </a:lnTo>
                  <a:lnTo>
                    <a:pt x="245" y="480"/>
                  </a:lnTo>
                  <a:lnTo>
                    <a:pt x="185" y="514"/>
                  </a:lnTo>
                  <a:lnTo>
                    <a:pt x="142" y="491"/>
                  </a:lnTo>
                  <a:lnTo>
                    <a:pt x="83" y="514"/>
                  </a:lnTo>
                  <a:lnTo>
                    <a:pt x="26" y="429"/>
                  </a:lnTo>
                  <a:lnTo>
                    <a:pt x="62" y="412"/>
                  </a:lnTo>
                  <a:lnTo>
                    <a:pt x="37" y="371"/>
                  </a:lnTo>
                  <a:lnTo>
                    <a:pt x="55" y="331"/>
                  </a:lnTo>
                  <a:lnTo>
                    <a:pt x="26" y="251"/>
                  </a:lnTo>
                  <a:lnTo>
                    <a:pt x="55" y="234"/>
                  </a:lnTo>
                  <a:lnTo>
                    <a:pt x="0" y="189"/>
                  </a:lnTo>
                </a:path>
              </a:pathLst>
            </a:custGeom>
            <a:solidFill>
              <a:srgbClr val="FF9966"/>
            </a:solidFill>
            <a:ln w="3175" cap="rnd">
              <a:solidFill>
                <a:srgbClr val="C0C0C0"/>
              </a:solidFill>
              <a:round/>
              <a:headEnd/>
              <a:tailEnd/>
            </a:ln>
          </p:spPr>
          <p:txBody>
            <a:bodyPr/>
            <a:lstStyle/>
            <a:p>
              <a:endParaRPr lang="fr-FR"/>
            </a:p>
          </p:txBody>
        </p:sp>
        <p:sp>
          <p:nvSpPr>
            <p:cNvPr id="7256" name="Freeform 33"/>
            <p:cNvSpPr>
              <a:spLocks/>
            </p:cNvSpPr>
            <p:nvPr/>
          </p:nvSpPr>
          <p:spPr bwMode="auto">
            <a:xfrm>
              <a:off x="4052" y="1816"/>
              <a:ext cx="351" cy="275"/>
            </a:xfrm>
            <a:custGeom>
              <a:avLst/>
              <a:gdLst>
                <a:gd name="T0" fmla="*/ 0 w 511"/>
                <a:gd name="T1" fmla="*/ 1 h 457"/>
                <a:gd name="T2" fmla="*/ 1 w 511"/>
                <a:gd name="T3" fmla="*/ 1 h 457"/>
                <a:gd name="T4" fmla="*/ 1 w 511"/>
                <a:gd name="T5" fmla="*/ 1 h 457"/>
                <a:gd name="T6" fmla="*/ 1 w 511"/>
                <a:gd name="T7" fmla="*/ 1 h 457"/>
                <a:gd name="T8" fmla="*/ 1 w 511"/>
                <a:gd name="T9" fmla="*/ 1 h 457"/>
                <a:gd name="T10" fmla="*/ 1 w 511"/>
                <a:gd name="T11" fmla="*/ 0 h 457"/>
                <a:gd name="T12" fmla="*/ 1 w 511"/>
                <a:gd name="T13" fmla="*/ 1 h 457"/>
                <a:gd name="T14" fmla="*/ 2 w 511"/>
                <a:gd name="T15" fmla="*/ 1 h 457"/>
                <a:gd name="T16" fmla="*/ 3 w 511"/>
                <a:gd name="T17" fmla="*/ 1 h 457"/>
                <a:gd name="T18" fmla="*/ 3 w 511"/>
                <a:gd name="T19" fmla="*/ 1 h 457"/>
                <a:gd name="T20" fmla="*/ 3 w 511"/>
                <a:gd name="T21" fmla="*/ 1 h 457"/>
                <a:gd name="T22" fmla="*/ 3 w 511"/>
                <a:gd name="T23" fmla="*/ 1 h 457"/>
                <a:gd name="T24" fmla="*/ 3 w 511"/>
                <a:gd name="T25" fmla="*/ 1 h 457"/>
                <a:gd name="T26" fmla="*/ 3 w 511"/>
                <a:gd name="T27" fmla="*/ 1 h 457"/>
                <a:gd name="T28" fmla="*/ 5 w 511"/>
                <a:gd name="T29" fmla="*/ 1 h 457"/>
                <a:gd name="T30" fmla="*/ 5 w 511"/>
                <a:gd name="T31" fmla="*/ 1 h 457"/>
                <a:gd name="T32" fmla="*/ 5 w 511"/>
                <a:gd name="T33" fmla="*/ 1 h 457"/>
                <a:gd name="T34" fmla="*/ 5 w 511"/>
                <a:gd name="T35" fmla="*/ 1 h 457"/>
                <a:gd name="T36" fmla="*/ 5 w 511"/>
                <a:gd name="T37" fmla="*/ 1 h 457"/>
                <a:gd name="T38" fmla="*/ 5 w 511"/>
                <a:gd name="T39" fmla="*/ 1 h 457"/>
                <a:gd name="T40" fmla="*/ 5 w 511"/>
                <a:gd name="T41" fmla="*/ 1 h 457"/>
                <a:gd name="T42" fmla="*/ 4 w 511"/>
                <a:gd name="T43" fmla="*/ 1 h 457"/>
                <a:gd name="T44" fmla="*/ 3 w 511"/>
                <a:gd name="T45" fmla="*/ 1 h 457"/>
                <a:gd name="T46" fmla="*/ 2 w 511"/>
                <a:gd name="T47" fmla="*/ 1 h 457"/>
                <a:gd name="T48" fmla="*/ 1 w 511"/>
                <a:gd name="T49" fmla="*/ 1 h 457"/>
                <a:gd name="T50" fmla="*/ 1 w 511"/>
                <a:gd name="T51" fmla="*/ 1 h 457"/>
                <a:gd name="T52" fmla="*/ 1 w 511"/>
                <a:gd name="T53" fmla="*/ 1 h 457"/>
                <a:gd name="T54" fmla="*/ 1 w 511"/>
                <a:gd name="T55" fmla="*/ 1 h 457"/>
                <a:gd name="T56" fmla="*/ 1 w 511"/>
                <a:gd name="T57" fmla="*/ 1 h 457"/>
                <a:gd name="T58" fmla="*/ 0 w 511"/>
                <a:gd name="T59" fmla="*/ 1 h 45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11"/>
                <a:gd name="T91" fmla="*/ 0 h 457"/>
                <a:gd name="T92" fmla="*/ 511 w 511"/>
                <a:gd name="T93" fmla="*/ 457 h 45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11" h="457">
                  <a:moveTo>
                    <a:pt x="0" y="217"/>
                  </a:moveTo>
                  <a:lnTo>
                    <a:pt x="41" y="114"/>
                  </a:lnTo>
                  <a:lnTo>
                    <a:pt x="70" y="96"/>
                  </a:lnTo>
                  <a:lnTo>
                    <a:pt x="59" y="32"/>
                  </a:lnTo>
                  <a:lnTo>
                    <a:pt x="78" y="4"/>
                  </a:lnTo>
                  <a:lnTo>
                    <a:pt x="133" y="0"/>
                  </a:lnTo>
                  <a:lnTo>
                    <a:pt x="128" y="16"/>
                  </a:lnTo>
                  <a:lnTo>
                    <a:pt x="191" y="78"/>
                  </a:lnTo>
                  <a:lnTo>
                    <a:pt x="259" y="62"/>
                  </a:lnTo>
                  <a:lnTo>
                    <a:pt x="292" y="62"/>
                  </a:lnTo>
                  <a:lnTo>
                    <a:pt x="292" y="149"/>
                  </a:lnTo>
                  <a:lnTo>
                    <a:pt x="308" y="183"/>
                  </a:lnTo>
                  <a:lnTo>
                    <a:pt x="341" y="183"/>
                  </a:lnTo>
                  <a:lnTo>
                    <a:pt x="351" y="222"/>
                  </a:lnTo>
                  <a:lnTo>
                    <a:pt x="450" y="217"/>
                  </a:lnTo>
                  <a:lnTo>
                    <a:pt x="510" y="245"/>
                  </a:lnTo>
                  <a:lnTo>
                    <a:pt x="478" y="267"/>
                  </a:lnTo>
                  <a:lnTo>
                    <a:pt x="503" y="348"/>
                  </a:lnTo>
                  <a:lnTo>
                    <a:pt x="467" y="348"/>
                  </a:lnTo>
                  <a:lnTo>
                    <a:pt x="473" y="411"/>
                  </a:lnTo>
                  <a:lnTo>
                    <a:pt x="415" y="416"/>
                  </a:lnTo>
                  <a:lnTo>
                    <a:pt x="383" y="446"/>
                  </a:lnTo>
                  <a:lnTo>
                    <a:pt x="286" y="423"/>
                  </a:lnTo>
                  <a:lnTo>
                    <a:pt x="234" y="456"/>
                  </a:lnTo>
                  <a:lnTo>
                    <a:pt x="159" y="416"/>
                  </a:lnTo>
                  <a:lnTo>
                    <a:pt x="138" y="260"/>
                  </a:lnTo>
                  <a:lnTo>
                    <a:pt x="74" y="256"/>
                  </a:lnTo>
                  <a:lnTo>
                    <a:pt x="74" y="229"/>
                  </a:lnTo>
                  <a:lnTo>
                    <a:pt x="48" y="217"/>
                  </a:lnTo>
                  <a:lnTo>
                    <a:pt x="0" y="217"/>
                  </a:lnTo>
                </a:path>
              </a:pathLst>
            </a:custGeom>
            <a:solidFill>
              <a:schemeClr val="accent1"/>
            </a:solidFill>
            <a:ln w="3175" cap="rnd">
              <a:solidFill>
                <a:srgbClr val="C0C0C0"/>
              </a:solidFill>
              <a:round/>
              <a:headEnd/>
              <a:tailEnd/>
            </a:ln>
          </p:spPr>
          <p:txBody>
            <a:bodyPr/>
            <a:lstStyle/>
            <a:p>
              <a:endParaRPr lang="fr-FR"/>
            </a:p>
          </p:txBody>
        </p:sp>
        <p:sp>
          <p:nvSpPr>
            <p:cNvPr id="7257" name="Freeform 34"/>
            <p:cNvSpPr>
              <a:spLocks/>
            </p:cNvSpPr>
            <p:nvPr/>
          </p:nvSpPr>
          <p:spPr bwMode="auto">
            <a:xfrm>
              <a:off x="4721" y="2359"/>
              <a:ext cx="240" cy="309"/>
            </a:xfrm>
            <a:custGeom>
              <a:avLst/>
              <a:gdLst>
                <a:gd name="T0" fmla="*/ 0 w 350"/>
                <a:gd name="T1" fmla="*/ 1 h 514"/>
                <a:gd name="T2" fmla="*/ 1 w 350"/>
                <a:gd name="T3" fmla="*/ 1 h 514"/>
                <a:gd name="T4" fmla="*/ 1 w 350"/>
                <a:gd name="T5" fmla="*/ 1 h 514"/>
                <a:gd name="T6" fmla="*/ 1 w 350"/>
                <a:gd name="T7" fmla="*/ 1 h 514"/>
                <a:gd name="T8" fmla="*/ 1 w 350"/>
                <a:gd name="T9" fmla="*/ 1 h 514"/>
                <a:gd name="T10" fmla="*/ 2 w 350"/>
                <a:gd name="T11" fmla="*/ 1 h 514"/>
                <a:gd name="T12" fmla="*/ 2 w 350"/>
                <a:gd name="T13" fmla="*/ 1 h 514"/>
                <a:gd name="T14" fmla="*/ 3 w 350"/>
                <a:gd name="T15" fmla="*/ 1 h 514"/>
                <a:gd name="T16" fmla="*/ 3 w 350"/>
                <a:gd name="T17" fmla="*/ 1 h 514"/>
                <a:gd name="T18" fmla="*/ 3 w 350"/>
                <a:gd name="T19" fmla="*/ 1 h 514"/>
                <a:gd name="T20" fmla="*/ 3 w 350"/>
                <a:gd name="T21" fmla="*/ 1 h 514"/>
                <a:gd name="T22" fmla="*/ 3 w 350"/>
                <a:gd name="T23" fmla="*/ 1 h 514"/>
                <a:gd name="T24" fmla="*/ 3 w 350"/>
                <a:gd name="T25" fmla="*/ 1 h 514"/>
                <a:gd name="T26" fmla="*/ 2 w 350"/>
                <a:gd name="T27" fmla="*/ 1 h 514"/>
                <a:gd name="T28" fmla="*/ 2 w 350"/>
                <a:gd name="T29" fmla="*/ 1 h 514"/>
                <a:gd name="T30" fmla="*/ 1 w 350"/>
                <a:gd name="T31" fmla="*/ 1 h 514"/>
                <a:gd name="T32" fmla="*/ 2 w 350"/>
                <a:gd name="T33" fmla="*/ 1 h 514"/>
                <a:gd name="T34" fmla="*/ 2 w 350"/>
                <a:gd name="T35" fmla="*/ 1 h 514"/>
                <a:gd name="T36" fmla="*/ 2 w 350"/>
                <a:gd name="T37" fmla="*/ 1 h 514"/>
                <a:gd name="T38" fmla="*/ 2 w 350"/>
                <a:gd name="T39" fmla="*/ 1 h 514"/>
                <a:gd name="T40" fmla="*/ 1 w 350"/>
                <a:gd name="T41" fmla="*/ 1 h 514"/>
                <a:gd name="T42" fmla="*/ 1 w 350"/>
                <a:gd name="T43" fmla="*/ 0 h 514"/>
                <a:gd name="T44" fmla="*/ 1 w 350"/>
                <a:gd name="T45" fmla="*/ 1 h 514"/>
                <a:gd name="T46" fmla="*/ 1 w 350"/>
                <a:gd name="T47" fmla="*/ 1 h 514"/>
                <a:gd name="T48" fmla="*/ 0 w 350"/>
                <a:gd name="T49" fmla="*/ 1 h 5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0"/>
                <a:gd name="T76" fmla="*/ 0 h 514"/>
                <a:gd name="T77" fmla="*/ 350 w 350"/>
                <a:gd name="T78" fmla="*/ 514 h 5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0" h="514">
                  <a:moveTo>
                    <a:pt x="0" y="165"/>
                  </a:moveTo>
                  <a:lnTo>
                    <a:pt x="15" y="170"/>
                  </a:lnTo>
                  <a:lnTo>
                    <a:pt x="10" y="261"/>
                  </a:lnTo>
                  <a:lnTo>
                    <a:pt x="95" y="387"/>
                  </a:lnTo>
                  <a:lnTo>
                    <a:pt x="68" y="456"/>
                  </a:lnTo>
                  <a:lnTo>
                    <a:pt x="205" y="445"/>
                  </a:lnTo>
                  <a:lnTo>
                    <a:pt x="222" y="496"/>
                  </a:lnTo>
                  <a:lnTo>
                    <a:pt x="263" y="513"/>
                  </a:lnTo>
                  <a:lnTo>
                    <a:pt x="343" y="438"/>
                  </a:lnTo>
                  <a:lnTo>
                    <a:pt x="349" y="404"/>
                  </a:lnTo>
                  <a:lnTo>
                    <a:pt x="307" y="376"/>
                  </a:lnTo>
                  <a:lnTo>
                    <a:pt x="322" y="336"/>
                  </a:lnTo>
                  <a:lnTo>
                    <a:pt x="259" y="336"/>
                  </a:lnTo>
                  <a:lnTo>
                    <a:pt x="222" y="285"/>
                  </a:lnTo>
                  <a:lnTo>
                    <a:pt x="222" y="199"/>
                  </a:lnTo>
                  <a:lnTo>
                    <a:pt x="173" y="107"/>
                  </a:lnTo>
                  <a:lnTo>
                    <a:pt x="200" y="61"/>
                  </a:lnTo>
                  <a:lnTo>
                    <a:pt x="231" y="50"/>
                  </a:lnTo>
                  <a:lnTo>
                    <a:pt x="222" y="21"/>
                  </a:lnTo>
                  <a:lnTo>
                    <a:pt x="190" y="50"/>
                  </a:lnTo>
                  <a:lnTo>
                    <a:pt x="105" y="50"/>
                  </a:lnTo>
                  <a:lnTo>
                    <a:pt x="56" y="0"/>
                  </a:lnTo>
                  <a:lnTo>
                    <a:pt x="26" y="27"/>
                  </a:lnTo>
                  <a:lnTo>
                    <a:pt x="41" y="136"/>
                  </a:lnTo>
                  <a:lnTo>
                    <a:pt x="0" y="165"/>
                  </a:lnTo>
                </a:path>
              </a:pathLst>
            </a:custGeom>
            <a:solidFill>
              <a:schemeClr val="folHlink"/>
            </a:solidFill>
            <a:ln w="3175" cap="rnd">
              <a:solidFill>
                <a:srgbClr val="C0C0C0"/>
              </a:solidFill>
              <a:round/>
              <a:headEnd/>
              <a:tailEnd/>
            </a:ln>
          </p:spPr>
          <p:txBody>
            <a:bodyPr/>
            <a:lstStyle/>
            <a:p>
              <a:endParaRPr lang="fr-FR"/>
            </a:p>
          </p:txBody>
        </p:sp>
        <p:sp>
          <p:nvSpPr>
            <p:cNvPr id="7258" name="Freeform 35"/>
            <p:cNvSpPr>
              <a:spLocks/>
            </p:cNvSpPr>
            <p:nvPr/>
          </p:nvSpPr>
          <p:spPr bwMode="auto">
            <a:xfrm>
              <a:off x="3377" y="1889"/>
              <a:ext cx="343" cy="287"/>
            </a:xfrm>
            <a:custGeom>
              <a:avLst/>
              <a:gdLst>
                <a:gd name="T0" fmla="*/ 0 w 499"/>
                <a:gd name="T1" fmla="*/ 1 h 479"/>
                <a:gd name="T2" fmla="*/ 1 w 499"/>
                <a:gd name="T3" fmla="*/ 1 h 479"/>
                <a:gd name="T4" fmla="*/ 1 w 499"/>
                <a:gd name="T5" fmla="*/ 1 h 479"/>
                <a:gd name="T6" fmla="*/ 1 w 499"/>
                <a:gd name="T7" fmla="*/ 1 h 479"/>
                <a:gd name="T8" fmla="*/ 2 w 499"/>
                <a:gd name="T9" fmla="*/ 1 h 479"/>
                <a:gd name="T10" fmla="*/ 3 w 499"/>
                <a:gd name="T11" fmla="*/ 1 h 479"/>
                <a:gd name="T12" fmla="*/ 3 w 499"/>
                <a:gd name="T13" fmla="*/ 1 h 479"/>
                <a:gd name="T14" fmla="*/ 3 w 499"/>
                <a:gd name="T15" fmla="*/ 1 h 479"/>
                <a:gd name="T16" fmla="*/ 2 w 499"/>
                <a:gd name="T17" fmla="*/ 1 h 479"/>
                <a:gd name="T18" fmla="*/ 1 w 499"/>
                <a:gd name="T19" fmla="*/ 1 h 479"/>
                <a:gd name="T20" fmla="*/ 1 w 499"/>
                <a:gd name="T21" fmla="*/ 1 h 479"/>
                <a:gd name="T22" fmla="*/ 1 w 499"/>
                <a:gd name="T23" fmla="*/ 1 h 479"/>
                <a:gd name="T24" fmla="*/ 1 w 499"/>
                <a:gd name="T25" fmla="*/ 1 h 479"/>
                <a:gd name="T26" fmla="*/ 1 w 499"/>
                <a:gd name="T27" fmla="*/ 1 h 479"/>
                <a:gd name="T28" fmla="*/ 3 w 499"/>
                <a:gd name="T29" fmla="*/ 1 h 479"/>
                <a:gd name="T30" fmla="*/ 3 w 499"/>
                <a:gd name="T31" fmla="*/ 1 h 479"/>
                <a:gd name="T32" fmla="*/ 3 w 499"/>
                <a:gd name="T33" fmla="*/ 1 h 479"/>
                <a:gd name="T34" fmla="*/ 3 w 499"/>
                <a:gd name="T35" fmla="*/ 1 h 479"/>
                <a:gd name="T36" fmla="*/ 5 w 499"/>
                <a:gd name="T37" fmla="*/ 1 h 479"/>
                <a:gd name="T38" fmla="*/ 5 w 499"/>
                <a:gd name="T39" fmla="*/ 1 h 479"/>
                <a:gd name="T40" fmla="*/ 5 w 499"/>
                <a:gd name="T41" fmla="*/ 1 h 479"/>
                <a:gd name="T42" fmla="*/ 5 w 499"/>
                <a:gd name="T43" fmla="*/ 1 h 479"/>
                <a:gd name="T44" fmla="*/ 4 w 499"/>
                <a:gd name="T45" fmla="*/ 1 h 479"/>
                <a:gd name="T46" fmla="*/ 5 w 499"/>
                <a:gd name="T47" fmla="*/ 1 h 479"/>
                <a:gd name="T48" fmla="*/ 5 w 499"/>
                <a:gd name="T49" fmla="*/ 1 h 479"/>
                <a:gd name="T50" fmla="*/ 5 w 499"/>
                <a:gd name="T51" fmla="*/ 1 h 479"/>
                <a:gd name="T52" fmla="*/ 5 w 499"/>
                <a:gd name="T53" fmla="*/ 1 h 479"/>
                <a:gd name="T54" fmla="*/ 5 w 499"/>
                <a:gd name="T55" fmla="*/ 1 h 479"/>
                <a:gd name="T56" fmla="*/ 5 w 499"/>
                <a:gd name="T57" fmla="*/ 1 h 479"/>
                <a:gd name="T58" fmla="*/ 5 w 499"/>
                <a:gd name="T59" fmla="*/ 1 h 479"/>
                <a:gd name="T60" fmla="*/ 3 w 499"/>
                <a:gd name="T61" fmla="*/ 0 h 479"/>
                <a:gd name="T62" fmla="*/ 3 w 499"/>
                <a:gd name="T63" fmla="*/ 1 h 479"/>
                <a:gd name="T64" fmla="*/ 1 w 499"/>
                <a:gd name="T65" fmla="*/ 1 h 479"/>
                <a:gd name="T66" fmla="*/ 1 w 499"/>
                <a:gd name="T67" fmla="*/ 1 h 479"/>
                <a:gd name="T68" fmla="*/ 1 w 499"/>
                <a:gd name="T69" fmla="*/ 1 h 479"/>
                <a:gd name="T70" fmla="*/ 0 w 499"/>
                <a:gd name="T71" fmla="*/ 1 h 47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9"/>
                <a:gd name="T109" fmla="*/ 0 h 479"/>
                <a:gd name="T110" fmla="*/ 499 w 499"/>
                <a:gd name="T111" fmla="*/ 479 h 47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9" h="479">
                  <a:moveTo>
                    <a:pt x="0" y="223"/>
                  </a:moveTo>
                  <a:lnTo>
                    <a:pt x="5" y="261"/>
                  </a:lnTo>
                  <a:lnTo>
                    <a:pt x="32" y="278"/>
                  </a:lnTo>
                  <a:lnTo>
                    <a:pt x="74" y="289"/>
                  </a:lnTo>
                  <a:lnTo>
                    <a:pt x="186" y="261"/>
                  </a:lnTo>
                  <a:lnTo>
                    <a:pt x="265" y="313"/>
                  </a:lnTo>
                  <a:lnTo>
                    <a:pt x="323" y="307"/>
                  </a:lnTo>
                  <a:lnTo>
                    <a:pt x="265" y="331"/>
                  </a:lnTo>
                  <a:lnTo>
                    <a:pt x="195" y="289"/>
                  </a:lnTo>
                  <a:lnTo>
                    <a:pt x="121" y="284"/>
                  </a:lnTo>
                  <a:lnTo>
                    <a:pt x="128" y="318"/>
                  </a:lnTo>
                  <a:lnTo>
                    <a:pt x="100" y="352"/>
                  </a:lnTo>
                  <a:lnTo>
                    <a:pt x="159" y="381"/>
                  </a:lnTo>
                  <a:lnTo>
                    <a:pt x="165" y="410"/>
                  </a:lnTo>
                  <a:lnTo>
                    <a:pt x="318" y="478"/>
                  </a:lnTo>
                  <a:lnTo>
                    <a:pt x="308" y="393"/>
                  </a:lnTo>
                  <a:lnTo>
                    <a:pt x="329" y="403"/>
                  </a:lnTo>
                  <a:lnTo>
                    <a:pt x="339" y="450"/>
                  </a:lnTo>
                  <a:lnTo>
                    <a:pt x="397" y="387"/>
                  </a:lnTo>
                  <a:lnTo>
                    <a:pt x="430" y="393"/>
                  </a:lnTo>
                  <a:lnTo>
                    <a:pt x="403" y="369"/>
                  </a:lnTo>
                  <a:lnTo>
                    <a:pt x="430" y="313"/>
                  </a:lnTo>
                  <a:lnTo>
                    <a:pt x="387" y="249"/>
                  </a:lnTo>
                  <a:lnTo>
                    <a:pt x="498" y="223"/>
                  </a:lnTo>
                  <a:lnTo>
                    <a:pt x="492" y="193"/>
                  </a:lnTo>
                  <a:lnTo>
                    <a:pt x="430" y="140"/>
                  </a:lnTo>
                  <a:lnTo>
                    <a:pt x="471" y="124"/>
                  </a:lnTo>
                  <a:lnTo>
                    <a:pt x="435" y="101"/>
                  </a:lnTo>
                  <a:lnTo>
                    <a:pt x="419" y="20"/>
                  </a:lnTo>
                  <a:lnTo>
                    <a:pt x="397" y="33"/>
                  </a:lnTo>
                  <a:lnTo>
                    <a:pt x="355" y="0"/>
                  </a:lnTo>
                  <a:lnTo>
                    <a:pt x="285" y="55"/>
                  </a:lnTo>
                  <a:lnTo>
                    <a:pt x="142" y="84"/>
                  </a:lnTo>
                  <a:lnTo>
                    <a:pt x="142" y="140"/>
                  </a:lnTo>
                  <a:lnTo>
                    <a:pt x="27" y="188"/>
                  </a:lnTo>
                  <a:lnTo>
                    <a:pt x="0" y="223"/>
                  </a:lnTo>
                </a:path>
              </a:pathLst>
            </a:custGeom>
            <a:solidFill>
              <a:schemeClr val="accent1"/>
            </a:solidFill>
            <a:ln w="3175" cap="rnd">
              <a:solidFill>
                <a:srgbClr val="C0C0C0"/>
              </a:solidFill>
              <a:round/>
              <a:headEnd/>
              <a:tailEnd/>
            </a:ln>
          </p:spPr>
          <p:txBody>
            <a:bodyPr/>
            <a:lstStyle/>
            <a:p>
              <a:endParaRPr lang="fr-FR"/>
            </a:p>
          </p:txBody>
        </p:sp>
        <p:sp>
          <p:nvSpPr>
            <p:cNvPr id="7259" name="Freeform 36"/>
            <p:cNvSpPr>
              <a:spLocks/>
            </p:cNvSpPr>
            <p:nvPr/>
          </p:nvSpPr>
          <p:spPr bwMode="auto">
            <a:xfrm>
              <a:off x="4231" y="1759"/>
              <a:ext cx="356" cy="244"/>
            </a:xfrm>
            <a:custGeom>
              <a:avLst/>
              <a:gdLst>
                <a:gd name="T0" fmla="*/ 0 w 518"/>
                <a:gd name="T1" fmla="*/ 1 h 407"/>
                <a:gd name="T2" fmla="*/ 0 w 518"/>
                <a:gd name="T3" fmla="*/ 1 h 407"/>
                <a:gd name="T4" fmla="*/ 1 w 518"/>
                <a:gd name="T5" fmla="*/ 1 h 407"/>
                <a:gd name="T6" fmla="*/ 1 w 518"/>
                <a:gd name="T7" fmla="*/ 1 h 407"/>
                <a:gd name="T8" fmla="*/ 3 w 518"/>
                <a:gd name="T9" fmla="*/ 0 h 407"/>
                <a:gd name="T10" fmla="*/ 3 w 518"/>
                <a:gd name="T11" fmla="*/ 1 h 407"/>
                <a:gd name="T12" fmla="*/ 3 w 518"/>
                <a:gd name="T13" fmla="*/ 1 h 407"/>
                <a:gd name="T14" fmla="*/ 5 w 518"/>
                <a:gd name="T15" fmla="*/ 1 h 407"/>
                <a:gd name="T16" fmla="*/ 5 w 518"/>
                <a:gd name="T17" fmla="*/ 1 h 407"/>
                <a:gd name="T18" fmla="*/ 5 w 518"/>
                <a:gd name="T19" fmla="*/ 1 h 407"/>
                <a:gd name="T20" fmla="*/ 5 w 518"/>
                <a:gd name="T21" fmla="*/ 1 h 407"/>
                <a:gd name="T22" fmla="*/ 5 w 518"/>
                <a:gd name="T23" fmla="*/ 1 h 407"/>
                <a:gd name="T24" fmla="*/ 5 w 518"/>
                <a:gd name="T25" fmla="*/ 1 h 407"/>
                <a:gd name="T26" fmla="*/ 5 w 518"/>
                <a:gd name="T27" fmla="*/ 1 h 407"/>
                <a:gd name="T28" fmla="*/ 5 w 518"/>
                <a:gd name="T29" fmla="*/ 1 h 407"/>
                <a:gd name="T30" fmla="*/ 4 w 518"/>
                <a:gd name="T31" fmla="*/ 1 h 407"/>
                <a:gd name="T32" fmla="*/ 3 w 518"/>
                <a:gd name="T33" fmla="*/ 1 h 407"/>
                <a:gd name="T34" fmla="*/ 2 w 518"/>
                <a:gd name="T35" fmla="*/ 1 h 407"/>
                <a:gd name="T36" fmla="*/ 2 w 518"/>
                <a:gd name="T37" fmla="*/ 1 h 407"/>
                <a:gd name="T38" fmla="*/ 1 w 518"/>
                <a:gd name="T39" fmla="*/ 1 h 407"/>
                <a:gd name="T40" fmla="*/ 1 w 518"/>
                <a:gd name="T41" fmla="*/ 1 h 407"/>
                <a:gd name="T42" fmla="*/ 1 w 518"/>
                <a:gd name="T43" fmla="*/ 1 h 407"/>
                <a:gd name="T44" fmla="*/ 1 w 518"/>
                <a:gd name="T45" fmla="*/ 1 h 407"/>
                <a:gd name="T46" fmla="*/ 1 w 518"/>
                <a:gd name="T47" fmla="*/ 1 h 407"/>
                <a:gd name="T48" fmla="*/ 0 w 518"/>
                <a:gd name="T49" fmla="*/ 1 h 4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8"/>
                <a:gd name="T76" fmla="*/ 0 h 407"/>
                <a:gd name="T77" fmla="*/ 518 w 518"/>
                <a:gd name="T78" fmla="*/ 407 h 4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8" h="407">
                  <a:moveTo>
                    <a:pt x="0" y="159"/>
                  </a:moveTo>
                  <a:lnTo>
                    <a:pt x="0" y="142"/>
                  </a:lnTo>
                  <a:lnTo>
                    <a:pt x="117" y="108"/>
                  </a:lnTo>
                  <a:lnTo>
                    <a:pt x="165" y="17"/>
                  </a:lnTo>
                  <a:lnTo>
                    <a:pt x="297" y="0"/>
                  </a:lnTo>
                  <a:lnTo>
                    <a:pt x="331" y="56"/>
                  </a:lnTo>
                  <a:lnTo>
                    <a:pt x="308" y="91"/>
                  </a:lnTo>
                  <a:lnTo>
                    <a:pt x="457" y="62"/>
                  </a:lnTo>
                  <a:lnTo>
                    <a:pt x="484" y="73"/>
                  </a:lnTo>
                  <a:lnTo>
                    <a:pt x="517" y="142"/>
                  </a:lnTo>
                  <a:lnTo>
                    <a:pt x="479" y="217"/>
                  </a:lnTo>
                  <a:lnTo>
                    <a:pt x="484" y="257"/>
                  </a:lnTo>
                  <a:lnTo>
                    <a:pt x="427" y="285"/>
                  </a:lnTo>
                  <a:lnTo>
                    <a:pt x="473" y="364"/>
                  </a:lnTo>
                  <a:lnTo>
                    <a:pt x="435" y="389"/>
                  </a:lnTo>
                  <a:lnTo>
                    <a:pt x="383" y="406"/>
                  </a:lnTo>
                  <a:lnTo>
                    <a:pt x="314" y="353"/>
                  </a:lnTo>
                  <a:lnTo>
                    <a:pt x="250" y="342"/>
                  </a:lnTo>
                  <a:lnTo>
                    <a:pt x="191" y="314"/>
                  </a:lnTo>
                  <a:lnTo>
                    <a:pt x="92" y="319"/>
                  </a:lnTo>
                  <a:lnTo>
                    <a:pt x="82" y="280"/>
                  </a:lnTo>
                  <a:lnTo>
                    <a:pt x="49" y="280"/>
                  </a:lnTo>
                  <a:lnTo>
                    <a:pt x="32" y="246"/>
                  </a:lnTo>
                  <a:lnTo>
                    <a:pt x="32" y="159"/>
                  </a:lnTo>
                  <a:lnTo>
                    <a:pt x="0" y="159"/>
                  </a:lnTo>
                </a:path>
              </a:pathLst>
            </a:custGeom>
            <a:solidFill>
              <a:schemeClr val="bg1"/>
            </a:solidFill>
            <a:ln w="3175" cap="rnd">
              <a:solidFill>
                <a:srgbClr val="C0C0C0"/>
              </a:solidFill>
              <a:round/>
              <a:headEnd/>
              <a:tailEnd/>
            </a:ln>
          </p:spPr>
          <p:txBody>
            <a:bodyPr/>
            <a:lstStyle/>
            <a:p>
              <a:endParaRPr lang="fr-FR"/>
            </a:p>
          </p:txBody>
        </p:sp>
        <p:sp>
          <p:nvSpPr>
            <p:cNvPr id="7260" name="Freeform 37"/>
            <p:cNvSpPr>
              <a:spLocks/>
            </p:cNvSpPr>
            <p:nvPr/>
          </p:nvSpPr>
          <p:spPr bwMode="auto">
            <a:xfrm>
              <a:off x="3644" y="1902"/>
              <a:ext cx="339" cy="242"/>
            </a:xfrm>
            <a:custGeom>
              <a:avLst/>
              <a:gdLst>
                <a:gd name="T0" fmla="*/ 0 w 494"/>
                <a:gd name="T1" fmla="*/ 1 h 407"/>
                <a:gd name="T2" fmla="*/ 1 w 494"/>
                <a:gd name="T3" fmla="*/ 1 h 407"/>
                <a:gd name="T4" fmla="*/ 1 w 494"/>
                <a:gd name="T5" fmla="*/ 1 h 407"/>
                <a:gd name="T6" fmla="*/ 1 w 494"/>
                <a:gd name="T7" fmla="*/ 1 h 407"/>
                <a:gd name="T8" fmla="*/ 1 w 494"/>
                <a:gd name="T9" fmla="*/ 1 h 407"/>
                <a:gd name="T10" fmla="*/ 2 w 494"/>
                <a:gd name="T11" fmla="*/ 1 h 407"/>
                <a:gd name="T12" fmla="*/ 2 w 494"/>
                <a:gd name="T13" fmla="*/ 1 h 407"/>
                <a:gd name="T14" fmla="*/ 3 w 494"/>
                <a:gd name="T15" fmla="*/ 1 h 407"/>
                <a:gd name="T16" fmla="*/ 5 w 494"/>
                <a:gd name="T17" fmla="*/ 1 h 407"/>
                <a:gd name="T18" fmla="*/ 5 w 494"/>
                <a:gd name="T19" fmla="*/ 1 h 407"/>
                <a:gd name="T20" fmla="*/ 5 w 494"/>
                <a:gd name="T21" fmla="*/ 1 h 407"/>
                <a:gd name="T22" fmla="*/ 5 w 494"/>
                <a:gd name="T23" fmla="*/ 1 h 407"/>
                <a:gd name="T24" fmla="*/ 3 w 494"/>
                <a:gd name="T25" fmla="*/ 1 h 407"/>
                <a:gd name="T26" fmla="*/ 3 w 494"/>
                <a:gd name="T27" fmla="*/ 1 h 407"/>
                <a:gd name="T28" fmla="*/ 3 w 494"/>
                <a:gd name="T29" fmla="*/ 1 h 407"/>
                <a:gd name="T30" fmla="*/ 3 w 494"/>
                <a:gd name="T31" fmla="*/ 1 h 407"/>
                <a:gd name="T32" fmla="*/ 2 w 494"/>
                <a:gd name="T33" fmla="*/ 1 h 407"/>
                <a:gd name="T34" fmla="*/ 1 w 494"/>
                <a:gd name="T35" fmla="*/ 0 h 407"/>
                <a:gd name="T36" fmla="*/ 1 w 494"/>
                <a:gd name="T37" fmla="*/ 1 h 407"/>
                <a:gd name="T38" fmla="*/ 1 w 494"/>
                <a:gd name="T39" fmla="*/ 1 h 407"/>
                <a:gd name="T40" fmla="*/ 1 w 494"/>
                <a:gd name="T41" fmla="*/ 1 h 407"/>
                <a:gd name="T42" fmla="*/ 1 w 494"/>
                <a:gd name="T43" fmla="*/ 1 h 407"/>
                <a:gd name="T44" fmla="*/ 1 w 494"/>
                <a:gd name="T45" fmla="*/ 1 h 407"/>
                <a:gd name="T46" fmla="*/ 0 w 494"/>
                <a:gd name="T47" fmla="*/ 1 h 4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94"/>
                <a:gd name="T73" fmla="*/ 0 h 407"/>
                <a:gd name="T74" fmla="*/ 494 w 494"/>
                <a:gd name="T75" fmla="*/ 407 h 4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94" h="407">
                  <a:moveTo>
                    <a:pt x="0" y="228"/>
                  </a:moveTo>
                  <a:lnTo>
                    <a:pt x="42" y="293"/>
                  </a:lnTo>
                  <a:lnTo>
                    <a:pt x="16" y="349"/>
                  </a:lnTo>
                  <a:lnTo>
                    <a:pt x="42" y="373"/>
                  </a:lnTo>
                  <a:lnTo>
                    <a:pt x="94" y="401"/>
                  </a:lnTo>
                  <a:lnTo>
                    <a:pt x="196" y="406"/>
                  </a:lnTo>
                  <a:lnTo>
                    <a:pt x="239" y="366"/>
                  </a:lnTo>
                  <a:lnTo>
                    <a:pt x="366" y="373"/>
                  </a:lnTo>
                  <a:lnTo>
                    <a:pt x="418" y="327"/>
                  </a:lnTo>
                  <a:lnTo>
                    <a:pt x="477" y="167"/>
                  </a:lnTo>
                  <a:lnTo>
                    <a:pt x="466" y="144"/>
                  </a:lnTo>
                  <a:lnTo>
                    <a:pt x="493" y="114"/>
                  </a:lnTo>
                  <a:lnTo>
                    <a:pt x="361" y="87"/>
                  </a:lnTo>
                  <a:lnTo>
                    <a:pt x="344" y="47"/>
                  </a:lnTo>
                  <a:lnTo>
                    <a:pt x="297" y="52"/>
                  </a:lnTo>
                  <a:lnTo>
                    <a:pt x="297" y="29"/>
                  </a:lnTo>
                  <a:lnTo>
                    <a:pt x="191" y="35"/>
                  </a:lnTo>
                  <a:lnTo>
                    <a:pt x="31" y="0"/>
                  </a:lnTo>
                  <a:lnTo>
                    <a:pt x="48" y="80"/>
                  </a:lnTo>
                  <a:lnTo>
                    <a:pt x="84" y="103"/>
                  </a:lnTo>
                  <a:lnTo>
                    <a:pt x="42" y="119"/>
                  </a:lnTo>
                  <a:lnTo>
                    <a:pt x="104" y="172"/>
                  </a:lnTo>
                  <a:lnTo>
                    <a:pt x="110" y="202"/>
                  </a:lnTo>
                  <a:lnTo>
                    <a:pt x="0" y="228"/>
                  </a:lnTo>
                </a:path>
              </a:pathLst>
            </a:custGeom>
            <a:solidFill>
              <a:schemeClr val="accent1"/>
            </a:solidFill>
            <a:ln w="3175" cap="rnd">
              <a:solidFill>
                <a:srgbClr val="C0C0C0"/>
              </a:solidFill>
              <a:round/>
              <a:headEnd/>
              <a:tailEnd/>
            </a:ln>
          </p:spPr>
          <p:txBody>
            <a:bodyPr/>
            <a:lstStyle/>
            <a:p>
              <a:endParaRPr lang="fr-FR"/>
            </a:p>
          </p:txBody>
        </p:sp>
        <p:sp>
          <p:nvSpPr>
            <p:cNvPr id="7261" name="Freeform 38"/>
            <p:cNvSpPr>
              <a:spLocks/>
            </p:cNvSpPr>
            <p:nvPr/>
          </p:nvSpPr>
          <p:spPr bwMode="auto">
            <a:xfrm>
              <a:off x="3542" y="1325"/>
              <a:ext cx="233" cy="372"/>
            </a:xfrm>
            <a:custGeom>
              <a:avLst/>
              <a:gdLst>
                <a:gd name="T0" fmla="*/ 0 w 341"/>
                <a:gd name="T1" fmla="*/ 0 h 623"/>
                <a:gd name="T2" fmla="*/ 1 w 341"/>
                <a:gd name="T3" fmla="*/ 1 h 623"/>
                <a:gd name="T4" fmla="*/ 1 w 341"/>
                <a:gd name="T5" fmla="*/ 1 h 623"/>
                <a:gd name="T6" fmla="*/ 1 w 341"/>
                <a:gd name="T7" fmla="*/ 1 h 623"/>
                <a:gd name="T8" fmla="*/ 1 w 341"/>
                <a:gd name="T9" fmla="*/ 1 h 623"/>
                <a:gd name="T10" fmla="*/ 1 w 341"/>
                <a:gd name="T11" fmla="*/ 1 h 623"/>
                <a:gd name="T12" fmla="*/ 1 w 341"/>
                <a:gd name="T13" fmla="*/ 1 h 623"/>
                <a:gd name="T14" fmla="*/ 1 w 341"/>
                <a:gd name="T15" fmla="*/ 1 h 623"/>
                <a:gd name="T16" fmla="*/ 1 w 341"/>
                <a:gd name="T17" fmla="*/ 1 h 623"/>
                <a:gd name="T18" fmla="*/ 1 w 341"/>
                <a:gd name="T19" fmla="*/ 1 h 623"/>
                <a:gd name="T20" fmla="*/ 1 w 341"/>
                <a:gd name="T21" fmla="*/ 1 h 623"/>
                <a:gd name="T22" fmla="*/ 2 w 341"/>
                <a:gd name="T23" fmla="*/ 1 h 623"/>
                <a:gd name="T24" fmla="*/ 2 w 341"/>
                <a:gd name="T25" fmla="*/ 1 h 623"/>
                <a:gd name="T26" fmla="*/ 3 w 341"/>
                <a:gd name="T27" fmla="*/ 1 h 623"/>
                <a:gd name="T28" fmla="*/ 3 w 341"/>
                <a:gd name="T29" fmla="*/ 1 h 623"/>
                <a:gd name="T30" fmla="*/ 3 w 341"/>
                <a:gd name="T31" fmla="*/ 1 h 623"/>
                <a:gd name="T32" fmla="*/ 2 w 341"/>
                <a:gd name="T33" fmla="*/ 1 h 623"/>
                <a:gd name="T34" fmla="*/ 2 w 341"/>
                <a:gd name="T35" fmla="*/ 1 h 623"/>
                <a:gd name="T36" fmla="*/ 3 w 341"/>
                <a:gd name="T37" fmla="*/ 1 h 623"/>
                <a:gd name="T38" fmla="*/ 3 w 341"/>
                <a:gd name="T39" fmla="*/ 1 h 623"/>
                <a:gd name="T40" fmla="*/ 2 w 341"/>
                <a:gd name="T41" fmla="*/ 1 h 623"/>
                <a:gd name="T42" fmla="*/ 2 w 341"/>
                <a:gd name="T43" fmla="*/ 1 h 623"/>
                <a:gd name="T44" fmla="*/ 2 w 341"/>
                <a:gd name="T45" fmla="*/ 1 h 623"/>
                <a:gd name="T46" fmla="*/ 2 w 341"/>
                <a:gd name="T47" fmla="*/ 1 h 623"/>
                <a:gd name="T48" fmla="*/ 2 w 341"/>
                <a:gd name="T49" fmla="*/ 1 h 623"/>
                <a:gd name="T50" fmla="*/ 1 w 341"/>
                <a:gd name="T51" fmla="*/ 1 h 623"/>
                <a:gd name="T52" fmla="*/ 2 w 341"/>
                <a:gd name="T53" fmla="*/ 1 h 623"/>
                <a:gd name="T54" fmla="*/ 1 w 341"/>
                <a:gd name="T55" fmla="*/ 1 h 623"/>
                <a:gd name="T56" fmla="*/ 1 w 341"/>
                <a:gd name="T57" fmla="*/ 1 h 623"/>
                <a:gd name="T58" fmla="*/ 0 w 341"/>
                <a:gd name="T59" fmla="*/ 0 h 6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41"/>
                <a:gd name="T91" fmla="*/ 0 h 623"/>
                <a:gd name="T92" fmla="*/ 341 w 341"/>
                <a:gd name="T93" fmla="*/ 623 h 62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41" h="623">
                  <a:moveTo>
                    <a:pt x="0" y="0"/>
                  </a:moveTo>
                  <a:lnTo>
                    <a:pt x="27" y="62"/>
                  </a:lnTo>
                  <a:lnTo>
                    <a:pt x="31" y="165"/>
                  </a:lnTo>
                  <a:lnTo>
                    <a:pt x="69" y="257"/>
                  </a:lnTo>
                  <a:lnTo>
                    <a:pt x="90" y="257"/>
                  </a:lnTo>
                  <a:lnTo>
                    <a:pt x="100" y="405"/>
                  </a:lnTo>
                  <a:lnTo>
                    <a:pt x="85" y="479"/>
                  </a:lnTo>
                  <a:lnTo>
                    <a:pt x="148" y="543"/>
                  </a:lnTo>
                  <a:lnTo>
                    <a:pt x="96" y="559"/>
                  </a:lnTo>
                  <a:lnTo>
                    <a:pt x="116" y="622"/>
                  </a:lnTo>
                  <a:lnTo>
                    <a:pt x="169" y="622"/>
                  </a:lnTo>
                  <a:lnTo>
                    <a:pt x="191" y="600"/>
                  </a:lnTo>
                  <a:lnTo>
                    <a:pt x="242" y="616"/>
                  </a:lnTo>
                  <a:lnTo>
                    <a:pt x="314" y="616"/>
                  </a:lnTo>
                  <a:lnTo>
                    <a:pt x="340" y="581"/>
                  </a:lnTo>
                  <a:lnTo>
                    <a:pt x="324" y="490"/>
                  </a:lnTo>
                  <a:lnTo>
                    <a:pt x="238" y="479"/>
                  </a:lnTo>
                  <a:lnTo>
                    <a:pt x="221" y="456"/>
                  </a:lnTo>
                  <a:lnTo>
                    <a:pt x="314" y="359"/>
                  </a:lnTo>
                  <a:lnTo>
                    <a:pt x="303" y="262"/>
                  </a:lnTo>
                  <a:lnTo>
                    <a:pt x="270" y="274"/>
                  </a:lnTo>
                  <a:lnTo>
                    <a:pt x="227" y="216"/>
                  </a:lnTo>
                  <a:lnTo>
                    <a:pt x="227" y="192"/>
                  </a:lnTo>
                  <a:lnTo>
                    <a:pt x="207" y="205"/>
                  </a:lnTo>
                  <a:lnTo>
                    <a:pt x="217" y="165"/>
                  </a:lnTo>
                  <a:lnTo>
                    <a:pt x="184" y="91"/>
                  </a:lnTo>
                  <a:lnTo>
                    <a:pt x="191" y="24"/>
                  </a:lnTo>
                  <a:lnTo>
                    <a:pt x="154" y="5"/>
                  </a:lnTo>
                  <a:lnTo>
                    <a:pt x="90" y="40"/>
                  </a:lnTo>
                  <a:lnTo>
                    <a:pt x="0" y="0"/>
                  </a:lnTo>
                </a:path>
              </a:pathLst>
            </a:custGeom>
            <a:solidFill>
              <a:schemeClr val="accent1"/>
            </a:solidFill>
            <a:ln w="3175" cap="rnd">
              <a:solidFill>
                <a:srgbClr val="C0C0C0"/>
              </a:solidFill>
              <a:round/>
              <a:headEnd/>
              <a:tailEnd/>
            </a:ln>
          </p:spPr>
          <p:txBody>
            <a:bodyPr/>
            <a:lstStyle/>
            <a:p>
              <a:endParaRPr lang="fr-FR"/>
            </a:p>
          </p:txBody>
        </p:sp>
        <p:sp>
          <p:nvSpPr>
            <p:cNvPr id="7262" name="Freeform 39"/>
            <p:cNvSpPr>
              <a:spLocks/>
            </p:cNvSpPr>
            <p:nvPr/>
          </p:nvSpPr>
          <p:spPr bwMode="auto">
            <a:xfrm>
              <a:off x="4635" y="1421"/>
              <a:ext cx="342" cy="266"/>
            </a:xfrm>
            <a:custGeom>
              <a:avLst/>
              <a:gdLst>
                <a:gd name="T0" fmla="*/ 0 w 497"/>
                <a:gd name="T1" fmla="*/ 1 h 444"/>
                <a:gd name="T2" fmla="*/ 1 w 497"/>
                <a:gd name="T3" fmla="*/ 1 h 444"/>
                <a:gd name="T4" fmla="*/ 1 w 497"/>
                <a:gd name="T5" fmla="*/ 1 h 444"/>
                <a:gd name="T6" fmla="*/ 1 w 497"/>
                <a:gd name="T7" fmla="*/ 1 h 444"/>
                <a:gd name="T8" fmla="*/ 1 w 497"/>
                <a:gd name="T9" fmla="*/ 1 h 444"/>
                <a:gd name="T10" fmla="*/ 1 w 497"/>
                <a:gd name="T11" fmla="*/ 1 h 444"/>
                <a:gd name="T12" fmla="*/ 1 w 497"/>
                <a:gd name="T13" fmla="*/ 1 h 444"/>
                <a:gd name="T14" fmla="*/ 1 w 497"/>
                <a:gd name="T15" fmla="*/ 1 h 444"/>
                <a:gd name="T16" fmla="*/ 1 w 497"/>
                <a:gd name="T17" fmla="*/ 1 h 444"/>
                <a:gd name="T18" fmla="*/ 2 w 497"/>
                <a:gd name="T19" fmla="*/ 1 h 444"/>
                <a:gd name="T20" fmla="*/ 2 w 497"/>
                <a:gd name="T21" fmla="*/ 0 h 444"/>
                <a:gd name="T22" fmla="*/ 4 w 497"/>
                <a:gd name="T23" fmla="*/ 1 h 444"/>
                <a:gd name="T24" fmla="*/ 5 w 497"/>
                <a:gd name="T25" fmla="*/ 1 h 444"/>
                <a:gd name="T26" fmla="*/ 6 w 497"/>
                <a:gd name="T27" fmla="*/ 1 h 444"/>
                <a:gd name="T28" fmla="*/ 6 w 497"/>
                <a:gd name="T29" fmla="*/ 1 h 444"/>
                <a:gd name="T30" fmla="*/ 6 w 497"/>
                <a:gd name="T31" fmla="*/ 1 h 444"/>
                <a:gd name="T32" fmla="*/ 6 w 497"/>
                <a:gd name="T33" fmla="*/ 1 h 444"/>
                <a:gd name="T34" fmla="*/ 6 w 497"/>
                <a:gd name="T35" fmla="*/ 1 h 444"/>
                <a:gd name="T36" fmla="*/ 5 w 497"/>
                <a:gd name="T37" fmla="*/ 1 h 444"/>
                <a:gd name="T38" fmla="*/ 5 w 497"/>
                <a:gd name="T39" fmla="*/ 1 h 444"/>
                <a:gd name="T40" fmla="*/ 5 w 497"/>
                <a:gd name="T41" fmla="*/ 1 h 444"/>
                <a:gd name="T42" fmla="*/ 3 w 497"/>
                <a:gd name="T43" fmla="*/ 1 h 444"/>
                <a:gd name="T44" fmla="*/ 3 w 497"/>
                <a:gd name="T45" fmla="*/ 1 h 444"/>
                <a:gd name="T46" fmla="*/ 2 w 497"/>
                <a:gd name="T47" fmla="*/ 1 h 444"/>
                <a:gd name="T48" fmla="*/ 1 w 497"/>
                <a:gd name="T49" fmla="*/ 1 h 444"/>
                <a:gd name="T50" fmla="*/ 1 w 497"/>
                <a:gd name="T51" fmla="*/ 1 h 444"/>
                <a:gd name="T52" fmla="*/ 1 w 497"/>
                <a:gd name="T53" fmla="*/ 1 h 444"/>
                <a:gd name="T54" fmla="*/ 0 w 497"/>
                <a:gd name="T55" fmla="*/ 1 h 44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7"/>
                <a:gd name="T85" fmla="*/ 0 h 444"/>
                <a:gd name="T86" fmla="*/ 497 w 497"/>
                <a:gd name="T87" fmla="*/ 444 h 44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7" h="444">
                  <a:moveTo>
                    <a:pt x="0" y="329"/>
                  </a:moveTo>
                  <a:lnTo>
                    <a:pt x="31" y="302"/>
                  </a:lnTo>
                  <a:lnTo>
                    <a:pt x="22" y="284"/>
                  </a:lnTo>
                  <a:lnTo>
                    <a:pt x="75" y="205"/>
                  </a:lnTo>
                  <a:lnTo>
                    <a:pt x="48" y="186"/>
                  </a:lnTo>
                  <a:lnTo>
                    <a:pt x="64" y="141"/>
                  </a:lnTo>
                  <a:lnTo>
                    <a:pt x="109" y="136"/>
                  </a:lnTo>
                  <a:lnTo>
                    <a:pt x="70" y="61"/>
                  </a:lnTo>
                  <a:lnTo>
                    <a:pt x="145" y="17"/>
                  </a:lnTo>
                  <a:lnTo>
                    <a:pt x="187" y="21"/>
                  </a:lnTo>
                  <a:lnTo>
                    <a:pt x="193" y="0"/>
                  </a:lnTo>
                  <a:lnTo>
                    <a:pt x="367" y="74"/>
                  </a:lnTo>
                  <a:lnTo>
                    <a:pt x="447" y="67"/>
                  </a:lnTo>
                  <a:lnTo>
                    <a:pt x="468" y="79"/>
                  </a:lnTo>
                  <a:lnTo>
                    <a:pt x="474" y="175"/>
                  </a:lnTo>
                  <a:lnTo>
                    <a:pt x="490" y="175"/>
                  </a:lnTo>
                  <a:lnTo>
                    <a:pt x="457" y="278"/>
                  </a:lnTo>
                  <a:lnTo>
                    <a:pt x="496" y="345"/>
                  </a:lnTo>
                  <a:lnTo>
                    <a:pt x="432" y="357"/>
                  </a:lnTo>
                  <a:lnTo>
                    <a:pt x="437" y="433"/>
                  </a:lnTo>
                  <a:lnTo>
                    <a:pt x="395" y="438"/>
                  </a:lnTo>
                  <a:lnTo>
                    <a:pt x="294" y="409"/>
                  </a:lnTo>
                  <a:lnTo>
                    <a:pt x="278" y="351"/>
                  </a:lnTo>
                  <a:lnTo>
                    <a:pt x="203" y="357"/>
                  </a:lnTo>
                  <a:lnTo>
                    <a:pt x="145" y="443"/>
                  </a:lnTo>
                  <a:lnTo>
                    <a:pt x="93" y="443"/>
                  </a:lnTo>
                  <a:lnTo>
                    <a:pt x="38" y="409"/>
                  </a:lnTo>
                  <a:lnTo>
                    <a:pt x="0" y="329"/>
                  </a:lnTo>
                </a:path>
              </a:pathLst>
            </a:custGeom>
            <a:solidFill>
              <a:srgbClr val="FF9966"/>
            </a:solidFill>
            <a:ln w="3175" cap="rnd">
              <a:solidFill>
                <a:srgbClr val="C0C0C0"/>
              </a:solidFill>
              <a:round/>
              <a:headEnd/>
              <a:tailEnd/>
            </a:ln>
          </p:spPr>
          <p:txBody>
            <a:bodyPr/>
            <a:lstStyle/>
            <a:p>
              <a:endParaRPr lang="fr-FR"/>
            </a:p>
          </p:txBody>
        </p:sp>
        <p:sp>
          <p:nvSpPr>
            <p:cNvPr id="7263" name="Freeform 40"/>
            <p:cNvSpPr>
              <a:spLocks/>
            </p:cNvSpPr>
            <p:nvPr/>
          </p:nvSpPr>
          <p:spPr bwMode="auto">
            <a:xfrm>
              <a:off x="4902" y="1629"/>
              <a:ext cx="260" cy="326"/>
            </a:xfrm>
            <a:custGeom>
              <a:avLst/>
              <a:gdLst>
                <a:gd name="T0" fmla="*/ 0 w 377"/>
                <a:gd name="T1" fmla="*/ 1 h 544"/>
                <a:gd name="T2" fmla="*/ 1 w 377"/>
                <a:gd name="T3" fmla="*/ 1 h 544"/>
                <a:gd name="T4" fmla="*/ 1 w 377"/>
                <a:gd name="T5" fmla="*/ 1 h 544"/>
                <a:gd name="T6" fmla="*/ 1 w 377"/>
                <a:gd name="T7" fmla="*/ 1 h 544"/>
                <a:gd name="T8" fmla="*/ 1 w 377"/>
                <a:gd name="T9" fmla="*/ 0 h 544"/>
                <a:gd name="T10" fmla="*/ 1 w 377"/>
                <a:gd name="T11" fmla="*/ 1 h 544"/>
                <a:gd name="T12" fmla="*/ 2 w 377"/>
                <a:gd name="T13" fmla="*/ 1 h 544"/>
                <a:gd name="T14" fmla="*/ 3 w 377"/>
                <a:gd name="T15" fmla="*/ 1 h 544"/>
                <a:gd name="T16" fmla="*/ 3 w 377"/>
                <a:gd name="T17" fmla="*/ 1 h 544"/>
                <a:gd name="T18" fmla="*/ 3 w 377"/>
                <a:gd name="T19" fmla="*/ 1 h 544"/>
                <a:gd name="T20" fmla="*/ 4 w 377"/>
                <a:gd name="T21" fmla="*/ 1 h 544"/>
                <a:gd name="T22" fmla="*/ 3 w 377"/>
                <a:gd name="T23" fmla="*/ 1 h 544"/>
                <a:gd name="T24" fmla="*/ 4 w 377"/>
                <a:gd name="T25" fmla="*/ 1 h 544"/>
                <a:gd name="T26" fmla="*/ 4 w 377"/>
                <a:gd name="T27" fmla="*/ 1 h 544"/>
                <a:gd name="T28" fmla="*/ 4 w 377"/>
                <a:gd name="T29" fmla="*/ 1 h 544"/>
                <a:gd name="T30" fmla="*/ 4 w 377"/>
                <a:gd name="T31" fmla="*/ 1 h 544"/>
                <a:gd name="T32" fmla="*/ 4 w 377"/>
                <a:gd name="T33" fmla="*/ 1 h 544"/>
                <a:gd name="T34" fmla="*/ 3 w 377"/>
                <a:gd name="T35" fmla="*/ 1 h 544"/>
                <a:gd name="T36" fmla="*/ 3 w 377"/>
                <a:gd name="T37" fmla="*/ 1 h 544"/>
                <a:gd name="T38" fmla="*/ 3 w 377"/>
                <a:gd name="T39" fmla="*/ 1 h 544"/>
                <a:gd name="T40" fmla="*/ 3 w 377"/>
                <a:gd name="T41" fmla="*/ 1 h 544"/>
                <a:gd name="T42" fmla="*/ 2 w 377"/>
                <a:gd name="T43" fmla="*/ 1 h 544"/>
                <a:gd name="T44" fmla="*/ 2 w 377"/>
                <a:gd name="T45" fmla="*/ 1 h 544"/>
                <a:gd name="T46" fmla="*/ 1 w 377"/>
                <a:gd name="T47" fmla="*/ 1 h 544"/>
                <a:gd name="T48" fmla="*/ 1 w 377"/>
                <a:gd name="T49" fmla="*/ 1 h 544"/>
                <a:gd name="T50" fmla="*/ 1 w 377"/>
                <a:gd name="T51" fmla="*/ 1 h 544"/>
                <a:gd name="T52" fmla="*/ 1 w 377"/>
                <a:gd name="T53" fmla="*/ 1 h 544"/>
                <a:gd name="T54" fmla="*/ 1 w 377"/>
                <a:gd name="T55" fmla="*/ 1 h 544"/>
                <a:gd name="T56" fmla="*/ 1 w 377"/>
                <a:gd name="T57" fmla="*/ 1 h 544"/>
                <a:gd name="T58" fmla="*/ 1 w 377"/>
                <a:gd name="T59" fmla="*/ 1 h 544"/>
                <a:gd name="T60" fmla="*/ 1 w 377"/>
                <a:gd name="T61" fmla="*/ 1 h 544"/>
                <a:gd name="T62" fmla="*/ 0 w 377"/>
                <a:gd name="T63" fmla="*/ 1 h 5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7"/>
                <a:gd name="T97" fmla="*/ 0 h 544"/>
                <a:gd name="T98" fmla="*/ 377 w 377"/>
                <a:gd name="T99" fmla="*/ 544 h 5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7" h="544">
                  <a:moveTo>
                    <a:pt x="0" y="131"/>
                  </a:moveTo>
                  <a:lnTo>
                    <a:pt x="6" y="92"/>
                  </a:lnTo>
                  <a:lnTo>
                    <a:pt x="49" y="87"/>
                  </a:lnTo>
                  <a:lnTo>
                    <a:pt x="43" y="12"/>
                  </a:lnTo>
                  <a:lnTo>
                    <a:pt x="107" y="0"/>
                  </a:lnTo>
                  <a:lnTo>
                    <a:pt x="107" y="36"/>
                  </a:lnTo>
                  <a:lnTo>
                    <a:pt x="201" y="80"/>
                  </a:lnTo>
                  <a:lnTo>
                    <a:pt x="239" y="131"/>
                  </a:lnTo>
                  <a:lnTo>
                    <a:pt x="233" y="172"/>
                  </a:lnTo>
                  <a:lnTo>
                    <a:pt x="265" y="172"/>
                  </a:lnTo>
                  <a:lnTo>
                    <a:pt x="323" y="228"/>
                  </a:lnTo>
                  <a:lnTo>
                    <a:pt x="302" y="285"/>
                  </a:lnTo>
                  <a:lnTo>
                    <a:pt x="339" y="302"/>
                  </a:lnTo>
                  <a:lnTo>
                    <a:pt x="349" y="359"/>
                  </a:lnTo>
                  <a:lnTo>
                    <a:pt x="376" y="341"/>
                  </a:lnTo>
                  <a:lnTo>
                    <a:pt x="323" y="439"/>
                  </a:lnTo>
                  <a:lnTo>
                    <a:pt x="323" y="485"/>
                  </a:lnTo>
                  <a:lnTo>
                    <a:pt x="291" y="508"/>
                  </a:lnTo>
                  <a:lnTo>
                    <a:pt x="250" y="502"/>
                  </a:lnTo>
                  <a:lnTo>
                    <a:pt x="239" y="525"/>
                  </a:lnTo>
                  <a:lnTo>
                    <a:pt x="228" y="543"/>
                  </a:lnTo>
                  <a:lnTo>
                    <a:pt x="201" y="543"/>
                  </a:lnTo>
                  <a:lnTo>
                    <a:pt x="192" y="514"/>
                  </a:lnTo>
                  <a:lnTo>
                    <a:pt x="143" y="518"/>
                  </a:lnTo>
                  <a:lnTo>
                    <a:pt x="116" y="497"/>
                  </a:lnTo>
                  <a:lnTo>
                    <a:pt x="85" y="387"/>
                  </a:lnTo>
                  <a:lnTo>
                    <a:pt x="21" y="335"/>
                  </a:lnTo>
                  <a:lnTo>
                    <a:pt x="10" y="314"/>
                  </a:lnTo>
                  <a:lnTo>
                    <a:pt x="59" y="296"/>
                  </a:lnTo>
                  <a:lnTo>
                    <a:pt x="64" y="246"/>
                  </a:lnTo>
                  <a:lnTo>
                    <a:pt x="43" y="166"/>
                  </a:lnTo>
                  <a:lnTo>
                    <a:pt x="0" y="131"/>
                  </a:lnTo>
                </a:path>
              </a:pathLst>
            </a:custGeom>
            <a:solidFill>
              <a:srgbClr val="FF9966"/>
            </a:solidFill>
            <a:ln w="3175" cap="rnd">
              <a:solidFill>
                <a:srgbClr val="C0C0C0"/>
              </a:solidFill>
              <a:round/>
              <a:headEnd/>
              <a:tailEnd/>
            </a:ln>
          </p:spPr>
          <p:txBody>
            <a:bodyPr/>
            <a:lstStyle/>
            <a:p>
              <a:endParaRPr lang="fr-FR"/>
            </a:p>
          </p:txBody>
        </p:sp>
        <p:sp>
          <p:nvSpPr>
            <p:cNvPr id="7264" name="Freeform 41"/>
            <p:cNvSpPr>
              <a:spLocks/>
            </p:cNvSpPr>
            <p:nvPr/>
          </p:nvSpPr>
          <p:spPr bwMode="auto">
            <a:xfrm>
              <a:off x="3665" y="1677"/>
              <a:ext cx="261" cy="246"/>
            </a:xfrm>
            <a:custGeom>
              <a:avLst/>
              <a:gdLst>
                <a:gd name="T0" fmla="*/ 0 w 379"/>
                <a:gd name="T1" fmla="*/ 1 h 412"/>
                <a:gd name="T2" fmla="*/ 1 w 379"/>
                <a:gd name="T3" fmla="*/ 1 h 412"/>
                <a:gd name="T4" fmla="*/ 1 w 379"/>
                <a:gd name="T5" fmla="*/ 1 h 412"/>
                <a:gd name="T6" fmla="*/ 1 w 379"/>
                <a:gd name="T7" fmla="*/ 1 h 412"/>
                <a:gd name="T8" fmla="*/ 1 w 379"/>
                <a:gd name="T9" fmla="*/ 1 h 412"/>
                <a:gd name="T10" fmla="*/ 1 w 379"/>
                <a:gd name="T11" fmla="*/ 1 h 412"/>
                <a:gd name="T12" fmla="*/ 2 w 379"/>
                <a:gd name="T13" fmla="*/ 1 h 412"/>
                <a:gd name="T14" fmla="*/ 2 w 379"/>
                <a:gd name="T15" fmla="*/ 1 h 412"/>
                <a:gd name="T16" fmla="*/ 2 w 379"/>
                <a:gd name="T17" fmla="*/ 1 h 412"/>
                <a:gd name="T18" fmla="*/ 3 w 379"/>
                <a:gd name="T19" fmla="*/ 1 h 412"/>
                <a:gd name="T20" fmla="*/ 4 w 379"/>
                <a:gd name="T21" fmla="*/ 0 h 412"/>
                <a:gd name="T22" fmla="*/ 4 w 379"/>
                <a:gd name="T23" fmla="*/ 1 h 412"/>
                <a:gd name="T24" fmla="*/ 4 w 379"/>
                <a:gd name="T25" fmla="*/ 1 h 412"/>
                <a:gd name="T26" fmla="*/ 4 w 379"/>
                <a:gd name="T27" fmla="*/ 1 h 412"/>
                <a:gd name="T28" fmla="*/ 3 w 379"/>
                <a:gd name="T29" fmla="*/ 1 h 412"/>
                <a:gd name="T30" fmla="*/ 3 w 379"/>
                <a:gd name="T31" fmla="*/ 1 h 412"/>
                <a:gd name="T32" fmla="*/ 3 w 379"/>
                <a:gd name="T33" fmla="*/ 1 h 412"/>
                <a:gd name="T34" fmla="*/ 3 w 379"/>
                <a:gd name="T35" fmla="*/ 1 h 412"/>
                <a:gd name="T36" fmla="*/ 2 w 379"/>
                <a:gd name="T37" fmla="*/ 1 h 412"/>
                <a:gd name="T38" fmla="*/ 0 w 379"/>
                <a:gd name="T39" fmla="*/ 1 h 4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79"/>
                <a:gd name="T61" fmla="*/ 0 h 412"/>
                <a:gd name="T62" fmla="*/ 379 w 379"/>
                <a:gd name="T63" fmla="*/ 412 h 4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79" h="412">
                  <a:moveTo>
                    <a:pt x="0" y="375"/>
                  </a:moveTo>
                  <a:lnTo>
                    <a:pt x="27" y="284"/>
                  </a:lnTo>
                  <a:lnTo>
                    <a:pt x="62" y="279"/>
                  </a:lnTo>
                  <a:lnTo>
                    <a:pt x="47" y="147"/>
                  </a:lnTo>
                  <a:lnTo>
                    <a:pt x="62" y="28"/>
                  </a:lnTo>
                  <a:lnTo>
                    <a:pt x="134" y="28"/>
                  </a:lnTo>
                  <a:lnTo>
                    <a:pt x="155" y="63"/>
                  </a:lnTo>
                  <a:lnTo>
                    <a:pt x="180" y="44"/>
                  </a:lnTo>
                  <a:lnTo>
                    <a:pt x="197" y="63"/>
                  </a:lnTo>
                  <a:lnTo>
                    <a:pt x="303" y="33"/>
                  </a:lnTo>
                  <a:lnTo>
                    <a:pt x="324" y="0"/>
                  </a:lnTo>
                  <a:lnTo>
                    <a:pt x="378" y="103"/>
                  </a:lnTo>
                  <a:lnTo>
                    <a:pt x="335" y="107"/>
                  </a:lnTo>
                  <a:lnTo>
                    <a:pt x="335" y="176"/>
                  </a:lnTo>
                  <a:lnTo>
                    <a:pt x="277" y="261"/>
                  </a:lnTo>
                  <a:lnTo>
                    <a:pt x="287" y="320"/>
                  </a:lnTo>
                  <a:lnTo>
                    <a:pt x="266" y="330"/>
                  </a:lnTo>
                  <a:lnTo>
                    <a:pt x="266" y="405"/>
                  </a:lnTo>
                  <a:lnTo>
                    <a:pt x="159" y="411"/>
                  </a:lnTo>
                  <a:lnTo>
                    <a:pt x="0" y="375"/>
                  </a:lnTo>
                </a:path>
              </a:pathLst>
            </a:custGeom>
            <a:solidFill>
              <a:schemeClr val="accent1"/>
            </a:solidFill>
            <a:ln w="3175" cap="rnd">
              <a:solidFill>
                <a:srgbClr val="C0C0C0"/>
              </a:solidFill>
              <a:round/>
              <a:headEnd/>
              <a:tailEnd/>
            </a:ln>
          </p:spPr>
          <p:txBody>
            <a:bodyPr/>
            <a:lstStyle/>
            <a:p>
              <a:endParaRPr lang="fr-FR"/>
            </a:p>
          </p:txBody>
        </p:sp>
        <p:sp>
          <p:nvSpPr>
            <p:cNvPr id="7265" name="Freeform 42"/>
            <p:cNvSpPr>
              <a:spLocks/>
            </p:cNvSpPr>
            <p:nvPr/>
          </p:nvSpPr>
          <p:spPr bwMode="auto">
            <a:xfrm>
              <a:off x="5053" y="1355"/>
              <a:ext cx="354" cy="370"/>
            </a:xfrm>
            <a:custGeom>
              <a:avLst/>
              <a:gdLst>
                <a:gd name="T0" fmla="*/ 0 w 516"/>
                <a:gd name="T1" fmla="*/ 1 h 618"/>
                <a:gd name="T2" fmla="*/ 1 w 516"/>
                <a:gd name="T3" fmla="*/ 1 h 618"/>
                <a:gd name="T4" fmla="*/ 1 w 516"/>
                <a:gd name="T5" fmla="*/ 0 h 618"/>
                <a:gd name="T6" fmla="*/ 1 w 516"/>
                <a:gd name="T7" fmla="*/ 1 h 618"/>
                <a:gd name="T8" fmla="*/ 1 w 516"/>
                <a:gd name="T9" fmla="*/ 1 h 618"/>
                <a:gd name="T10" fmla="*/ 1 w 516"/>
                <a:gd name="T11" fmla="*/ 1 h 618"/>
                <a:gd name="T12" fmla="*/ 2 w 516"/>
                <a:gd name="T13" fmla="*/ 1 h 618"/>
                <a:gd name="T14" fmla="*/ 3 w 516"/>
                <a:gd name="T15" fmla="*/ 1 h 618"/>
                <a:gd name="T16" fmla="*/ 3 w 516"/>
                <a:gd name="T17" fmla="*/ 1 h 618"/>
                <a:gd name="T18" fmla="*/ 5 w 516"/>
                <a:gd name="T19" fmla="*/ 1 h 618"/>
                <a:gd name="T20" fmla="*/ 5 w 516"/>
                <a:gd name="T21" fmla="*/ 1 h 618"/>
                <a:gd name="T22" fmla="*/ 5 w 516"/>
                <a:gd name="T23" fmla="*/ 1 h 618"/>
                <a:gd name="T24" fmla="*/ 3 w 516"/>
                <a:gd name="T25" fmla="*/ 1 h 618"/>
                <a:gd name="T26" fmla="*/ 3 w 516"/>
                <a:gd name="T27" fmla="*/ 1 h 618"/>
                <a:gd name="T28" fmla="*/ 3 w 516"/>
                <a:gd name="T29" fmla="*/ 1 h 618"/>
                <a:gd name="T30" fmla="*/ 2 w 516"/>
                <a:gd name="T31" fmla="*/ 1 h 618"/>
                <a:gd name="T32" fmla="*/ 1 w 516"/>
                <a:gd name="T33" fmla="*/ 1 h 618"/>
                <a:gd name="T34" fmla="*/ 1 w 516"/>
                <a:gd name="T35" fmla="*/ 1 h 618"/>
                <a:gd name="T36" fmla="*/ 1 w 516"/>
                <a:gd name="T37" fmla="*/ 1 h 618"/>
                <a:gd name="T38" fmla="*/ 1 w 516"/>
                <a:gd name="T39" fmla="*/ 1 h 618"/>
                <a:gd name="T40" fmla="*/ 1 w 516"/>
                <a:gd name="T41" fmla="*/ 1 h 618"/>
                <a:gd name="T42" fmla="*/ 1 w 516"/>
                <a:gd name="T43" fmla="*/ 1 h 618"/>
                <a:gd name="T44" fmla="*/ 1 w 516"/>
                <a:gd name="T45" fmla="*/ 1 h 618"/>
                <a:gd name="T46" fmla="*/ 1 w 516"/>
                <a:gd name="T47" fmla="*/ 1 h 618"/>
                <a:gd name="T48" fmla="*/ 1 w 516"/>
                <a:gd name="T49" fmla="*/ 1 h 618"/>
                <a:gd name="T50" fmla="*/ 1 w 516"/>
                <a:gd name="T51" fmla="*/ 1 h 618"/>
                <a:gd name="T52" fmla="*/ 1 w 516"/>
                <a:gd name="T53" fmla="*/ 1 h 618"/>
                <a:gd name="T54" fmla="*/ 1 w 516"/>
                <a:gd name="T55" fmla="*/ 1 h 618"/>
                <a:gd name="T56" fmla="*/ 0 w 516"/>
                <a:gd name="T57" fmla="*/ 1 h 61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6"/>
                <a:gd name="T88" fmla="*/ 0 h 618"/>
                <a:gd name="T89" fmla="*/ 516 w 516"/>
                <a:gd name="T90" fmla="*/ 618 h 61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6" h="618">
                  <a:moveTo>
                    <a:pt x="0" y="97"/>
                  </a:moveTo>
                  <a:lnTo>
                    <a:pt x="10" y="40"/>
                  </a:lnTo>
                  <a:lnTo>
                    <a:pt x="111" y="0"/>
                  </a:lnTo>
                  <a:lnTo>
                    <a:pt x="143" y="40"/>
                  </a:lnTo>
                  <a:lnTo>
                    <a:pt x="174" y="223"/>
                  </a:lnTo>
                  <a:lnTo>
                    <a:pt x="148" y="246"/>
                  </a:lnTo>
                  <a:lnTo>
                    <a:pt x="191" y="301"/>
                  </a:lnTo>
                  <a:lnTo>
                    <a:pt x="259" y="320"/>
                  </a:lnTo>
                  <a:lnTo>
                    <a:pt x="282" y="394"/>
                  </a:lnTo>
                  <a:lnTo>
                    <a:pt x="476" y="461"/>
                  </a:lnTo>
                  <a:lnTo>
                    <a:pt x="515" y="514"/>
                  </a:lnTo>
                  <a:lnTo>
                    <a:pt x="418" y="571"/>
                  </a:lnTo>
                  <a:lnTo>
                    <a:pt x="356" y="553"/>
                  </a:lnTo>
                  <a:lnTo>
                    <a:pt x="349" y="571"/>
                  </a:lnTo>
                  <a:lnTo>
                    <a:pt x="271" y="571"/>
                  </a:lnTo>
                  <a:lnTo>
                    <a:pt x="181" y="617"/>
                  </a:lnTo>
                  <a:lnTo>
                    <a:pt x="164" y="571"/>
                  </a:lnTo>
                  <a:lnTo>
                    <a:pt x="148" y="581"/>
                  </a:lnTo>
                  <a:lnTo>
                    <a:pt x="148" y="530"/>
                  </a:lnTo>
                  <a:lnTo>
                    <a:pt x="111" y="549"/>
                  </a:lnTo>
                  <a:lnTo>
                    <a:pt x="106" y="508"/>
                  </a:lnTo>
                  <a:lnTo>
                    <a:pt x="122" y="473"/>
                  </a:lnTo>
                  <a:lnTo>
                    <a:pt x="106" y="394"/>
                  </a:lnTo>
                  <a:lnTo>
                    <a:pt x="126" y="275"/>
                  </a:lnTo>
                  <a:lnTo>
                    <a:pt x="96" y="240"/>
                  </a:lnTo>
                  <a:lnTo>
                    <a:pt x="78" y="177"/>
                  </a:lnTo>
                  <a:lnTo>
                    <a:pt x="96" y="141"/>
                  </a:lnTo>
                  <a:lnTo>
                    <a:pt x="74" y="91"/>
                  </a:lnTo>
                  <a:lnTo>
                    <a:pt x="0" y="97"/>
                  </a:lnTo>
                </a:path>
              </a:pathLst>
            </a:custGeom>
            <a:solidFill>
              <a:srgbClr val="FF9966"/>
            </a:solidFill>
            <a:ln w="3175" cap="rnd">
              <a:solidFill>
                <a:srgbClr val="C0C0C0"/>
              </a:solidFill>
              <a:round/>
              <a:headEnd/>
              <a:tailEnd/>
            </a:ln>
          </p:spPr>
          <p:txBody>
            <a:bodyPr/>
            <a:lstStyle/>
            <a:p>
              <a:endParaRPr lang="fr-FR"/>
            </a:p>
          </p:txBody>
        </p:sp>
        <p:sp>
          <p:nvSpPr>
            <p:cNvPr id="7266" name="Freeform 43"/>
            <p:cNvSpPr>
              <a:spLocks/>
            </p:cNvSpPr>
            <p:nvPr/>
          </p:nvSpPr>
          <p:spPr bwMode="auto">
            <a:xfrm>
              <a:off x="4944" y="1351"/>
              <a:ext cx="196" cy="357"/>
            </a:xfrm>
            <a:custGeom>
              <a:avLst/>
              <a:gdLst>
                <a:gd name="T0" fmla="*/ 0 w 287"/>
                <a:gd name="T1" fmla="*/ 1 h 594"/>
                <a:gd name="T2" fmla="*/ 1 w 287"/>
                <a:gd name="T3" fmla="*/ 1 h 594"/>
                <a:gd name="T4" fmla="*/ 1 w 287"/>
                <a:gd name="T5" fmla="*/ 1 h 594"/>
                <a:gd name="T6" fmla="*/ 1 w 287"/>
                <a:gd name="T7" fmla="*/ 1 h 594"/>
                <a:gd name="T8" fmla="*/ 1 w 287"/>
                <a:gd name="T9" fmla="*/ 1 h 594"/>
                <a:gd name="T10" fmla="*/ 1 w 287"/>
                <a:gd name="T11" fmla="*/ 1 h 594"/>
                <a:gd name="T12" fmla="*/ 1 w 287"/>
                <a:gd name="T13" fmla="*/ 1 h 594"/>
                <a:gd name="T14" fmla="*/ 1 w 287"/>
                <a:gd name="T15" fmla="*/ 1 h 594"/>
                <a:gd name="T16" fmla="*/ 1 w 287"/>
                <a:gd name="T17" fmla="*/ 1 h 594"/>
                <a:gd name="T18" fmla="*/ 2 w 287"/>
                <a:gd name="T19" fmla="*/ 1 h 594"/>
                <a:gd name="T20" fmla="*/ 2 w 287"/>
                <a:gd name="T21" fmla="*/ 1 h 594"/>
                <a:gd name="T22" fmla="*/ 3 w 287"/>
                <a:gd name="T23" fmla="*/ 1 h 594"/>
                <a:gd name="T24" fmla="*/ 2 w 287"/>
                <a:gd name="T25" fmla="*/ 1 h 594"/>
                <a:gd name="T26" fmla="*/ 3 w 287"/>
                <a:gd name="T27" fmla="*/ 1 h 594"/>
                <a:gd name="T28" fmla="*/ 2 w 287"/>
                <a:gd name="T29" fmla="*/ 1 h 594"/>
                <a:gd name="T30" fmla="*/ 2 w 287"/>
                <a:gd name="T31" fmla="*/ 1 h 594"/>
                <a:gd name="T32" fmla="*/ 2 w 287"/>
                <a:gd name="T33" fmla="*/ 1 h 594"/>
                <a:gd name="T34" fmla="*/ 2 w 287"/>
                <a:gd name="T35" fmla="*/ 1 h 594"/>
                <a:gd name="T36" fmla="*/ 1 w 287"/>
                <a:gd name="T37" fmla="*/ 1 h 594"/>
                <a:gd name="T38" fmla="*/ 1 w 287"/>
                <a:gd name="T39" fmla="*/ 1 h 594"/>
                <a:gd name="T40" fmla="*/ 1 w 287"/>
                <a:gd name="T41" fmla="*/ 0 h 594"/>
                <a:gd name="T42" fmla="*/ 1 w 287"/>
                <a:gd name="T43" fmla="*/ 1 h 594"/>
                <a:gd name="T44" fmla="*/ 1 w 287"/>
                <a:gd name="T45" fmla="*/ 1 h 594"/>
                <a:gd name="T46" fmla="*/ 1 w 287"/>
                <a:gd name="T47" fmla="*/ 1 h 594"/>
                <a:gd name="T48" fmla="*/ 0 w 287"/>
                <a:gd name="T49" fmla="*/ 1 h 5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7"/>
                <a:gd name="T76" fmla="*/ 0 h 594"/>
                <a:gd name="T77" fmla="*/ 287 w 287"/>
                <a:gd name="T78" fmla="*/ 594 h 59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7" h="594">
                  <a:moveTo>
                    <a:pt x="0" y="182"/>
                  </a:moveTo>
                  <a:lnTo>
                    <a:pt x="20" y="194"/>
                  </a:lnTo>
                  <a:lnTo>
                    <a:pt x="26" y="291"/>
                  </a:lnTo>
                  <a:lnTo>
                    <a:pt x="42" y="291"/>
                  </a:lnTo>
                  <a:lnTo>
                    <a:pt x="9" y="393"/>
                  </a:lnTo>
                  <a:lnTo>
                    <a:pt x="48" y="461"/>
                  </a:lnTo>
                  <a:lnTo>
                    <a:pt x="48" y="497"/>
                  </a:lnTo>
                  <a:lnTo>
                    <a:pt x="142" y="542"/>
                  </a:lnTo>
                  <a:lnTo>
                    <a:pt x="180" y="593"/>
                  </a:lnTo>
                  <a:lnTo>
                    <a:pt x="270" y="554"/>
                  </a:lnTo>
                  <a:lnTo>
                    <a:pt x="265" y="514"/>
                  </a:lnTo>
                  <a:lnTo>
                    <a:pt x="281" y="479"/>
                  </a:lnTo>
                  <a:lnTo>
                    <a:pt x="265" y="400"/>
                  </a:lnTo>
                  <a:lnTo>
                    <a:pt x="286" y="281"/>
                  </a:lnTo>
                  <a:lnTo>
                    <a:pt x="255" y="246"/>
                  </a:lnTo>
                  <a:lnTo>
                    <a:pt x="237" y="182"/>
                  </a:lnTo>
                  <a:lnTo>
                    <a:pt x="255" y="146"/>
                  </a:lnTo>
                  <a:lnTo>
                    <a:pt x="233" y="97"/>
                  </a:lnTo>
                  <a:lnTo>
                    <a:pt x="158" y="102"/>
                  </a:lnTo>
                  <a:lnTo>
                    <a:pt x="169" y="45"/>
                  </a:lnTo>
                  <a:lnTo>
                    <a:pt x="138" y="0"/>
                  </a:lnTo>
                  <a:lnTo>
                    <a:pt x="106" y="28"/>
                  </a:lnTo>
                  <a:lnTo>
                    <a:pt x="63" y="5"/>
                  </a:lnTo>
                  <a:lnTo>
                    <a:pt x="37" y="176"/>
                  </a:lnTo>
                  <a:lnTo>
                    <a:pt x="0" y="182"/>
                  </a:lnTo>
                </a:path>
              </a:pathLst>
            </a:custGeom>
            <a:solidFill>
              <a:srgbClr val="FF9966"/>
            </a:solidFill>
            <a:ln w="3175" cap="rnd">
              <a:solidFill>
                <a:srgbClr val="C0C0C0"/>
              </a:solidFill>
              <a:round/>
              <a:headEnd/>
              <a:tailEnd/>
            </a:ln>
          </p:spPr>
          <p:txBody>
            <a:bodyPr/>
            <a:lstStyle/>
            <a:p>
              <a:endParaRPr lang="fr-FR"/>
            </a:p>
          </p:txBody>
        </p:sp>
        <p:sp>
          <p:nvSpPr>
            <p:cNvPr id="7267" name="Freeform 44"/>
            <p:cNvSpPr>
              <a:spLocks/>
            </p:cNvSpPr>
            <p:nvPr/>
          </p:nvSpPr>
          <p:spPr bwMode="auto">
            <a:xfrm>
              <a:off x="3145" y="1765"/>
              <a:ext cx="346" cy="238"/>
            </a:xfrm>
            <a:custGeom>
              <a:avLst/>
              <a:gdLst>
                <a:gd name="T0" fmla="*/ 0 w 505"/>
                <a:gd name="T1" fmla="*/ 1 h 397"/>
                <a:gd name="T2" fmla="*/ 1 w 505"/>
                <a:gd name="T3" fmla="*/ 1 h 397"/>
                <a:gd name="T4" fmla="*/ 1 w 505"/>
                <a:gd name="T5" fmla="*/ 1 h 397"/>
                <a:gd name="T6" fmla="*/ 1 w 505"/>
                <a:gd name="T7" fmla="*/ 1 h 397"/>
                <a:gd name="T8" fmla="*/ 1 w 505"/>
                <a:gd name="T9" fmla="*/ 1 h 397"/>
                <a:gd name="T10" fmla="*/ 1 w 505"/>
                <a:gd name="T11" fmla="*/ 1 h 397"/>
                <a:gd name="T12" fmla="*/ 1 w 505"/>
                <a:gd name="T13" fmla="*/ 1 h 397"/>
                <a:gd name="T14" fmla="*/ 1 w 505"/>
                <a:gd name="T15" fmla="*/ 1 h 397"/>
                <a:gd name="T16" fmla="*/ 1 w 505"/>
                <a:gd name="T17" fmla="*/ 1 h 397"/>
                <a:gd name="T18" fmla="*/ 1 w 505"/>
                <a:gd name="T19" fmla="*/ 1 h 397"/>
                <a:gd name="T20" fmla="*/ 1 w 505"/>
                <a:gd name="T21" fmla="*/ 1 h 397"/>
                <a:gd name="T22" fmla="*/ 2 w 505"/>
                <a:gd name="T23" fmla="*/ 1 h 397"/>
                <a:gd name="T24" fmla="*/ 2 w 505"/>
                <a:gd name="T25" fmla="*/ 1 h 397"/>
                <a:gd name="T26" fmla="*/ 3 w 505"/>
                <a:gd name="T27" fmla="*/ 1 h 397"/>
                <a:gd name="T28" fmla="*/ 3 w 505"/>
                <a:gd name="T29" fmla="*/ 1 h 397"/>
                <a:gd name="T30" fmla="*/ 4 w 505"/>
                <a:gd name="T31" fmla="*/ 1 h 397"/>
                <a:gd name="T32" fmla="*/ 3 w 505"/>
                <a:gd name="T33" fmla="*/ 1 h 397"/>
                <a:gd name="T34" fmla="*/ 3 w 505"/>
                <a:gd name="T35" fmla="*/ 1 h 397"/>
                <a:gd name="T36" fmla="*/ 5 w 505"/>
                <a:gd name="T37" fmla="*/ 1 h 397"/>
                <a:gd name="T38" fmla="*/ 5 w 505"/>
                <a:gd name="T39" fmla="*/ 1 h 397"/>
                <a:gd name="T40" fmla="*/ 5 w 505"/>
                <a:gd name="T41" fmla="*/ 1 h 397"/>
                <a:gd name="T42" fmla="*/ 5 w 505"/>
                <a:gd name="T43" fmla="*/ 1 h 397"/>
                <a:gd name="T44" fmla="*/ 5 w 505"/>
                <a:gd name="T45" fmla="*/ 1 h 397"/>
                <a:gd name="T46" fmla="*/ 5 w 505"/>
                <a:gd name="T47" fmla="*/ 1 h 397"/>
                <a:gd name="T48" fmla="*/ 5 w 505"/>
                <a:gd name="T49" fmla="*/ 1 h 397"/>
                <a:gd name="T50" fmla="*/ 5 w 505"/>
                <a:gd name="T51" fmla="*/ 1 h 397"/>
                <a:gd name="T52" fmla="*/ 5 w 505"/>
                <a:gd name="T53" fmla="*/ 1 h 397"/>
                <a:gd name="T54" fmla="*/ 3 w 505"/>
                <a:gd name="T55" fmla="*/ 1 h 397"/>
                <a:gd name="T56" fmla="*/ 3 w 505"/>
                <a:gd name="T57" fmla="*/ 1 h 397"/>
                <a:gd name="T58" fmla="*/ 3 w 505"/>
                <a:gd name="T59" fmla="*/ 1 h 397"/>
                <a:gd name="T60" fmla="*/ 3 w 505"/>
                <a:gd name="T61" fmla="*/ 1 h 397"/>
                <a:gd name="T62" fmla="*/ 3 w 505"/>
                <a:gd name="T63" fmla="*/ 1 h 397"/>
                <a:gd name="T64" fmla="*/ 2 w 505"/>
                <a:gd name="T65" fmla="*/ 1 h 397"/>
                <a:gd name="T66" fmla="*/ 2 w 505"/>
                <a:gd name="T67" fmla="*/ 1 h 397"/>
                <a:gd name="T68" fmla="*/ 1 w 505"/>
                <a:gd name="T69" fmla="*/ 1 h 397"/>
                <a:gd name="T70" fmla="*/ 1 w 505"/>
                <a:gd name="T71" fmla="*/ 0 h 397"/>
                <a:gd name="T72" fmla="*/ 0 w 505"/>
                <a:gd name="T73" fmla="*/ 1 h 3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5"/>
                <a:gd name="T112" fmla="*/ 0 h 397"/>
                <a:gd name="T113" fmla="*/ 505 w 505"/>
                <a:gd name="T114" fmla="*/ 397 h 3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5" h="397">
                  <a:moveTo>
                    <a:pt x="0" y="24"/>
                  </a:moveTo>
                  <a:lnTo>
                    <a:pt x="26" y="97"/>
                  </a:lnTo>
                  <a:lnTo>
                    <a:pt x="94" y="126"/>
                  </a:lnTo>
                  <a:lnTo>
                    <a:pt x="78" y="160"/>
                  </a:lnTo>
                  <a:lnTo>
                    <a:pt x="41" y="172"/>
                  </a:lnTo>
                  <a:lnTo>
                    <a:pt x="41" y="207"/>
                  </a:lnTo>
                  <a:lnTo>
                    <a:pt x="57" y="246"/>
                  </a:lnTo>
                  <a:lnTo>
                    <a:pt x="100" y="251"/>
                  </a:lnTo>
                  <a:lnTo>
                    <a:pt x="146" y="303"/>
                  </a:lnTo>
                  <a:lnTo>
                    <a:pt x="159" y="337"/>
                  </a:lnTo>
                  <a:lnTo>
                    <a:pt x="165" y="315"/>
                  </a:lnTo>
                  <a:lnTo>
                    <a:pt x="217" y="332"/>
                  </a:lnTo>
                  <a:lnTo>
                    <a:pt x="259" y="303"/>
                  </a:lnTo>
                  <a:lnTo>
                    <a:pt x="291" y="309"/>
                  </a:lnTo>
                  <a:lnTo>
                    <a:pt x="286" y="361"/>
                  </a:lnTo>
                  <a:lnTo>
                    <a:pt x="396" y="361"/>
                  </a:lnTo>
                  <a:lnTo>
                    <a:pt x="344" y="379"/>
                  </a:lnTo>
                  <a:lnTo>
                    <a:pt x="366" y="396"/>
                  </a:lnTo>
                  <a:lnTo>
                    <a:pt x="481" y="347"/>
                  </a:lnTo>
                  <a:lnTo>
                    <a:pt x="481" y="291"/>
                  </a:lnTo>
                  <a:lnTo>
                    <a:pt x="476" y="235"/>
                  </a:lnTo>
                  <a:lnTo>
                    <a:pt x="504" y="200"/>
                  </a:lnTo>
                  <a:lnTo>
                    <a:pt x="481" y="183"/>
                  </a:lnTo>
                  <a:lnTo>
                    <a:pt x="491" y="143"/>
                  </a:lnTo>
                  <a:lnTo>
                    <a:pt x="429" y="114"/>
                  </a:lnTo>
                  <a:lnTo>
                    <a:pt x="471" y="97"/>
                  </a:lnTo>
                  <a:lnTo>
                    <a:pt x="434" y="51"/>
                  </a:lnTo>
                  <a:lnTo>
                    <a:pt x="366" y="28"/>
                  </a:lnTo>
                  <a:lnTo>
                    <a:pt x="360" y="68"/>
                  </a:lnTo>
                  <a:lnTo>
                    <a:pt x="318" y="91"/>
                  </a:lnTo>
                  <a:lnTo>
                    <a:pt x="313" y="51"/>
                  </a:lnTo>
                  <a:lnTo>
                    <a:pt x="280" y="57"/>
                  </a:lnTo>
                  <a:lnTo>
                    <a:pt x="243" y="24"/>
                  </a:lnTo>
                  <a:lnTo>
                    <a:pt x="191" y="6"/>
                  </a:lnTo>
                  <a:lnTo>
                    <a:pt x="94" y="24"/>
                  </a:lnTo>
                  <a:lnTo>
                    <a:pt x="67" y="0"/>
                  </a:lnTo>
                  <a:lnTo>
                    <a:pt x="0" y="24"/>
                  </a:lnTo>
                </a:path>
              </a:pathLst>
            </a:custGeom>
            <a:solidFill>
              <a:schemeClr val="accent1"/>
            </a:solidFill>
            <a:ln w="3175" cap="rnd">
              <a:solidFill>
                <a:srgbClr val="C0C0C0"/>
              </a:solidFill>
              <a:round/>
              <a:headEnd/>
              <a:tailEnd/>
            </a:ln>
          </p:spPr>
          <p:txBody>
            <a:bodyPr/>
            <a:lstStyle/>
            <a:p>
              <a:endParaRPr lang="fr-FR"/>
            </a:p>
          </p:txBody>
        </p:sp>
        <p:sp>
          <p:nvSpPr>
            <p:cNvPr id="7268" name="Freeform 45"/>
            <p:cNvSpPr>
              <a:spLocks/>
            </p:cNvSpPr>
            <p:nvPr/>
          </p:nvSpPr>
          <p:spPr bwMode="auto">
            <a:xfrm>
              <a:off x="5151" y="1369"/>
              <a:ext cx="358" cy="294"/>
            </a:xfrm>
            <a:custGeom>
              <a:avLst/>
              <a:gdLst>
                <a:gd name="T0" fmla="*/ 0 w 521"/>
                <a:gd name="T1" fmla="*/ 1 h 493"/>
                <a:gd name="T2" fmla="*/ 1 w 521"/>
                <a:gd name="T3" fmla="*/ 1 h 493"/>
                <a:gd name="T4" fmla="*/ 1 w 521"/>
                <a:gd name="T5" fmla="*/ 1 h 493"/>
                <a:gd name="T6" fmla="*/ 1 w 521"/>
                <a:gd name="T7" fmla="*/ 1 h 493"/>
                <a:gd name="T8" fmla="*/ 1 w 521"/>
                <a:gd name="T9" fmla="*/ 1 h 493"/>
                <a:gd name="T10" fmla="*/ 1 w 521"/>
                <a:gd name="T11" fmla="*/ 1 h 493"/>
                <a:gd name="T12" fmla="*/ 3 w 521"/>
                <a:gd name="T13" fmla="*/ 1 h 493"/>
                <a:gd name="T14" fmla="*/ 4 w 521"/>
                <a:gd name="T15" fmla="*/ 1 h 493"/>
                <a:gd name="T16" fmla="*/ 5 w 521"/>
                <a:gd name="T17" fmla="*/ 1 h 493"/>
                <a:gd name="T18" fmla="*/ 5 w 521"/>
                <a:gd name="T19" fmla="*/ 1 h 493"/>
                <a:gd name="T20" fmla="*/ 4 w 521"/>
                <a:gd name="T21" fmla="*/ 1 h 493"/>
                <a:gd name="T22" fmla="*/ 3 w 521"/>
                <a:gd name="T23" fmla="*/ 1 h 493"/>
                <a:gd name="T24" fmla="*/ 3 w 521"/>
                <a:gd name="T25" fmla="*/ 1 h 493"/>
                <a:gd name="T26" fmla="*/ 3 w 521"/>
                <a:gd name="T27" fmla="*/ 1 h 493"/>
                <a:gd name="T28" fmla="*/ 3 w 521"/>
                <a:gd name="T29" fmla="*/ 1 h 493"/>
                <a:gd name="T30" fmla="*/ 5 w 521"/>
                <a:gd name="T31" fmla="*/ 1 h 493"/>
                <a:gd name="T32" fmla="*/ 5 w 521"/>
                <a:gd name="T33" fmla="*/ 1 h 493"/>
                <a:gd name="T34" fmla="*/ 5 w 521"/>
                <a:gd name="T35" fmla="*/ 1 h 493"/>
                <a:gd name="T36" fmla="*/ 5 w 521"/>
                <a:gd name="T37" fmla="*/ 1 h 493"/>
                <a:gd name="T38" fmla="*/ 3 w 521"/>
                <a:gd name="T39" fmla="*/ 1 h 493"/>
                <a:gd name="T40" fmla="*/ 3 w 521"/>
                <a:gd name="T41" fmla="*/ 1 h 493"/>
                <a:gd name="T42" fmla="*/ 2 w 521"/>
                <a:gd name="T43" fmla="*/ 1 h 493"/>
                <a:gd name="T44" fmla="*/ 2 w 521"/>
                <a:gd name="T45" fmla="*/ 1 h 493"/>
                <a:gd name="T46" fmla="*/ 1 w 521"/>
                <a:gd name="T47" fmla="*/ 1 h 493"/>
                <a:gd name="T48" fmla="*/ 1 w 521"/>
                <a:gd name="T49" fmla="*/ 0 h 493"/>
                <a:gd name="T50" fmla="*/ 1 w 521"/>
                <a:gd name="T51" fmla="*/ 1 h 493"/>
                <a:gd name="T52" fmla="*/ 0 w 521"/>
                <a:gd name="T53" fmla="*/ 1 h 4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1"/>
                <a:gd name="T82" fmla="*/ 0 h 493"/>
                <a:gd name="T83" fmla="*/ 521 w 521"/>
                <a:gd name="T84" fmla="*/ 493 h 4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1" h="493">
                  <a:moveTo>
                    <a:pt x="0" y="17"/>
                  </a:moveTo>
                  <a:lnTo>
                    <a:pt x="31" y="200"/>
                  </a:lnTo>
                  <a:lnTo>
                    <a:pt x="5" y="223"/>
                  </a:lnTo>
                  <a:lnTo>
                    <a:pt x="48" y="279"/>
                  </a:lnTo>
                  <a:lnTo>
                    <a:pt x="116" y="298"/>
                  </a:lnTo>
                  <a:lnTo>
                    <a:pt x="139" y="372"/>
                  </a:lnTo>
                  <a:lnTo>
                    <a:pt x="333" y="439"/>
                  </a:lnTo>
                  <a:lnTo>
                    <a:pt x="372" y="492"/>
                  </a:lnTo>
                  <a:lnTo>
                    <a:pt x="413" y="456"/>
                  </a:lnTo>
                  <a:lnTo>
                    <a:pt x="424" y="353"/>
                  </a:lnTo>
                  <a:lnTo>
                    <a:pt x="383" y="326"/>
                  </a:lnTo>
                  <a:lnTo>
                    <a:pt x="361" y="337"/>
                  </a:lnTo>
                  <a:lnTo>
                    <a:pt x="361" y="307"/>
                  </a:lnTo>
                  <a:lnTo>
                    <a:pt x="317" y="303"/>
                  </a:lnTo>
                  <a:lnTo>
                    <a:pt x="345" y="223"/>
                  </a:lnTo>
                  <a:lnTo>
                    <a:pt x="435" y="262"/>
                  </a:lnTo>
                  <a:lnTo>
                    <a:pt x="493" y="257"/>
                  </a:lnTo>
                  <a:lnTo>
                    <a:pt x="520" y="207"/>
                  </a:lnTo>
                  <a:lnTo>
                    <a:pt x="451" y="161"/>
                  </a:lnTo>
                  <a:lnTo>
                    <a:pt x="340" y="184"/>
                  </a:lnTo>
                  <a:lnTo>
                    <a:pt x="312" y="147"/>
                  </a:lnTo>
                  <a:lnTo>
                    <a:pt x="255" y="178"/>
                  </a:lnTo>
                  <a:lnTo>
                    <a:pt x="197" y="63"/>
                  </a:lnTo>
                  <a:lnTo>
                    <a:pt x="122" y="33"/>
                  </a:lnTo>
                  <a:lnTo>
                    <a:pt x="111" y="0"/>
                  </a:lnTo>
                  <a:lnTo>
                    <a:pt x="38" y="33"/>
                  </a:lnTo>
                  <a:lnTo>
                    <a:pt x="0" y="17"/>
                  </a:lnTo>
                </a:path>
              </a:pathLst>
            </a:custGeom>
            <a:solidFill>
              <a:srgbClr val="FF9966"/>
            </a:solidFill>
            <a:ln w="3175" cap="rnd">
              <a:solidFill>
                <a:srgbClr val="C0C0C0"/>
              </a:solidFill>
              <a:round/>
              <a:headEnd/>
              <a:tailEnd/>
            </a:ln>
          </p:spPr>
          <p:txBody>
            <a:bodyPr/>
            <a:lstStyle/>
            <a:p>
              <a:endParaRPr lang="fr-FR"/>
            </a:p>
          </p:txBody>
        </p:sp>
        <p:sp>
          <p:nvSpPr>
            <p:cNvPr id="7269" name="Freeform 46"/>
            <p:cNvSpPr>
              <a:spLocks/>
            </p:cNvSpPr>
            <p:nvPr/>
          </p:nvSpPr>
          <p:spPr bwMode="auto">
            <a:xfrm>
              <a:off x="4530" y="1970"/>
              <a:ext cx="289" cy="282"/>
            </a:xfrm>
            <a:custGeom>
              <a:avLst/>
              <a:gdLst>
                <a:gd name="T0" fmla="*/ 0 w 421"/>
                <a:gd name="T1" fmla="*/ 1 h 471"/>
                <a:gd name="T2" fmla="*/ 1 w 421"/>
                <a:gd name="T3" fmla="*/ 1 h 471"/>
                <a:gd name="T4" fmla="*/ 1 w 421"/>
                <a:gd name="T5" fmla="*/ 1 h 471"/>
                <a:gd name="T6" fmla="*/ 1 w 421"/>
                <a:gd name="T7" fmla="*/ 1 h 471"/>
                <a:gd name="T8" fmla="*/ 1 w 421"/>
                <a:gd name="T9" fmla="*/ 1 h 471"/>
                <a:gd name="T10" fmla="*/ 1 w 421"/>
                <a:gd name="T11" fmla="*/ 1 h 471"/>
                <a:gd name="T12" fmla="*/ 1 w 421"/>
                <a:gd name="T13" fmla="*/ 1 h 471"/>
                <a:gd name="T14" fmla="*/ 1 w 421"/>
                <a:gd name="T15" fmla="*/ 1 h 471"/>
                <a:gd name="T16" fmla="*/ 2 w 421"/>
                <a:gd name="T17" fmla="*/ 1 h 471"/>
                <a:gd name="T18" fmla="*/ 2 w 421"/>
                <a:gd name="T19" fmla="*/ 1 h 471"/>
                <a:gd name="T20" fmla="*/ 2 w 421"/>
                <a:gd name="T21" fmla="*/ 1 h 471"/>
                <a:gd name="T22" fmla="*/ 3 w 421"/>
                <a:gd name="T23" fmla="*/ 1 h 471"/>
                <a:gd name="T24" fmla="*/ 3 w 421"/>
                <a:gd name="T25" fmla="*/ 1 h 471"/>
                <a:gd name="T26" fmla="*/ 4 w 421"/>
                <a:gd name="T27" fmla="*/ 1 h 471"/>
                <a:gd name="T28" fmla="*/ 3 w 421"/>
                <a:gd name="T29" fmla="*/ 1 h 471"/>
                <a:gd name="T30" fmla="*/ 5 w 421"/>
                <a:gd name="T31" fmla="*/ 1 h 471"/>
                <a:gd name="T32" fmla="*/ 5 w 421"/>
                <a:gd name="T33" fmla="*/ 1 h 471"/>
                <a:gd name="T34" fmla="*/ 4 w 421"/>
                <a:gd name="T35" fmla="*/ 1 h 471"/>
                <a:gd name="T36" fmla="*/ 5 w 421"/>
                <a:gd name="T37" fmla="*/ 1 h 471"/>
                <a:gd name="T38" fmla="*/ 4 w 421"/>
                <a:gd name="T39" fmla="*/ 1 h 471"/>
                <a:gd name="T40" fmla="*/ 4 w 421"/>
                <a:gd name="T41" fmla="*/ 1 h 471"/>
                <a:gd name="T42" fmla="*/ 3 w 421"/>
                <a:gd name="T43" fmla="*/ 1 h 471"/>
                <a:gd name="T44" fmla="*/ 3 w 421"/>
                <a:gd name="T45" fmla="*/ 1 h 471"/>
                <a:gd name="T46" fmla="*/ 3 w 421"/>
                <a:gd name="T47" fmla="*/ 1 h 471"/>
                <a:gd name="T48" fmla="*/ 2 w 421"/>
                <a:gd name="T49" fmla="*/ 1 h 471"/>
                <a:gd name="T50" fmla="*/ 1 w 421"/>
                <a:gd name="T51" fmla="*/ 1 h 471"/>
                <a:gd name="T52" fmla="*/ 1 w 421"/>
                <a:gd name="T53" fmla="*/ 1 h 471"/>
                <a:gd name="T54" fmla="*/ 1 w 421"/>
                <a:gd name="T55" fmla="*/ 0 h 471"/>
                <a:gd name="T56" fmla="*/ 1 w 421"/>
                <a:gd name="T57" fmla="*/ 1 h 471"/>
                <a:gd name="T58" fmla="*/ 0 w 421"/>
                <a:gd name="T59" fmla="*/ 1 h 4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1"/>
                <a:gd name="T91" fmla="*/ 0 h 471"/>
                <a:gd name="T92" fmla="*/ 421 w 421"/>
                <a:gd name="T93" fmla="*/ 471 h 47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1" h="471">
                  <a:moveTo>
                    <a:pt x="0" y="36"/>
                  </a:moveTo>
                  <a:lnTo>
                    <a:pt x="16" y="74"/>
                  </a:lnTo>
                  <a:lnTo>
                    <a:pt x="5" y="125"/>
                  </a:lnTo>
                  <a:lnTo>
                    <a:pt x="48" y="195"/>
                  </a:lnTo>
                  <a:lnTo>
                    <a:pt x="68" y="274"/>
                  </a:lnTo>
                  <a:lnTo>
                    <a:pt x="68" y="365"/>
                  </a:lnTo>
                  <a:lnTo>
                    <a:pt x="48" y="400"/>
                  </a:lnTo>
                  <a:lnTo>
                    <a:pt x="117" y="456"/>
                  </a:lnTo>
                  <a:lnTo>
                    <a:pt x="176" y="444"/>
                  </a:lnTo>
                  <a:lnTo>
                    <a:pt x="211" y="470"/>
                  </a:lnTo>
                  <a:lnTo>
                    <a:pt x="251" y="433"/>
                  </a:lnTo>
                  <a:lnTo>
                    <a:pt x="271" y="416"/>
                  </a:lnTo>
                  <a:lnTo>
                    <a:pt x="304" y="439"/>
                  </a:lnTo>
                  <a:lnTo>
                    <a:pt x="378" y="400"/>
                  </a:lnTo>
                  <a:lnTo>
                    <a:pt x="372" y="257"/>
                  </a:lnTo>
                  <a:lnTo>
                    <a:pt x="414" y="198"/>
                  </a:lnTo>
                  <a:lnTo>
                    <a:pt x="420" y="171"/>
                  </a:lnTo>
                  <a:lnTo>
                    <a:pt x="393" y="148"/>
                  </a:lnTo>
                  <a:lnTo>
                    <a:pt x="399" y="74"/>
                  </a:lnTo>
                  <a:lnTo>
                    <a:pt x="378" y="80"/>
                  </a:lnTo>
                  <a:lnTo>
                    <a:pt x="389" y="113"/>
                  </a:lnTo>
                  <a:lnTo>
                    <a:pt x="362" y="125"/>
                  </a:lnTo>
                  <a:lnTo>
                    <a:pt x="319" y="74"/>
                  </a:lnTo>
                  <a:lnTo>
                    <a:pt x="282" y="91"/>
                  </a:lnTo>
                  <a:lnTo>
                    <a:pt x="206" y="18"/>
                  </a:lnTo>
                  <a:lnTo>
                    <a:pt x="137" y="47"/>
                  </a:lnTo>
                  <a:lnTo>
                    <a:pt x="85" y="22"/>
                  </a:lnTo>
                  <a:lnTo>
                    <a:pt x="85" y="0"/>
                  </a:lnTo>
                  <a:lnTo>
                    <a:pt x="37" y="10"/>
                  </a:lnTo>
                  <a:lnTo>
                    <a:pt x="0" y="36"/>
                  </a:lnTo>
                </a:path>
              </a:pathLst>
            </a:custGeom>
            <a:solidFill>
              <a:srgbClr val="FF9966"/>
            </a:solidFill>
            <a:ln w="3175" cap="rnd">
              <a:solidFill>
                <a:srgbClr val="C0C0C0"/>
              </a:solidFill>
              <a:round/>
              <a:headEnd/>
              <a:tailEnd/>
            </a:ln>
          </p:spPr>
          <p:txBody>
            <a:bodyPr/>
            <a:lstStyle/>
            <a:p>
              <a:endParaRPr lang="fr-FR"/>
            </a:p>
          </p:txBody>
        </p:sp>
        <p:sp>
          <p:nvSpPr>
            <p:cNvPr id="7270" name="Freeform 47"/>
            <p:cNvSpPr>
              <a:spLocks/>
            </p:cNvSpPr>
            <p:nvPr/>
          </p:nvSpPr>
          <p:spPr bwMode="auto">
            <a:xfrm>
              <a:off x="4359" y="935"/>
              <a:ext cx="432" cy="320"/>
            </a:xfrm>
            <a:custGeom>
              <a:avLst/>
              <a:gdLst>
                <a:gd name="T0" fmla="*/ 0 w 628"/>
                <a:gd name="T1" fmla="*/ 1 h 532"/>
                <a:gd name="T2" fmla="*/ 1 w 628"/>
                <a:gd name="T3" fmla="*/ 1 h 532"/>
                <a:gd name="T4" fmla="*/ 1 w 628"/>
                <a:gd name="T5" fmla="*/ 1 h 532"/>
                <a:gd name="T6" fmla="*/ 1 w 628"/>
                <a:gd name="T7" fmla="*/ 1 h 532"/>
                <a:gd name="T8" fmla="*/ 2 w 628"/>
                <a:gd name="T9" fmla="*/ 1 h 532"/>
                <a:gd name="T10" fmla="*/ 2 w 628"/>
                <a:gd name="T11" fmla="*/ 1 h 532"/>
                <a:gd name="T12" fmla="*/ 3 w 628"/>
                <a:gd name="T13" fmla="*/ 1 h 532"/>
                <a:gd name="T14" fmla="*/ 3 w 628"/>
                <a:gd name="T15" fmla="*/ 1 h 532"/>
                <a:gd name="T16" fmla="*/ 3 w 628"/>
                <a:gd name="T17" fmla="*/ 1 h 532"/>
                <a:gd name="T18" fmla="*/ 4 w 628"/>
                <a:gd name="T19" fmla="*/ 1 h 532"/>
                <a:gd name="T20" fmla="*/ 3 w 628"/>
                <a:gd name="T21" fmla="*/ 1 h 532"/>
                <a:gd name="T22" fmla="*/ 4 w 628"/>
                <a:gd name="T23" fmla="*/ 1 h 532"/>
                <a:gd name="T24" fmla="*/ 6 w 628"/>
                <a:gd name="T25" fmla="*/ 1 h 532"/>
                <a:gd name="T26" fmla="*/ 6 w 628"/>
                <a:gd name="T27" fmla="*/ 1 h 532"/>
                <a:gd name="T28" fmla="*/ 7 w 628"/>
                <a:gd name="T29" fmla="*/ 1 h 532"/>
                <a:gd name="T30" fmla="*/ 7 w 628"/>
                <a:gd name="T31" fmla="*/ 1 h 532"/>
                <a:gd name="T32" fmla="*/ 7 w 628"/>
                <a:gd name="T33" fmla="*/ 1 h 532"/>
                <a:gd name="T34" fmla="*/ 7 w 628"/>
                <a:gd name="T35" fmla="*/ 1 h 532"/>
                <a:gd name="T36" fmla="*/ 6 w 628"/>
                <a:gd name="T37" fmla="*/ 1 h 532"/>
                <a:gd name="T38" fmla="*/ 6 w 628"/>
                <a:gd name="T39" fmla="*/ 1 h 532"/>
                <a:gd name="T40" fmla="*/ 5 w 628"/>
                <a:gd name="T41" fmla="*/ 1 h 532"/>
                <a:gd name="T42" fmla="*/ 4 w 628"/>
                <a:gd name="T43" fmla="*/ 1 h 532"/>
                <a:gd name="T44" fmla="*/ 4 w 628"/>
                <a:gd name="T45" fmla="*/ 1 h 532"/>
                <a:gd name="T46" fmla="*/ 3 w 628"/>
                <a:gd name="T47" fmla="*/ 1 h 532"/>
                <a:gd name="T48" fmla="*/ 3 w 628"/>
                <a:gd name="T49" fmla="*/ 1 h 532"/>
                <a:gd name="T50" fmla="*/ 1 w 628"/>
                <a:gd name="T51" fmla="*/ 1 h 532"/>
                <a:gd name="T52" fmla="*/ 1 w 628"/>
                <a:gd name="T53" fmla="*/ 0 h 532"/>
                <a:gd name="T54" fmla="*/ 0 w 628"/>
                <a:gd name="T55" fmla="*/ 1 h 5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8"/>
                <a:gd name="T85" fmla="*/ 0 h 532"/>
                <a:gd name="T86" fmla="*/ 628 w 628"/>
                <a:gd name="T87" fmla="*/ 532 h 5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8" h="532">
                  <a:moveTo>
                    <a:pt x="0" y="21"/>
                  </a:moveTo>
                  <a:lnTo>
                    <a:pt x="37" y="107"/>
                  </a:lnTo>
                  <a:lnTo>
                    <a:pt x="99" y="129"/>
                  </a:lnTo>
                  <a:lnTo>
                    <a:pt x="78" y="187"/>
                  </a:lnTo>
                  <a:lnTo>
                    <a:pt x="184" y="215"/>
                  </a:lnTo>
                  <a:lnTo>
                    <a:pt x="212" y="198"/>
                  </a:lnTo>
                  <a:lnTo>
                    <a:pt x="233" y="256"/>
                  </a:lnTo>
                  <a:lnTo>
                    <a:pt x="285" y="289"/>
                  </a:lnTo>
                  <a:lnTo>
                    <a:pt x="281" y="375"/>
                  </a:lnTo>
                  <a:lnTo>
                    <a:pt x="323" y="410"/>
                  </a:lnTo>
                  <a:lnTo>
                    <a:pt x="292" y="501"/>
                  </a:lnTo>
                  <a:lnTo>
                    <a:pt x="317" y="518"/>
                  </a:lnTo>
                  <a:lnTo>
                    <a:pt x="455" y="505"/>
                  </a:lnTo>
                  <a:lnTo>
                    <a:pt x="481" y="483"/>
                  </a:lnTo>
                  <a:lnTo>
                    <a:pt x="621" y="531"/>
                  </a:lnTo>
                  <a:lnTo>
                    <a:pt x="627" y="456"/>
                  </a:lnTo>
                  <a:lnTo>
                    <a:pt x="599" y="444"/>
                  </a:lnTo>
                  <a:lnTo>
                    <a:pt x="627" y="381"/>
                  </a:lnTo>
                  <a:lnTo>
                    <a:pt x="563" y="347"/>
                  </a:lnTo>
                  <a:lnTo>
                    <a:pt x="471" y="358"/>
                  </a:lnTo>
                  <a:lnTo>
                    <a:pt x="439" y="271"/>
                  </a:lnTo>
                  <a:lnTo>
                    <a:pt x="350" y="260"/>
                  </a:lnTo>
                  <a:lnTo>
                    <a:pt x="317" y="147"/>
                  </a:lnTo>
                  <a:lnTo>
                    <a:pt x="270" y="141"/>
                  </a:lnTo>
                  <a:lnTo>
                    <a:pt x="217" y="175"/>
                  </a:lnTo>
                  <a:lnTo>
                    <a:pt x="147" y="90"/>
                  </a:lnTo>
                  <a:lnTo>
                    <a:pt x="147" y="0"/>
                  </a:lnTo>
                  <a:lnTo>
                    <a:pt x="0" y="21"/>
                  </a:lnTo>
                </a:path>
              </a:pathLst>
            </a:custGeom>
            <a:solidFill>
              <a:srgbClr val="FFCC99"/>
            </a:solidFill>
            <a:ln w="3175" cap="rnd">
              <a:solidFill>
                <a:srgbClr val="C0C0C0"/>
              </a:solidFill>
              <a:round/>
              <a:headEnd/>
              <a:tailEnd/>
            </a:ln>
          </p:spPr>
          <p:txBody>
            <a:bodyPr/>
            <a:lstStyle/>
            <a:p>
              <a:endParaRPr lang="fr-FR"/>
            </a:p>
          </p:txBody>
        </p:sp>
        <p:sp>
          <p:nvSpPr>
            <p:cNvPr id="7271" name="Freeform 48"/>
            <p:cNvSpPr>
              <a:spLocks/>
            </p:cNvSpPr>
            <p:nvPr/>
          </p:nvSpPr>
          <p:spPr bwMode="auto">
            <a:xfrm>
              <a:off x="4283" y="1325"/>
              <a:ext cx="295" cy="208"/>
            </a:xfrm>
            <a:custGeom>
              <a:avLst/>
              <a:gdLst>
                <a:gd name="T0" fmla="*/ 0 w 430"/>
                <a:gd name="T1" fmla="*/ 1 h 349"/>
                <a:gd name="T2" fmla="*/ 1 w 430"/>
                <a:gd name="T3" fmla="*/ 0 h 349"/>
                <a:gd name="T4" fmla="*/ 1 w 430"/>
                <a:gd name="T5" fmla="*/ 1 h 349"/>
                <a:gd name="T6" fmla="*/ 1 w 430"/>
                <a:gd name="T7" fmla="*/ 1 h 349"/>
                <a:gd name="T8" fmla="*/ 3 w 430"/>
                <a:gd name="T9" fmla="*/ 1 h 349"/>
                <a:gd name="T10" fmla="*/ 3 w 430"/>
                <a:gd name="T11" fmla="*/ 1 h 349"/>
                <a:gd name="T12" fmla="*/ 5 w 430"/>
                <a:gd name="T13" fmla="*/ 1 h 349"/>
                <a:gd name="T14" fmla="*/ 5 w 430"/>
                <a:gd name="T15" fmla="*/ 1 h 349"/>
                <a:gd name="T16" fmla="*/ 4 w 430"/>
                <a:gd name="T17" fmla="*/ 1 h 349"/>
                <a:gd name="T18" fmla="*/ 5 w 430"/>
                <a:gd name="T19" fmla="*/ 1 h 349"/>
                <a:gd name="T20" fmla="*/ 4 w 430"/>
                <a:gd name="T21" fmla="*/ 1 h 349"/>
                <a:gd name="T22" fmla="*/ 5 w 430"/>
                <a:gd name="T23" fmla="*/ 1 h 349"/>
                <a:gd name="T24" fmla="*/ 5 w 430"/>
                <a:gd name="T25" fmla="*/ 1 h 349"/>
                <a:gd name="T26" fmla="*/ 3 w 430"/>
                <a:gd name="T27" fmla="*/ 1 h 349"/>
                <a:gd name="T28" fmla="*/ 3 w 430"/>
                <a:gd name="T29" fmla="*/ 1 h 349"/>
                <a:gd name="T30" fmla="*/ 1 w 430"/>
                <a:gd name="T31" fmla="*/ 1 h 349"/>
                <a:gd name="T32" fmla="*/ 1 w 430"/>
                <a:gd name="T33" fmla="*/ 1 h 349"/>
                <a:gd name="T34" fmla="*/ 1 w 430"/>
                <a:gd name="T35" fmla="*/ 1 h 349"/>
                <a:gd name="T36" fmla="*/ 1 w 430"/>
                <a:gd name="T37" fmla="*/ 1 h 349"/>
                <a:gd name="T38" fmla="*/ 1 w 430"/>
                <a:gd name="T39" fmla="*/ 1 h 349"/>
                <a:gd name="T40" fmla="*/ 1 w 430"/>
                <a:gd name="T41" fmla="*/ 1 h 349"/>
                <a:gd name="T42" fmla="*/ 0 w 430"/>
                <a:gd name="T43" fmla="*/ 1 h 3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0"/>
                <a:gd name="T67" fmla="*/ 0 h 349"/>
                <a:gd name="T68" fmla="*/ 430 w 430"/>
                <a:gd name="T69" fmla="*/ 349 h 3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0" h="349">
                  <a:moveTo>
                    <a:pt x="0" y="74"/>
                  </a:moveTo>
                  <a:lnTo>
                    <a:pt x="10" y="0"/>
                  </a:lnTo>
                  <a:lnTo>
                    <a:pt x="48" y="29"/>
                  </a:lnTo>
                  <a:lnTo>
                    <a:pt x="168" y="29"/>
                  </a:lnTo>
                  <a:lnTo>
                    <a:pt x="275" y="80"/>
                  </a:lnTo>
                  <a:lnTo>
                    <a:pt x="351" y="24"/>
                  </a:lnTo>
                  <a:lnTo>
                    <a:pt x="419" y="35"/>
                  </a:lnTo>
                  <a:lnTo>
                    <a:pt x="429" y="148"/>
                  </a:lnTo>
                  <a:lnTo>
                    <a:pt x="387" y="212"/>
                  </a:lnTo>
                  <a:lnTo>
                    <a:pt x="403" y="247"/>
                  </a:lnTo>
                  <a:lnTo>
                    <a:pt x="381" y="274"/>
                  </a:lnTo>
                  <a:lnTo>
                    <a:pt x="414" y="274"/>
                  </a:lnTo>
                  <a:lnTo>
                    <a:pt x="419" y="320"/>
                  </a:lnTo>
                  <a:lnTo>
                    <a:pt x="318" y="348"/>
                  </a:lnTo>
                  <a:lnTo>
                    <a:pt x="265" y="337"/>
                  </a:lnTo>
                  <a:lnTo>
                    <a:pt x="153" y="285"/>
                  </a:lnTo>
                  <a:lnTo>
                    <a:pt x="37" y="292"/>
                  </a:lnTo>
                  <a:lnTo>
                    <a:pt x="16" y="269"/>
                  </a:lnTo>
                  <a:lnTo>
                    <a:pt x="31" y="222"/>
                  </a:lnTo>
                  <a:lnTo>
                    <a:pt x="6" y="182"/>
                  </a:lnTo>
                  <a:lnTo>
                    <a:pt x="31" y="143"/>
                  </a:lnTo>
                  <a:lnTo>
                    <a:pt x="0" y="74"/>
                  </a:lnTo>
                </a:path>
              </a:pathLst>
            </a:custGeom>
            <a:solidFill>
              <a:srgbClr val="FFCC99"/>
            </a:solidFill>
            <a:ln w="3175" cap="rnd">
              <a:solidFill>
                <a:srgbClr val="C0C0C0"/>
              </a:solidFill>
              <a:round/>
              <a:headEnd/>
              <a:tailEnd/>
            </a:ln>
          </p:spPr>
          <p:txBody>
            <a:bodyPr/>
            <a:lstStyle/>
            <a:p>
              <a:endParaRPr lang="fr-FR"/>
            </a:p>
          </p:txBody>
        </p:sp>
        <p:sp>
          <p:nvSpPr>
            <p:cNvPr id="7272" name="Freeform 49"/>
            <p:cNvSpPr>
              <a:spLocks/>
            </p:cNvSpPr>
            <p:nvPr/>
          </p:nvSpPr>
          <p:spPr bwMode="auto">
            <a:xfrm>
              <a:off x="3755" y="1568"/>
              <a:ext cx="375" cy="239"/>
            </a:xfrm>
            <a:custGeom>
              <a:avLst/>
              <a:gdLst>
                <a:gd name="T0" fmla="*/ 0 w 546"/>
                <a:gd name="T1" fmla="*/ 1 h 399"/>
                <a:gd name="T2" fmla="*/ 1 w 546"/>
                <a:gd name="T3" fmla="*/ 1 h 399"/>
                <a:gd name="T4" fmla="*/ 1 w 546"/>
                <a:gd name="T5" fmla="*/ 1 h 399"/>
                <a:gd name="T6" fmla="*/ 1 w 546"/>
                <a:gd name="T7" fmla="*/ 1 h 399"/>
                <a:gd name="T8" fmla="*/ 1 w 546"/>
                <a:gd name="T9" fmla="*/ 1 h 399"/>
                <a:gd name="T10" fmla="*/ 2 w 546"/>
                <a:gd name="T11" fmla="*/ 1 h 399"/>
                <a:gd name="T12" fmla="*/ 2 w 546"/>
                <a:gd name="T13" fmla="*/ 1 h 399"/>
                <a:gd name="T14" fmla="*/ 3 w 546"/>
                <a:gd name="T15" fmla="*/ 1 h 399"/>
                <a:gd name="T16" fmla="*/ 3 w 546"/>
                <a:gd name="T17" fmla="*/ 1 h 399"/>
                <a:gd name="T18" fmla="*/ 3 w 546"/>
                <a:gd name="T19" fmla="*/ 1 h 399"/>
                <a:gd name="T20" fmla="*/ 3 w 546"/>
                <a:gd name="T21" fmla="*/ 1 h 399"/>
                <a:gd name="T22" fmla="*/ 5 w 546"/>
                <a:gd name="T23" fmla="*/ 1 h 399"/>
                <a:gd name="T24" fmla="*/ 5 w 546"/>
                <a:gd name="T25" fmla="*/ 1 h 399"/>
                <a:gd name="T26" fmla="*/ 5 w 546"/>
                <a:gd name="T27" fmla="*/ 1 h 399"/>
                <a:gd name="T28" fmla="*/ 5 w 546"/>
                <a:gd name="T29" fmla="*/ 1 h 399"/>
                <a:gd name="T30" fmla="*/ 5 w 546"/>
                <a:gd name="T31" fmla="*/ 1 h 399"/>
                <a:gd name="T32" fmla="*/ 5 w 546"/>
                <a:gd name="T33" fmla="*/ 1 h 399"/>
                <a:gd name="T34" fmla="*/ 6 w 546"/>
                <a:gd name="T35" fmla="*/ 1 h 399"/>
                <a:gd name="T36" fmla="*/ 5 w 546"/>
                <a:gd name="T37" fmla="*/ 1 h 399"/>
                <a:gd name="T38" fmla="*/ 5 w 546"/>
                <a:gd name="T39" fmla="*/ 1 h 399"/>
                <a:gd name="T40" fmla="*/ 4 w 546"/>
                <a:gd name="T41" fmla="*/ 1 h 399"/>
                <a:gd name="T42" fmla="*/ 3 w 546"/>
                <a:gd name="T43" fmla="*/ 0 h 399"/>
                <a:gd name="T44" fmla="*/ 3 w 546"/>
                <a:gd name="T45" fmla="*/ 0 h 399"/>
                <a:gd name="T46" fmla="*/ 2 w 546"/>
                <a:gd name="T47" fmla="*/ 1 h 399"/>
                <a:gd name="T48" fmla="*/ 1 w 546"/>
                <a:gd name="T49" fmla="*/ 1 h 399"/>
                <a:gd name="T50" fmla="*/ 1 w 546"/>
                <a:gd name="T51" fmla="*/ 1 h 399"/>
                <a:gd name="T52" fmla="*/ 1 w 546"/>
                <a:gd name="T53" fmla="*/ 1 h 399"/>
                <a:gd name="T54" fmla="*/ 1 w 546"/>
                <a:gd name="T55" fmla="*/ 1 h 399"/>
                <a:gd name="T56" fmla="*/ 0 w 546"/>
                <a:gd name="T57" fmla="*/ 1 h 3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6"/>
                <a:gd name="T88" fmla="*/ 0 h 399"/>
                <a:gd name="T89" fmla="*/ 546 w 546"/>
                <a:gd name="T90" fmla="*/ 399 h 3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6" h="399">
                  <a:moveTo>
                    <a:pt x="0" y="216"/>
                  </a:moveTo>
                  <a:lnTo>
                    <a:pt x="20" y="251"/>
                  </a:lnTo>
                  <a:lnTo>
                    <a:pt x="45" y="232"/>
                  </a:lnTo>
                  <a:lnTo>
                    <a:pt x="62" y="251"/>
                  </a:lnTo>
                  <a:lnTo>
                    <a:pt x="168" y="221"/>
                  </a:lnTo>
                  <a:lnTo>
                    <a:pt x="189" y="188"/>
                  </a:lnTo>
                  <a:lnTo>
                    <a:pt x="242" y="290"/>
                  </a:lnTo>
                  <a:lnTo>
                    <a:pt x="262" y="295"/>
                  </a:lnTo>
                  <a:lnTo>
                    <a:pt x="306" y="244"/>
                  </a:lnTo>
                  <a:lnTo>
                    <a:pt x="349" y="244"/>
                  </a:lnTo>
                  <a:lnTo>
                    <a:pt x="370" y="318"/>
                  </a:lnTo>
                  <a:lnTo>
                    <a:pt x="413" y="354"/>
                  </a:lnTo>
                  <a:lnTo>
                    <a:pt x="448" y="347"/>
                  </a:lnTo>
                  <a:lnTo>
                    <a:pt x="476" y="398"/>
                  </a:lnTo>
                  <a:lnTo>
                    <a:pt x="502" y="381"/>
                  </a:lnTo>
                  <a:lnTo>
                    <a:pt x="502" y="335"/>
                  </a:lnTo>
                  <a:lnTo>
                    <a:pt x="481" y="324"/>
                  </a:lnTo>
                  <a:lnTo>
                    <a:pt x="545" y="221"/>
                  </a:lnTo>
                  <a:lnTo>
                    <a:pt x="497" y="148"/>
                  </a:lnTo>
                  <a:lnTo>
                    <a:pt x="465" y="73"/>
                  </a:lnTo>
                  <a:lnTo>
                    <a:pt x="385" y="39"/>
                  </a:lnTo>
                  <a:lnTo>
                    <a:pt x="370" y="0"/>
                  </a:lnTo>
                  <a:lnTo>
                    <a:pt x="306" y="0"/>
                  </a:lnTo>
                  <a:lnTo>
                    <a:pt x="200" y="63"/>
                  </a:lnTo>
                  <a:lnTo>
                    <a:pt x="45" y="39"/>
                  </a:lnTo>
                  <a:lnTo>
                    <a:pt x="51" y="63"/>
                  </a:lnTo>
                  <a:lnTo>
                    <a:pt x="9" y="90"/>
                  </a:lnTo>
                  <a:lnTo>
                    <a:pt x="25" y="181"/>
                  </a:lnTo>
                  <a:lnTo>
                    <a:pt x="0" y="216"/>
                  </a:lnTo>
                </a:path>
              </a:pathLst>
            </a:custGeom>
            <a:solidFill>
              <a:schemeClr val="accent1"/>
            </a:solidFill>
            <a:ln w="3175" cap="rnd">
              <a:solidFill>
                <a:srgbClr val="C0C0C0"/>
              </a:solidFill>
              <a:round/>
              <a:headEnd/>
              <a:tailEnd/>
            </a:ln>
          </p:spPr>
          <p:txBody>
            <a:bodyPr/>
            <a:lstStyle/>
            <a:p>
              <a:endParaRPr lang="fr-FR"/>
            </a:p>
          </p:txBody>
        </p:sp>
        <p:sp>
          <p:nvSpPr>
            <p:cNvPr id="7273" name="Freeform 50"/>
            <p:cNvSpPr>
              <a:spLocks/>
            </p:cNvSpPr>
            <p:nvPr/>
          </p:nvSpPr>
          <p:spPr bwMode="auto">
            <a:xfrm>
              <a:off x="4253" y="950"/>
              <a:ext cx="330" cy="286"/>
            </a:xfrm>
            <a:custGeom>
              <a:avLst/>
              <a:gdLst>
                <a:gd name="T0" fmla="*/ 0 w 480"/>
                <a:gd name="T1" fmla="*/ 1 h 480"/>
                <a:gd name="T2" fmla="*/ 1 w 480"/>
                <a:gd name="T3" fmla="*/ 1 h 480"/>
                <a:gd name="T4" fmla="*/ 1 w 480"/>
                <a:gd name="T5" fmla="*/ 1 h 480"/>
                <a:gd name="T6" fmla="*/ 1 w 480"/>
                <a:gd name="T7" fmla="*/ 1 h 480"/>
                <a:gd name="T8" fmla="*/ 2 w 480"/>
                <a:gd name="T9" fmla="*/ 1 h 480"/>
                <a:gd name="T10" fmla="*/ 3 w 480"/>
                <a:gd name="T11" fmla="*/ 1 h 480"/>
                <a:gd name="T12" fmla="*/ 3 w 480"/>
                <a:gd name="T13" fmla="*/ 1 h 480"/>
                <a:gd name="T14" fmla="*/ 3 w 480"/>
                <a:gd name="T15" fmla="*/ 1 h 480"/>
                <a:gd name="T16" fmla="*/ 4 w 480"/>
                <a:gd name="T17" fmla="*/ 1 h 480"/>
                <a:gd name="T18" fmla="*/ 4 w 480"/>
                <a:gd name="T19" fmla="*/ 1 h 480"/>
                <a:gd name="T20" fmla="*/ 5 w 480"/>
                <a:gd name="T21" fmla="*/ 1 h 480"/>
                <a:gd name="T22" fmla="*/ 6 w 480"/>
                <a:gd name="T23" fmla="*/ 1 h 480"/>
                <a:gd name="T24" fmla="*/ 5 w 480"/>
                <a:gd name="T25" fmla="*/ 1 h 480"/>
                <a:gd name="T26" fmla="*/ 5 w 480"/>
                <a:gd name="T27" fmla="*/ 1 h 480"/>
                <a:gd name="T28" fmla="*/ 4 w 480"/>
                <a:gd name="T29" fmla="*/ 1 h 480"/>
                <a:gd name="T30" fmla="*/ 4 w 480"/>
                <a:gd name="T31" fmla="*/ 1 h 480"/>
                <a:gd name="T32" fmla="*/ 4 w 480"/>
                <a:gd name="T33" fmla="*/ 1 h 480"/>
                <a:gd name="T34" fmla="*/ 3 w 480"/>
                <a:gd name="T35" fmla="*/ 1 h 480"/>
                <a:gd name="T36" fmla="*/ 3 w 480"/>
                <a:gd name="T37" fmla="*/ 1 h 480"/>
                <a:gd name="T38" fmla="*/ 2 w 480"/>
                <a:gd name="T39" fmla="*/ 1 h 480"/>
                <a:gd name="T40" fmla="*/ 2 w 480"/>
                <a:gd name="T41" fmla="*/ 0 h 480"/>
                <a:gd name="T42" fmla="*/ 1 w 480"/>
                <a:gd name="T43" fmla="*/ 1 h 480"/>
                <a:gd name="T44" fmla="*/ 1 w 480"/>
                <a:gd name="T45" fmla="*/ 1 h 480"/>
                <a:gd name="T46" fmla="*/ 1 w 480"/>
                <a:gd name="T47" fmla="*/ 1 h 480"/>
                <a:gd name="T48" fmla="*/ 0 w 480"/>
                <a:gd name="T49" fmla="*/ 1 h 4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0"/>
                <a:gd name="T76" fmla="*/ 0 h 480"/>
                <a:gd name="T77" fmla="*/ 480 w 480"/>
                <a:gd name="T78" fmla="*/ 480 h 4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0" h="480">
                  <a:moveTo>
                    <a:pt x="0" y="290"/>
                  </a:moveTo>
                  <a:lnTo>
                    <a:pt x="16" y="324"/>
                  </a:lnTo>
                  <a:lnTo>
                    <a:pt x="117" y="324"/>
                  </a:lnTo>
                  <a:lnTo>
                    <a:pt x="132" y="370"/>
                  </a:lnTo>
                  <a:lnTo>
                    <a:pt x="168" y="393"/>
                  </a:lnTo>
                  <a:lnTo>
                    <a:pt x="270" y="393"/>
                  </a:lnTo>
                  <a:lnTo>
                    <a:pt x="251" y="457"/>
                  </a:lnTo>
                  <a:lnTo>
                    <a:pt x="281" y="434"/>
                  </a:lnTo>
                  <a:lnTo>
                    <a:pt x="350" y="445"/>
                  </a:lnTo>
                  <a:lnTo>
                    <a:pt x="361" y="479"/>
                  </a:lnTo>
                  <a:lnTo>
                    <a:pt x="447" y="479"/>
                  </a:lnTo>
                  <a:lnTo>
                    <a:pt x="479" y="388"/>
                  </a:lnTo>
                  <a:lnTo>
                    <a:pt x="436" y="353"/>
                  </a:lnTo>
                  <a:lnTo>
                    <a:pt x="440" y="266"/>
                  </a:lnTo>
                  <a:lnTo>
                    <a:pt x="388" y="234"/>
                  </a:lnTo>
                  <a:lnTo>
                    <a:pt x="367" y="176"/>
                  </a:lnTo>
                  <a:lnTo>
                    <a:pt x="339" y="193"/>
                  </a:lnTo>
                  <a:lnTo>
                    <a:pt x="233" y="165"/>
                  </a:lnTo>
                  <a:lnTo>
                    <a:pt x="254" y="107"/>
                  </a:lnTo>
                  <a:lnTo>
                    <a:pt x="191" y="85"/>
                  </a:lnTo>
                  <a:lnTo>
                    <a:pt x="154" y="0"/>
                  </a:lnTo>
                  <a:lnTo>
                    <a:pt x="64" y="21"/>
                  </a:lnTo>
                  <a:lnTo>
                    <a:pt x="5" y="68"/>
                  </a:lnTo>
                  <a:lnTo>
                    <a:pt x="16" y="238"/>
                  </a:lnTo>
                  <a:lnTo>
                    <a:pt x="0" y="290"/>
                  </a:lnTo>
                </a:path>
              </a:pathLst>
            </a:custGeom>
            <a:solidFill>
              <a:srgbClr val="FFCC99"/>
            </a:solidFill>
            <a:ln w="3175" cap="rnd">
              <a:solidFill>
                <a:srgbClr val="C0C0C0"/>
              </a:solidFill>
              <a:round/>
              <a:headEnd/>
              <a:tailEnd/>
            </a:ln>
          </p:spPr>
          <p:txBody>
            <a:bodyPr/>
            <a:lstStyle/>
            <a:p>
              <a:endParaRPr lang="fr-FR"/>
            </a:p>
          </p:txBody>
        </p:sp>
        <p:sp>
          <p:nvSpPr>
            <p:cNvPr id="7274" name="Freeform 51"/>
            <p:cNvSpPr>
              <a:spLocks/>
            </p:cNvSpPr>
            <p:nvPr/>
          </p:nvSpPr>
          <p:spPr bwMode="auto">
            <a:xfrm>
              <a:off x="4440" y="2371"/>
              <a:ext cx="347" cy="284"/>
            </a:xfrm>
            <a:custGeom>
              <a:avLst/>
              <a:gdLst>
                <a:gd name="T0" fmla="*/ 0 w 506"/>
                <a:gd name="T1" fmla="*/ 1 h 474"/>
                <a:gd name="T2" fmla="*/ 1 w 506"/>
                <a:gd name="T3" fmla="*/ 1 h 474"/>
                <a:gd name="T4" fmla="*/ 1 w 506"/>
                <a:gd name="T5" fmla="*/ 1 h 474"/>
                <a:gd name="T6" fmla="*/ 1 w 506"/>
                <a:gd name="T7" fmla="*/ 1 h 474"/>
                <a:gd name="T8" fmla="*/ 1 w 506"/>
                <a:gd name="T9" fmla="*/ 1 h 474"/>
                <a:gd name="T10" fmla="*/ 1 w 506"/>
                <a:gd name="T11" fmla="*/ 1 h 474"/>
                <a:gd name="T12" fmla="*/ 1 w 506"/>
                <a:gd name="T13" fmla="*/ 1 h 474"/>
                <a:gd name="T14" fmla="*/ 1 w 506"/>
                <a:gd name="T15" fmla="*/ 1 h 474"/>
                <a:gd name="T16" fmla="*/ 2 w 506"/>
                <a:gd name="T17" fmla="*/ 1 h 474"/>
                <a:gd name="T18" fmla="*/ 2 w 506"/>
                <a:gd name="T19" fmla="*/ 1 h 474"/>
                <a:gd name="T20" fmla="*/ 3 w 506"/>
                <a:gd name="T21" fmla="*/ 1 h 474"/>
                <a:gd name="T22" fmla="*/ 3 w 506"/>
                <a:gd name="T23" fmla="*/ 1 h 474"/>
                <a:gd name="T24" fmla="*/ 4 w 506"/>
                <a:gd name="T25" fmla="*/ 1 h 474"/>
                <a:gd name="T26" fmla="*/ 5 w 506"/>
                <a:gd name="T27" fmla="*/ 1 h 474"/>
                <a:gd name="T28" fmla="*/ 5 w 506"/>
                <a:gd name="T29" fmla="*/ 1 h 474"/>
                <a:gd name="T30" fmla="*/ 5 w 506"/>
                <a:gd name="T31" fmla="*/ 1 h 474"/>
                <a:gd name="T32" fmla="*/ 5 w 506"/>
                <a:gd name="T33" fmla="*/ 1 h 474"/>
                <a:gd name="T34" fmla="*/ 5 w 506"/>
                <a:gd name="T35" fmla="*/ 1 h 474"/>
                <a:gd name="T36" fmla="*/ 3 w 506"/>
                <a:gd name="T37" fmla="*/ 1 h 474"/>
                <a:gd name="T38" fmla="*/ 2 w 506"/>
                <a:gd name="T39" fmla="*/ 1 h 474"/>
                <a:gd name="T40" fmla="*/ 1 w 506"/>
                <a:gd name="T41" fmla="*/ 0 h 474"/>
                <a:gd name="T42" fmla="*/ 1 w 506"/>
                <a:gd name="T43" fmla="*/ 1 h 474"/>
                <a:gd name="T44" fmla="*/ 1 w 506"/>
                <a:gd name="T45" fmla="*/ 1 h 474"/>
                <a:gd name="T46" fmla="*/ 0 w 506"/>
                <a:gd name="T47" fmla="*/ 1 h 47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6"/>
                <a:gd name="T73" fmla="*/ 0 h 474"/>
                <a:gd name="T74" fmla="*/ 506 w 506"/>
                <a:gd name="T75" fmla="*/ 474 h 47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6" h="474">
                  <a:moveTo>
                    <a:pt x="0" y="210"/>
                  </a:moveTo>
                  <a:lnTo>
                    <a:pt x="21" y="268"/>
                  </a:lnTo>
                  <a:lnTo>
                    <a:pt x="38" y="256"/>
                  </a:lnTo>
                  <a:lnTo>
                    <a:pt x="42" y="273"/>
                  </a:lnTo>
                  <a:lnTo>
                    <a:pt x="28" y="340"/>
                  </a:lnTo>
                  <a:lnTo>
                    <a:pt x="42" y="387"/>
                  </a:lnTo>
                  <a:lnTo>
                    <a:pt x="101" y="428"/>
                  </a:lnTo>
                  <a:lnTo>
                    <a:pt x="154" y="428"/>
                  </a:lnTo>
                  <a:lnTo>
                    <a:pt x="201" y="473"/>
                  </a:lnTo>
                  <a:lnTo>
                    <a:pt x="239" y="444"/>
                  </a:lnTo>
                  <a:lnTo>
                    <a:pt x="291" y="416"/>
                  </a:lnTo>
                  <a:lnTo>
                    <a:pt x="371" y="416"/>
                  </a:lnTo>
                  <a:lnTo>
                    <a:pt x="388" y="444"/>
                  </a:lnTo>
                  <a:lnTo>
                    <a:pt x="478" y="439"/>
                  </a:lnTo>
                  <a:lnTo>
                    <a:pt x="505" y="370"/>
                  </a:lnTo>
                  <a:lnTo>
                    <a:pt x="420" y="244"/>
                  </a:lnTo>
                  <a:lnTo>
                    <a:pt x="425" y="153"/>
                  </a:lnTo>
                  <a:lnTo>
                    <a:pt x="409" y="147"/>
                  </a:lnTo>
                  <a:lnTo>
                    <a:pt x="333" y="97"/>
                  </a:lnTo>
                  <a:lnTo>
                    <a:pt x="201" y="78"/>
                  </a:lnTo>
                  <a:lnTo>
                    <a:pt x="154" y="0"/>
                  </a:lnTo>
                  <a:lnTo>
                    <a:pt x="48" y="61"/>
                  </a:lnTo>
                  <a:lnTo>
                    <a:pt x="68" y="141"/>
                  </a:lnTo>
                  <a:lnTo>
                    <a:pt x="0" y="210"/>
                  </a:lnTo>
                </a:path>
              </a:pathLst>
            </a:custGeom>
            <a:solidFill>
              <a:schemeClr val="folHlink"/>
            </a:solidFill>
            <a:ln w="3175" cap="rnd">
              <a:solidFill>
                <a:srgbClr val="C0C0C0"/>
              </a:solidFill>
              <a:round/>
              <a:headEnd/>
              <a:tailEnd/>
            </a:ln>
          </p:spPr>
          <p:txBody>
            <a:bodyPr/>
            <a:lstStyle/>
            <a:p>
              <a:endParaRPr lang="fr-FR"/>
            </a:p>
          </p:txBody>
        </p:sp>
        <p:sp>
          <p:nvSpPr>
            <p:cNvPr id="7275" name="Freeform 52"/>
            <p:cNvSpPr>
              <a:spLocks/>
            </p:cNvSpPr>
            <p:nvPr/>
          </p:nvSpPr>
          <p:spPr bwMode="auto">
            <a:xfrm>
              <a:off x="3490" y="3167"/>
              <a:ext cx="410" cy="228"/>
            </a:xfrm>
            <a:custGeom>
              <a:avLst/>
              <a:gdLst>
                <a:gd name="T0" fmla="*/ 0 w 596"/>
                <a:gd name="T1" fmla="*/ 1 h 383"/>
                <a:gd name="T2" fmla="*/ 1 w 596"/>
                <a:gd name="T3" fmla="*/ 1 h 383"/>
                <a:gd name="T4" fmla="*/ 1 w 596"/>
                <a:gd name="T5" fmla="*/ 1 h 383"/>
                <a:gd name="T6" fmla="*/ 1 w 596"/>
                <a:gd name="T7" fmla="*/ 1 h 383"/>
                <a:gd name="T8" fmla="*/ 1 w 596"/>
                <a:gd name="T9" fmla="*/ 1 h 383"/>
                <a:gd name="T10" fmla="*/ 2 w 596"/>
                <a:gd name="T11" fmla="*/ 1 h 383"/>
                <a:gd name="T12" fmla="*/ 2 w 596"/>
                <a:gd name="T13" fmla="*/ 1 h 383"/>
                <a:gd name="T14" fmla="*/ 4 w 596"/>
                <a:gd name="T15" fmla="*/ 1 h 383"/>
                <a:gd name="T16" fmla="*/ 5 w 596"/>
                <a:gd name="T17" fmla="*/ 1 h 383"/>
                <a:gd name="T18" fmla="*/ 6 w 596"/>
                <a:gd name="T19" fmla="*/ 1 h 383"/>
                <a:gd name="T20" fmla="*/ 6 w 596"/>
                <a:gd name="T21" fmla="*/ 1 h 383"/>
                <a:gd name="T22" fmla="*/ 7 w 596"/>
                <a:gd name="T23" fmla="*/ 1 h 383"/>
                <a:gd name="T24" fmla="*/ 7 w 596"/>
                <a:gd name="T25" fmla="*/ 1 h 383"/>
                <a:gd name="T26" fmla="*/ 6 w 596"/>
                <a:gd name="T27" fmla="*/ 1 h 383"/>
                <a:gd name="T28" fmla="*/ 6 w 596"/>
                <a:gd name="T29" fmla="*/ 1 h 383"/>
                <a:gd name="T30" fmla="*/ 5 w 596"/>
                <a:gd name="T31" fmla="*/ 1 h 383"/>
                <a:gd name="T32" fmla="*/ 5 w 596"/>
                <a:gd name="T33" fmla="*/ 0 h 383"/>
                <a:gd name="T34" fmla="*/ 5 w 596"/>
                <a:gd name="T35" fmla="*/ 1 h 383"/>
                <a:gd name="T36" fmla="*/ 4 w 596"/>
                <a:gd name="T37" fmla="*/ 1 h 383"/>
                <a:gd name="T38" fmla="*/ 3 w 596"/>
                <a:gd name="T39" fmla="*/ 1 h 383"/>
                <a:gd name="T40" fmla="*/ 2 w 596"/>
                <a:gd name="T41" fmla="*/ 1 h 383"/>
                <a:gd name="T42" fmla="*/ 1 w 596"/>
                <a:gd name="T43" fmla="*/ 1 h 383"/>
                <a:gd name="T44" fmla="*/ 1 w 596"/>
                <a:gd name="T45" fmla="*/ 1 h 383"/>
                <a:gd name="T46" fmla="*/ 1 w 596"/>
                <a:gd name="T47" fmla="*/ 1 h 383"/>
                <a:gd name="T48" fmla="*/ 0 w 596"/>
                <a:gd name="T49" fmla="*/ 1 h 3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6"/>
                <a:gd name="T76" fmla="*/ 0 h 383"/>
                <a:gd name="T77" fmla="*/ 596 w 596"/>
                <a:gd name="T78" fmla="*/ 383 h 3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6" h="383">
                  <a:moveTo>
                    <a:pt x="0" y="96"/>
                  </a:moveTo>
                  <a:lnTo>
                    <a:pt x="16" y="130"/>
                  </a:lnTo>
                  <a:lnTo>
                    <a:pt x="120" y="158"/>
                  </a:lnTo>
                  <a:lnTo>
                    <a:pt x="105" y="255"/>
                  </a:lnTo>
                  <a:lnTo>
                    <a:pt x="127" y="266"/>
                  </a:lnTo>
                  <a:lnTo>
                    <a:pt x="153" y="232"/>
                  </a:lnTo>
                  <a:lnTo>
                    <a:pt x="190" y="283"/>
                  </a:lnTo>
                  <a:lnTo>
                    <a:pt x="333" y="324"/>
                  </a:lnTo>
                  <a:lnTo>
                    <a:pt x="393" y="382"/>
                  </a:lnTo>
                  <a:lnTo>
                    <a:pt x="483" y="375"/>
                  </a:lnTo>
                  <a:lnTo>
                    <a:pt x="502" y="283"/>
                  </a:lnTo>
                  <a:lnTo>
                    <a:pt x="585" y="182"/>
                  </a:lnTo>
                  <a:lnTo>
                    <a:pt x="595" y="135"/>
                  </a:lnTo>
                  <a:lnTo>
                    <a:pt x="557" y="10"/>
                  </a:lnTo>
                  <a:lnTo>
                    <a:pt x="520" y="6"/>
                  </a:lnTo>
                  <a:lnTo>
                    <a:pt x="444" y="16"/>
                  </a:lnTo>
                  <a:lnTo>
                    <a:pt x="440" y="0"/>
                  </a:lnTo>
                  <a:lnTo>
                    <a:pt x="414" y="28"/>
                  </a:lnTo>
                  <a:lnTo>
                    <a:pt x="339" y="10"/>
                  </a:lnTo>
                  <a:lnTo>
                    <a:pt x="216" y="45"/>
                  </a:lnTo>
                  <a:lnTo>
                    <a:pt x="206" y="16"/>
                  </a:lnTo>
                  <a:lnTo>
                    <a:pt x="131" y="39"/>
                  </a:lnTo>
                  <a:lnTo>
                    <a:pt x="89" y="16"/>
                  </a:lnTo>
                  <a:lnTo>
                    <a:pt x="69" y="55"/>
                  </a:lnTo>
                  <a:lnTo>
                    <a:pt x="0" y="96"/>
                  </a:lnTo>
                </a:path>
              </a:pathLst>
            </a:custGeom>
            <a:solidFill>
              <a:srgbClr val="FFCC00"/>
            </a:solidFill>
            <a:ln w="3175" cap="rnd">
              <a:solidFill>
                <a:srgbClr val="C0C0C0"/>
              </a:solidFill>
              <a:round/>
              <a:headEnd/>
              <a:tailEnd/>
            </a:ln>
          </p:spPr>
          <p:txBody>
            <a:bodyPr/>
            <a:lstStyle/>
            <a:p>
              <a:endParaRPr lang="fr-FR"/>
            </a:p>
          </p:txBody>
        </p:sp>
        <p:sp>
          <p:nvSpPr>
            <p:cNvPr id="7276" name="Freeform 53"/>
            <p:cNvSpPr>
              <a:spLocks/>
            </p:cNvSpPr>
            <p:nvPr/>
          </p:nvSpPr>
          <p:spPr bwMode="auto">
            <a:xfrm>
              <a:off x="3823" y="3167"/>
              <a:ext cx="220" cy="271"/>
            </a:xfrm>
            <a:custGeom>
              <a:avLst/>
              <a:gdLst>
                <a:gd name="T0" fmla="*/ 0 w 321"/>
                <a:gd name="T1" fmla="*/ 1 h 452"/>
                <a:gd name="T2" fmla="*/ 1 w 321"/>
                <a:gd name="T3" fmla="*/ 1 h 452"/>
                <a:gd name="T4" fmla="*/ 1 w 321"/>
                <a:gd name="T5" fmla="*/ 1 h 452"/>
                <a:gd name="T6" fmla="*/ 1 w 321"/>
                <a:gd name="T7" fmla="*/ 1 h 452"/>
                <a:gd name="T8" fmla="*/ 1 w 321"/>
                <a:gd name="T9" fmla="*/ 1 h 452"/>
                <a:gd name="T10" fmla="*/ 1 w 321"/>
                <a:gd name="T11" fmla="*/ 0 h 452"/>
                <a:gd name="T12" fmla="*/ 1 w 321"/>
                <a:gd name="T13" fmla="*/ 1 h 452"/>
                <a:gd name="T14" fmla="*/ 3 w 321"/>
                <a:gd name="T15" fmla="*/ 1 h 452"/>
                <a:gd name="T16" fmla="*/ 3 w 321"/>
                <a:gd name="T17" fmla="*/ 1 h 452"/>
                <a:gd name="T18" fmla="*/ 3 w 321"/>
                <a:gd name="T19" fmla="*/ 1 h 452"/>
                <a:gd name="T20" fmla="*/ 3 w 321"/>
                <a:gd name="T21" fmla="*/ 1 h 452"/>
                <a:gd name="T22" fmla="*/ 2 w 321"/>
                <a:gd name="T23" fmla="*/ 1 h 452"/>
                <a:gd name="T24" fmla="*/ 3 w 321"/>
                <a:gd name="T25" fmla="*/ 1 h 452"/>
                <a:gd name="T26" fmla="*/ 2 w 321"/>
                <a:gd name="T27" fmla="*/ 1 h 452"/>
                <a:gd name="T28" fmla="*/ 1 w 321"/>
                <a:gd name="T29" fmla="*/ 1 h 452"/>
                <a:gd name="T30" fmla="*/ 1 w 321"/>
                <a:gd name="T31" fmla="*/ 1 h 452"/>
                <a:gd name="T32" fmla="*/ 1 w 321"/>
                <a:gd name="T33" fmla="*/ 1 h 452"/>
                <a:gd name="T34" fmla="*/ 0 w 321"/>
                <a:gd name="T35" fmla="*/ 1 h 4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1"/>
                <a:gd name="T55" fmla="*/ 0 h 452"/>
                <a:gd name="T56" fmla="*/ 321 w 321"/>
                <a:gd name="T57" fmla="*/ 452 h 4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1" h="452">
                  <a:moveTo>
                    <a:pt x="0" y="376"/>
                  </a:moveTo>
                  <a:lnTo>
                    <a:pt x="19" y="284"/>
                  </a:lnTo>
                  <a:lnTo>
                    <a:pt x="101" y="182"/>
                  </a:lnTo>
                  <a:lnTo>
                    <a:pt x="111" y="135"/>
                  </a:lnTo>
                  <a:lnTo>
                    <a:pt x="74" y="10"/>
                  </a:lnTo>
                  <a:lnTo>
                    <a:pt x="106" y="0"/>
                  </a:lnTo>
                  <a:lnTo>
                    <a:pt x="175" y="112"/>
                  </a:lnTo>
                  <a:lnTo>
                    <a:pt x="320" y="147"/>
                  </a:lnTo>
                  <a:lnTo>
                    <a:pt x="259" y="233"/>
                  </a:lnTo>
                  <a:lnTo>
                    <a:pt x="287" y="297"/>
                  </a:lnTo>
                  <a:lnTo>
                    <a:pt x="320" y="314"/>
                  </a:lnTo>
                  <a:lnTo>
                    <a:pt x="249" y="387"/>
                  </a:lnTo>
                  <a:lnTo>
                    <a:pt x="265" y="438"/>
                  </a:lnTo>
                  <a:lnTo>
                    <a:pt x="191" y="451"/>
                  </a:lnTo>
                  <a:lnTo>
                    <a:pt x="158" y="420"/>
                  </a:lnTo>
                  <a:lnTo>
                    <a:pt x="95" y="451"/>
                  </a:lnTo>
                  <a:lnTo>
                    <a:pt x="52" y="392"/>
                  </a:lnTo>
                  <a:lnTo>
                    <a:pt x="0" y="376"/>
                  </a:lnTo>
                </a:path>
              </a:pathLst>
            </a:custGeom>
            <a:solidFill>
              <a:srgbClr val="FFCC00"/>
            </a:solidFill>
            <a:ln w="3175" cap="rnd">
              <a:solidFill>
                <a:srgbClr val="C0C0C0"/>
              </a:solidFill>
              <a:round/>
              <a:headEnd/>
              <a:tailEnd/>
            </a:ln>
          </p:spPr>
          <p:txBody>
            <a:bodyPr/>
            <a:lstStyle/>
            <a:p>
              <a:endParaRPr lang="fr-FR"/>
            </a:p>
          </p:txBody>
        </p:sp>
        <p:sp>
          <p:nvSpPr>
            <p:cNvPr id="7277" name="Freeform 54"/>
            <p:cNvSpPr>
              <a:spLocks/>
            </p:cNvSpPr>
            <p:nvPr/>
          </p:nvSpPr>
          <p:spPr bwMode="auto">
            <a:xfrm>
              <a:off x="5368" y="1493"/>
              <a:ext cx="258" cy="300"/>
            </a:xfrm>
            <a:custGeom>
              <a:avLst/>
              <a:gdLst>
                <a:gd name="T0" fmla="*/ 0 w 374"/>
                <a:gd name="T1" fmla="*/ 1 h 502"/>
                <a:gd name="T2" fmla="*/ 1 w 374"/>
                <a:gd name="T3" fmla="*/ 1 h 502"/>
                <a:gd name="T4" fmla="*/ 1 w 374"/>
                <a:gd name="T5" fmla="*/ 1 h 502"/>
                <a:gd name="T6" fmla="*/ 2 w 374"/>
                <a:gd name="T7" fmla="*/ 1 h 502"/>
                <a:gd name="T8" fmla="*/ 2 w 374"/>
                <a:gd name="T9" fmla="*/ 0 h 502"/>
                <a:gd name="T10" fmla="*/ 4 w 374"/>
                <a:gd name="T11" fmla="*/ 0 h 502"/>
                <a:gd name="T12" fmla="*/ 4 w 374"/>
                <a:gd name="T13" fmla="*/ 1 h 502"/>
                <a:gd name="T14" fmla="*/ 4 w 374"/>
                <a:gd name="T15" fmla="*/ 1 h 502"/>
                <a:gd name="T16" fmla="*/ 3 w 374"/>
                <a:gd name="T17" fmla="*/ 1 h 502"/>
                <a:gd name="T18" fmla="*/ 3 w 374"/>
                <a:gd name="T19" fmla="*/ 1 h 502"/>
                <a:gd name="T20" fmla="*/ 3 w 374"/>
                <a:gd name="T21" fmla="*/ 1 h 502"/>
                <a:gd name="T22" fmla="*/ 2 w 374"/>
                <a:gd name="T23" fmla="*/ 1 h 502"/>
                <a:gd name="T24" fmla="*/ 1 w 374"/>
                <a:gd name="T25" fmla="*/ 1 h 502"/>
                <a:gd name="T26" fmla="*/ 1 w 374"/>
                <a:gd name="T27" fmla="*/ 1 h 502"/>
                <a:gd name="T28" fmla="*/ 1 w 374"/>
                <a:gd name="T29" fmla="*/ 1 h 502"/>
                <a:gd name="T30" fmla="*/ 1 w 374"/>
                <a:gd name="T31" fmla="*/ 1 h 502"/>
                <a:gd name="T32" fmla="*/ 1 w 374"/>
                <a:gd name="T33" fmla="*/ 1 h 502"/>
                <a:gd name="T34" fmla="*/ 1 w 374"/>
                <a:gd name="T35" fmla="*/ 1 h 502"/>
                <a:gd name="T36" fmla="*/ 1 w 374"/>
                <a:gd name="T37" fmla="*/ 1 h 502"/>
                <a:gd name="T38" fmla="*/ 1 w 374"/>
                <a:gd name="T39" fmla="*/ 1 h 502"/>
                <a:gd name="T40" fmla="*/ 0 w 374"/>
                <a:gd name="T41" fmla="*/ 1 h 5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4"/>
                <a:gd name="T64" fmla="*/ 0 h 502"/>
                <a:gd name="T65" fmla="*/ 374 w 374"/>
                <a:gd name="T66" fmla="*/ 502 h 50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4" h="502">
                  <a:moveTo>
                    <a:pt x="0" y="96"/>
                  </a:moveTo>
                  <a:lnTo>
                    <a:pt x="28" y="16"/>
                  </a:lnTo>
                  <a:lnTo>
                    <a:pt x="118" y="55"/>
                  </a:lnTo>
                  <a:lnTo>
                    <a:pt x="176" y="50"/>
                  </a:lnTo>
                  <a:lnTo>
                    <a:pt x="202" y="0"/>
                  </a:lnTo>
                  <a:lnTo>
                    <a:pt x="308" y="0"/>
                  </a:lnTo>
                  <a:lnTo>
                    <a:pt x="373" y="27"/>
                  </a:lnTo>
                  <a:lnTo>
                    <a:pt x="345" y="108"/>
                  </a:lnTo>
                  <a:lnTo>
                    <a:pt x="265" y="226"/>
                  </a:lnTo>
                  <a:lnTo>
                    <a:pt x="261" y="352"/>
                  </a:lnTo>
                  <a:lnTo>
                    <a:pt x="218" y="501"/>
                  </a:lnTo>
                  <a:lnTo>
                    <a:pt x="181" y="420"/>
                  </a:lnTo>
                  <a:lnTo>
                    <a:pt x="90" y="375"/>
                  </a:lnTo>
                  <a:lnTo>
                    <a:pt x="59" y="341"/>
                  </a:lnTo>
                  <a:lnTo>
                    <a:pt x="54" y="284"/>
                  </a:lnTo>
                  <a:lnTo>
                    <a:pt x="96" y="249"/>
                  </a:lnTo>
                  <a:lnTo>
                    <a:pt x="107" y="146"/>
                  </a:lnTo>
                  <a:lnTo>
                    <a:pt x="65" y="119"/>
                  </a:lnTo>
                  <a:lnTo>
                    <a:pt x="43" y="130"/>
                  </a:lnTo>
                  <a:lnTo>
                    <a:pt x="43" y="100"/>
                  </a:lnTo>
                  <a:lnTo>
                    <a:pt x="0" y="96"/>
                  </a:lnTo>
                </a:path>
              </a:pathLst>
            </a:custGeom>
            <a:solidFill>
              <a:srgbClr val="FF9966"/>
            </a:solidFill>
            <a:ln w="3175" cap="rnd">
              <a:solidFill>
                <a:srgbClr val="C0C0C0"/>
              </a:solidFill>
              <a:round/>
              <a:headEnd/>
              <a:tailEnd/>
            </a:ln>
          </p:spPr>
          <p:txBody>
            <a:bodyPr/>
            <a:lstStyle/>
            <a:p>
              <a:endParaRPr lang="fr-FR"/>
            </a:p>
          </p:txBody>
        </p:sp>
        <p:sp>
          <p:nvSpPr>
            <p:cNvPr id="7278" name="Freeform 55"/>
            <p:cNvSpPr>
              <a:spLocks/>
            </p:cNvSpPr>
            <p:nvPr/>
          </p:nvSpPr>
          <p:spPr bwMode="auto">
            <a:xfrm>
              <a:off x="5365" y="1718"/>
              <a:ext cx="166" cy="258"/>
            </a:xfrm>
            <a:custGeom>
              <a:avLst/>
              <a:gdLst>
                <a:gd name="T0" fmla="*/ 0 w 242"/>
                <a:gd name="T1" fmla="*/ 1 h 434"/>
                <a:gd name="T2" fmla="*/ 1 w 242"/>
                <a:gd name="T3" fmla="*/ 1 h 434"/>
                <a:gd name="T4" fmla="*/ 1 w 242"/>
                <a:gd name="T5" fmla="*/ 1 h 434"/>
                <a:gd name="T6" fmla="*/ 1 w 242"/>
                <a:gd name="T7" fmla="*/ 0 h 434"/>
                <a:gd name="T8" fmla="*/ 2 w 242"/>
                <a:gd name="T9" fmla="*/ 1 h 434"/>
                <a:gd name="T10" fmla="*/ 2 w 242"/>
                <a:gd name="T11" fmla="*/ 1 h 434"/>
                <a:gd name="T12" fmla="*/ 2 w 242"/>
                <a:gd name="T13" fmla="*/ 1 h 434"/>
                <a:gd name="T14" fmla="*/ 2 w 242"/>
                <a:gd name="T15" fmla="*/ 1 h 434"/>
                <a:gd name="T16" fmla="*/ 2 w 242"/>
                <a:gd name="T17" fmla="*/ 1 h 434"/>
                <a:gd name="T18" fmla="*/ 1 w 242"/>
                <a:gd name="T19" fmla="*/ 1 h 434"/>
                <a:gd name="T20" fmla="*/ 1 w 242"/>
                <a:gd name="T21" fmla="*/ 1 h 434"/>
                <a:gd name="T22" fmla="*/ 1 w 242"/>
                <a:gd name="T23" fmla="*/ 1 h 434"/>
                <a:gd name="T24" fmla="*/ 1 w 242"/>
                <a:gd name="T25" fmla="*/ 1 h 434"/>
                <a:gd name="T26" fmla="*/ 1 w 242"/>
                <a:gd name="T27" fmla="*/ 1 h 434"/>
                <a:gd name="T28" fmla="*/ 0 w 242"/>
                <a:gd name="T29" fmla="*/ 1 h 4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2"/>
                <a:gd name="T46" fmla="*/ 0 h 434"/>
                <a:gd name="T47" fmla="*/ 242 w 242"/>
                <a:gd name="T48" fmla="*/ 434 h 4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2" h="434">
                  <a:moveTo>
                    <a:pt x="0" y="251"/>
                  </a:moveTo>
                  <a:lnTo>
                    <a:pt x="28" y="233"/>
                  </a:lnTo>
                  <a:lnTo>
                    <a:pt x="60" y="73"/>
                  </a:lnTo>
                  <a:lnTo>
                    <a:pt x="96" y="0"/>
                  </a:lnTo>
                  <a:lnTo>
                    <a:pt x="187" y="44"/>
                  </a:lnTo>
                  <a:lnTo>
                    <a:pt x="224" y="125"/>
                  </a:lnTo>
                  <a:lnTo>
                    <a:pt x="219" y="303"/>
                  </a:lnTo>
                  <a:lnTo>
                    <a:pt x="241" y="359"/>
                  </a:lnTo>
                  <a:lnTo>
                    <a:pt x="198" y="416"/>
                  </a:lnTo>
                  <a:lnTo>
                    <a:pt x="148" y="433"/>
                  </a:lnTo>
                  <a:lnTo>
                    <a:pt x="119" y="426"/>
                  </a:lnTo>
                  <a:lnTo>
                    <a:pt x="107" y="394"/>
                  </a:lnTo>
                  <a:lnTo>
                    <a:pt x="64" y="342"/>
                  </a:lnTo>
                  <a:lnTo>
                    <a:pt x="60" y="290"/>
                  </a:lnTo>
                  <a:lnTo>
                    <a:pt x="0" y="251"/>
                  </a:lnTo>
                </a:path>
              </a:pathLst>
            </a:custGeom>
            <a:solidFill>
              <a:srgbClr val="FF9966"/>
            </a:solidFill>
            <a:ln w="3175" cap="rnd">
              <a:solidFill>
                <a:srgbClr val="C0C0C0"/>
              </a:solidFill>
              <a:round/>
              <a:headEnd/>
              <a:tailEnd/>
            </a:ln>
          </p:spPr>
          <p:txBody>
            <a:bodyPr/>
            <a:lstStyle/>
            <a:p>
              <a:endParaRPr lang="fr-FR"/>
            </a:p>
          </p:txBody>
        </p:sp>
        <p:sp>
          <p:nvSpPr>
            <p:cNvPr id="7279" name="Freeform 56"/>
            <p:cNvSpPr>
              <a:spLocks/>
            </p:cNvSpPr>
            <p:nvPr/>
          </p:nvSpPr>
          <p:spPr bwMode="auto">
            <a:xfrm>
              <a:off x="4841" y="2344"/>
              <a:ext cx="201" cy="259"/>
            </a:xfrm>
            <a:custGeom>
              <a:avLst/>
              <a:gdLst>
                <a:gd name="T0" fmla="*/ 0 w 292"/>
                <a:gd name="T1" fmla="*/ 1 h 434"/>
                <a:gd name="T2" fmla="*/ 1 w 292"/>
                <a:gd name="T3" fmla="*/ 1 h 434"/>
                <a:gd name="T4" fmla="*/ 1 w 292"/>
                <a:gd name="T5" fmla="*/ 1 h 434"/>
                <a:gd name="T6" fmla="*/ 1 w 292"/>
                <a:gd name="T7" fmla="*/ 1 h 434"/>
                <a:gd name="T8" fmla="*/ 1 w 292"/>
                <a:gd name="T9" fmla="*/ 1 h 434"/>
                <a:gd name="T10" fmla="*/ 1 w 292"/>
                <a:gd name="T11" fmla="*/ 1 h 434"/>
                <a:gd name="T12" fmla="*/ 1 w 292"/>
                <a:gd name="T13" fmla="*/ 0 h 434"/>
                <a:gd name="T14" fmla="*/ 2 w 292"/>
                <a:gd name="T15" fmla="*/ 1 h 434"/>
                <a:gd name="T16" fmla="*/ 2 w 292"/>
                <a:gd name="T17" fmla="*/ 1 h 434"/>
                <a:gd name="T18" fmla="*/ 3 w 292"/>
                <a:gd name="T19" fmla="*/ 1 h 434"/>
                <a:gd name="T20" fmla="*/ 3 w 292"/>
                <a:gd name="T21" fmla="*/ 1 h 434"/>
                <a:gd name="T22" fmla="*/ 3 w 292"/>
                <a:gd name="T23" fmla="*/ 1 h 434"/>
                <a:gd name="T24" fmla="*/ 2 w 292"/>
                <a:gd name="T25" fmla="*/ 1 h 434"/>
                <a:gd name="T26" fmla="*/ 2 w 292"/>
                <a:gd name="T27" fmla="*/ 1 h 434"/>
                <a:gd name="T28" fmla="*/ 2 w 292"/>
                <a:gd name="T29" fmla="*/ 1 h 434"/>
                <a:gd name="T30" fmla="*/ 1 w 292"/>
                <a:gd name="T31" fmla="*/ 1 h 434"/>
                <a:gd name="T32" fmla="*/ 2 w 292"/>
                <a:gd name="T33" fmla="*/ 1 h 434"/>
                <a:gd name="T34" fmla="*/ 1 w 292"/>
                <a:gd name="T35" fmla="*/ 1 h 434"/>
                <a:gd name="T36" fmla="*/ 1 w 292"/>
                <a:gd name="T37" fmla="*/ 1 h 434"/>
                <a:gd name="T38" fmla="*/ 1 w 292"/>
                <a:gd name="T39" fmla="*/ 1 h 434"/>
                <a:gd name="T40" fmla="*/ 0 w 292"/>
                <a:gd name="T41" fmla="*/ 1 h 4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2"/>
                <a:gd name="T64" fmla="*/ 0 h 434"/>
                <a:gd name="T65" fmla="*/ 292 w 292"/>
                <a:gd name="T66" fmla="*/ 434 h 4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2" h="434">
                  <a:moveTo>
                    <a:pt x="0" y="135"/>
                  </a:moveTo>
                  <a:lnTo>
                    <a:pt x="26" y="89"/>
                  </a:lnTo>
                  <a:lnTo>
                    <a:pt x="57" y="78"/>
                  </a:lnTo>
                  <a:lnTo>
                    <a:pt x="48" y="50"/>
                  </a:lnTo>
                  <a:lnTo>
                    <a:pt x="48" y="9"/>
                  </a:lnTo>
                  <a:lnTo>
                    <a:pt x="115" y="15"/>
                  </a:lnTo>
                  <a:lnTo>
                    <a:pt x="133" y="0"/>
                  </a:lnTo>
                  <a:lnTo>
                    <a:pt x="164" y="62"/>
                  </a:lnTo>
                  <a:lnTo>
                    <a:pt x="154" y="186"/>
                  </a:lnTo>
                  <a:lnTo>
                    <a:pt x="291" y="261"/>
                  </a:lnTo>
                  <a:lnTo>
                    <a:pt x="282" y="334"/>
                  </a:lnTo>
                  <a:lnTo>
                    <a:pt x="223" y="370"/>
                  </a:lnTo>
                  <a:lnTo>
                    <a:pt x="191" y="359"/>
                  </a:lnTo>
                  <a:lnTo>
                    <a:pt x="206" y="398"/>
                  </a:lnTo>
                  <a:lnTo>
                    <a:pt x="175" y="433"/>
                  </a:lnTo>
                  <a:lnTo>
                    <a:pt x="133" y="404"/>
                  </a:lnTo>
                  <a:lnTo>
                    <a:pt x="148" y="365"/>
                  </a:lnTo>
                  <a:lnTo>
                    <a:pt x="85" y="365"/>
                  </a:lnTo>
                  <a:lnTo>
                    <a:pt x="48" y="313"/>
                  </a:lnTo>
                  <a:lnTo>
                    <a:pt x="48" y="227"/>
                  </a:lnTo>
                  <a:lnTo>
                    <a:pt x="0" y="135"/>
                  </a:lnTo>
                </a:path>
              </a:pathLst>
            </a:custGeom>
            <a:solidFill>
              <a:schemeClr val="folHlink"/>
            </a:solidFill>
            <a:ln w="3175" cap="rnd">
              <a:solidFill>
                <a:srgbClr val="C0C0C0"/>
              </a:solidFill>
              <a:round/>
              <a:headEnd/>
              <a:tailEnd/>
            </a:ln>
          </p:spPr>
          <p:txBody>
            <a:bodyPr/>
            <a:lstStyle/>
            <a:p>
              <a:endParaRPr lang="fr-FR"/>
            </a:p>
          </p:txBody>
        </p:sp>
        <p:sp>
          <p:nvSpPr>
            <p:cNvPr id="7280" name="Freeform 57"/>
            <p:cNvSpPr>
              <a:spLocks/>
            </p:cNvSpPr>
            <p:nvPr/>
          </p:nvSpPr>
          <p:spPr bwMode="auto">
            <a:xfrm>
              <a:off x="5067" y="1816"/>
              <a:ext cx="303" cy="240"/>
            </a:xfrm>
            <a:custGeom>
              <a:avLst/>
              <a:gdLst>
                <a:gd name="T0" fmla="*/ 0 w 440"/>
                <a:gd name="T1" fmla="*/ 1 h 401"/>
                <a:gd name="T2" fmla="*/ 1 w 440"/>
                <a:gd name="T3" fmla="*/ 1 h 401"/>
                <a:gd name="T4" fmla="*/ 1 w 440"/>
                <a:gd name="T5" fmla="*/ 1 h 401"/>
                <a:gd name="T6" fmla="*/ 1 w 440"/>
                <a:gd name="T7" fmla="*/ 1 h 401"/>
                <a:gd name="T8" fmla="*/ 1 w 440"/>
                <a:gd name="T9" fmla="*/ 1 h 401"/>
                <a:gd name="T10" fmla="*/ 1 w 440"/>
                <a:gd name="T11" fmla="*/ 1 h 401"/>
                <a:gd name="T12" fmla="*/ 2 w 440"/>
                <a:gd name="T13" fmla="*/ 1 h 401"/>
                <a:gd name="T14" fmla="*/ 3 w 440"/>
                <a:gd name="T15" fmla="*/ 0 h 401"/>
                <a:gd name="T16" fmla="*/ 3 w 440"/>
                <a:gd name="T17" fmla="*/ 1 h 401"/>
                <a:gd name="T18" fmla="*/ 4 w 440"/>
                <a:gd name="T19" fmla="*/ 1 h 401"/>
                <a:gd name="T20" fmla="*/ 4 w 440"/>
                <a:gd name="T21" fmla="*/ 1 h 401"/>
                <a:gd name="T22" fmla="*/ 4 w 440"/>
                <a:gd name="T23" fmla="*/ 1 h 401"/>
                <a:gd name="T24" fmla="*/ 5 w 440"/>
                <a:gd name="T25" fmla="*/ 1 h 401"/>
                <a:gd name="T26" fmla="*/ 5 w 440"/>
                <a:gd name="T27" fmla="*/ 1 h 401"/>
                <a:gd name="T28" fmla="*/ 5 w 440"/>
                <a:gd name="T29" fmla="*/ 1 h 401"/>
                <a:gd name="T30" fmla="*/ 5 w 440"/>
                <a:gd name="T31" fmla="*/ 1 h 401"/>
                <a:gd name="T32" fmla="*/ 4 w 440"/>
                <a:gd name="T33" fmla="*/ 1 h 401"/>
                <a:gd name="T34" fmla="*/ 4 w 440"/>
                <a:gd name="T35" fmla="*/ 1 h 401"/>
                <a:gd name="T36" fmla="*/ 3 w 440"/>
                <a:gd name="T37" fmla="*/ 1 h 401"/>
                <a:gd name="T38" fmla="*/ 1 w 440"/>
                <a:gd name="T39" fmla="*/ 1 h 401"/>
                <a:gd name="T40" fmla="*/ 1 w 440"/>
                <a:gd name="T41" fmla="*/ 1 h 401"/>
                <a:gd name="T42" fmla="*/ 1 w 440"/>
                <a:gd name="T43" fmla="*/ 1 h 401"/>
                <a:gd name="T44" fmla="*/ 1 w 440"/>
                <a:gd name="T45" fmla="*/ 1 h 401"/>
                <a:gd name="T46" fmla="*/ 1 w 440"/>
                <a:gd name="T47" fmla="*/ 1 h 401"/>
                <a:gd name="T48" fmla="*/ 0 w 440"/>
                <a:gd name="T49" fmla="*/ 1 h 4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0"/>
                <a:gd name="T76" fmla="*/ 0 h 401"/>
                <a:gd name="T77" fmla="*/ 440 w 440"/>
                <a:gd name="T78" fmla="*/ 401 h 4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0" h="401">
                  <a:moveTo>
                    <a:pt x="0" y="211"/>
                  </a:moveTo>
                  <a:lnTo>
                    <a:pt x="10" y="188"/>
                  </a:lnTo>
                  <a:lnTo>
                    <a:pt x="52" y="193"/>
                  </a:lnTo>
                  <a:lnTo>
                    <a:pt x="84" y="170"/>
                  </a:lnTo>
                  <a:lnTo>
                    <a:pt x="84" y="124"/>
                  </a:lnTo>
                  <a:lnTo>
                    <a:pt x="136" y="27"/>
                  </a:lnTo>
                  <a:lnTo>
                    <a:pt x="169" y="44"/>
                  </a:lnTo>
                  <a:lnTo>
                    <a:pt x="218" y="0"/>
                  </a:lnTo>
                  <a:lnTo>
                    <a:pt x="227" y="32"/>
                  </a:lnTo>
                  <a:lnTo>
                    <a:pt x="313" y="32"/>
                  </a:lnTo>
                  <a:lnTo>
                    <a:pt x="318" y="56"/>
                  </a:lnTo>
                  <a:lnTo>
                    <a:pt x="361" y="39"/>
                  </a:lnTo>
                  <a:lnTo>
                    <a:pt x="433" y="85"/>
                  </a:lnTo>
                  <a:lnTo>
                    <a:pt x="419" y="141"/>
                  </a:lnTo>
                  <a:lnTo>
                    <a:pt x="439" y="222"/>
                  </a:lnTo>
                  <a:lnTo>
                    <a:pt x="397" y="216"/>
                  </a:lnTo>
                  <a:lnTo>
                    <a:pt x="361" y="256"/>
                  </a:lnTo>
                  <a:lnTo>
                    <a:pt x="322" y="245"/>
                  </a:lnTo>
                  <a:lnTo>
                    <a:pt x="218" y="337"/>
                  </a:lnTo>
                  <a:lnTo>
                    <a:pt x="100" y="387"/>
                  </a:lnTo>
                  <a:lnTo>
                    <a:pt x="63" y="400"/>
                  </a:lnTo>
                  <a:lnTo>
                    <a:pt x="41" y="370"/>
                  </a:lnTo>
                  <a:lnTo>
                    <a:pt x="4" y="303"/>
                  </a:lnTo>
                  <a:lnTo>
                    <a:pt x="29" y="250"/>
                  </a:lnTo>
                  <a:lnTo>
                    <a:pt x="0" y="211"/>
                  </a:lnTo>
                </a:path>
              </a:pathLst>
            </a:custGeom>
            <a:solidFill>
              <a:srgbClr val="FF9966"/>
            </a:solidFill>
            <a:ln w="3175" cap="rnd">
              <a:solidFill>
                <a:srgbClr val="C0C0C0"/>
              </a:solidFill>
              <a:round/>
              <a:headEnd/>
              <a:tailEnd/>
            </a:ln>
          </p:spPr>
          <p:txBody>
            <a:bodyPr/>
            <a:lstStyle/>
            <a:p>
              <a:endParaRPr lang="fr-FR"/>
            </a:p>
          </p:txBody>
        </p:sp>
        <p:sp>
          <p:nvSpPr>
            <p:cNvPr id="7281" name="Freeform 58"/>
            <p:cNvSpPr>
              <a:spLocks/>
            </p:cNvSpPr>
            <p:nvPr/>
          </p:nvSpPr>
          <p:spPr bwMode="auto">
            <a:xfrm>
              <a:off x="4703" y="2089"/>
              <a:ext cx="390" cy="303"/>
            </a:xfrm>
            <a:custGeom>
              <a:avLst/>
              <a:gdLst>
                <a:gd name="T0" fmla="*/ 0 w 567"/>
                <a:gd name="T1" fmla="*/ 1 h 503"/>
                <a:gd name="T2" fmla="*/ 1 w 567"/>
                <a:gd name="T3" fmla="*/ 1 h 503"/>
                <a:gd name="T4" fmla="*/ 1 w 567"/>
                <a:gd name="T5" fmla="*/ 1 h 503"/>
                <a:gd name="T6" fmla="*/ 1 w 567"/>
                <a:gd name="T7" fmla="*/ 1 h 503"/>
                <a:gd name="T8" fmla="*/ 1 w 567"/>
                <a:gd name="T9" fmla="*/ 1 h 503"/>
                <a:gd name="T10" fmla="*/ 2 w 567"/>
                <a:gd name="T11" fmla="*/ 0 h 503"/>
                <a:gd name="T12" fmla="*/ 3 w 567"/>
                <a:gd name="T13" fmla="*/ 1 h 503"/>
                <a:gd name="T14" fmla="*/ 4 w 567"/>
                <a:gd name="T15" fmla="*/ 1 h 503"/>
                <a:gd name="T16" fmla="*/ 6 w 567"/>
                <a:gd name="T17" fmla="*/ 1 h 503"/>
                <a:gd name="T18" fmla="*/ 6 w 567"/>
                <a:gd name="T19" fmla="*/ 1 h 503"/>
                <a:gd name="T20" fmla="*/ 6 w 567"/>
                <a:gd name="T21" fmla="*/ 1 h 503"/>
                <a:gd name="T22" fmla="*/ 6 w 567"/>
                <a:gd name="T23" fmla="*/ 1 h 503"/>
                <a:gd name="T24" fmla="*/ 6 w 567"/>
                <a:gd name="T25" fmla="*/ 1 h 503"/>
                <a:gd name="T26" fmla="*/ 6 w 567"/>
                <a:gd name="T27" fmla="*/ 1 h 503"/>
                <a:gd name="T28" fmla="*/ 6 w 567"/>
                <a:gd name="T29" fmla="*/ 1 h 503"/>
                <a:gd name="T30" fmla="*/ 6 w 567"/>
                <a:gd name="T31" fmla="*/ 1 h 503"/>
                <a:gd name="T32" fmla="*/ 6 w 567"/>
                <a:gd name="T33" fmla="*/ 1 h 503"/>
                <a:gd name="T34" fmla="*/ 5 w 567"/>
                <a:gd name="T35" fmla="*/ 1 h 503"/>
                <a:gd name="T36" fmla="*/ 4 w 567"/>
                <a:gd name="T37" fmla="*/ 1 h 503"/>
                <a:gd name="T38" fmla="*/ 4 w 567"/>
                <a:gd name="T39" fmla="*/ 1 h 503"/>
                <a:gd name="T40" fmla="*/ 4 w 567"/>
                <a:gd name="T41" fmla="*/ 1 h 503"/>
                <a:gd name="T42" fmla="*/ 3 w 567"/>
                <a:gd name="T43" fmla="*/ 1 h 503"/>
                <a:gd name="T44" fmla="*/ 3 w 567"/>
                <a:gd name="T45" fmla="*/ 1 h 503"/>
                <a:gd name="T46" fmla="*/ 3 w 567"/>
                <a:gd name="T47" fmla="*/ 1 h 503"/>
                <a:gd name="T48" fmla="*/ 1 w 567"/>
                <a:gd name="T49" fmla="*/ 1 h 503"/>
                <a:gd name="T50" fmla="*/ 1 w 567"/>
                <a:gd name="T51" fmla="*/ 1 h 503"/>
                <a:gd name="T52" fmla="*/ 1 w 567"/>
                <a:gd name="T53" fmla="*/ 1 h 503"/>
                <a:gd name="T54" fmla="*/ 1 w 567"/>
                <a:gd name="T55" fmla="*/ 1 h 503"/>
                <a:gd name="T56" fmla="*/ 1 w 567"/>
                <a:gd name="T57" fmla="*/ 1 h 503"/>
                <a:gd name="T58" fmla="*/ 0 w 567"/>
                <a:gd name="T59" fmla="*/ 1 h 5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67"/>
                <a:gd name="T91" fmla="*/ 0 h 503"/>
                <a:gd name="T92" fmla="*/ 567 w 567"/>
                <a:gd name="T93" fmla="*/ 503 h 5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67" h="503">
                  <a:moveTo>
                    <a:pt x="0" y="234"/>
                  </a:moveTo>
                  <a:lnTo>
                    <a:pt x="19" y="217"/>
                  </a:lnTo>
                  <a:lnTo>
                    <a:pt x="52" y="240"/>
                  </a:lnTo>
                  <a:lnTo>
                    <a:pt x="126" y="200"/>
                  </a:lnTo>
                  <a:lnTo>
                    <a:pt x="121" y="58"/>
                  </a:lnTo>
                  <a:lnTo>
                    <a:pt x="163" y="0"/>
                  </a:lnTo>
                  <a:lnTo>
                    <a:pt x="263" y="58"/>
                  </a:lnTo>
                  <a:lnTo>
                    <a:pt x="321" y="126"/>
                  </a:lnTo>
                  <a:lnTo>
                    <a:pt x="503" y="75"/>
                  </a:lnTo>
                  <a:lnTo>
                    <a:pt x="503" y="103"/>
                  </a:lnTo>
                  <a:lnTo>
                    <a:pt x="559" y="148"/>
                  </a:lnTo>
                  <a:lnTo>
                    <a:pt x="529" y="165"/>
                  </a:lnTo>
                  <a:lnTo>
                    <a:pt x="559" y="245"/>
                  </a:lnTo>
                  <a:lnTo>
                    <a:pt x="540" y="285"/>
                  </a:lnTo>
                  <a:lnTo>
                    <a:pt x="566" y="326"/>
                  </a:lnTo>
                  <a:lnTo>
                    <a:pt x="529" y="343"/>
                  </a:lnTo>
                  <a:lnTo>
                    <a:pt x="497" y="319"/>
                  </a:lnTo>
                  <a:lnTo>
                    <a:pt x="412" y="326"/>
                  </a:lnTo>
                  <a:lnTo>
                    <a:pt x="364" y="485"/>
                  </a:lnTo>
                  <a:lnTo>
                    <a:pt x="333" y="423"/>
                  </a:lnTo>
                  <a:lnTo>
                    <a:pt x="316" y="438"/>
                  </a:lnTo>
                  <a:lnTo>
                    <a:pt x="248" y="433"/>
                  </a:lnTo>
                  <a:lnTo>
                    <a:pt x="248" y="473"/>
                  </a:lnTo>
                  <a:lnTo>
                    <a:pt x="216" y="502"/>
                  </a:lnTo>
                  <a:lnTo>
                    <a:pt x="131" y="502"/>
                  </a:lnTo>
                  <a:lnTo>
                    <a:pt x="83" y="451"/>
                  </a:lnTo>
                  <a:lnTo>
                    <a:pt x="114" y="423"/>
                  </a:lnTo>
                  <a:lnTo>
                    <a:pt x="114" y="354"/>
                  </a:lnTo>
                  <a:lnTo>
                    <a:pt x="73" y="343"/>
                  </a:lnTo>
                  <a:lnTo>
                    <a:pt x="0" y="234"/>
                  </a:lnTo>
                </a:path>
              </a:pathLst>
            </a:custGeom>
            <a:solidFill>
              <a:srgbClr val="FF9966"/>
            </a:solidFill>
            <a:ln w="3175" cap="rnd">
              <a:solidFill>
                <a:srgbClr val="C0C0C0"/>
              </a:solidFill>
              <a:round/>
              <a:headEnd/>
              <a:tailEnd/>
            </a:ln>
          </p:spPr>
          <p:txBody>
            <a:bodyPr/>
            <a:lstStyle/>
            <a:p>
              <a:endParaRPr lang="fr-FR"/>
            </a:p>
          </p:txBody>
        </p:sp>
        <p:sp>
          <p:nvSpPr>
            <p:cNvPr id="7282" name="Freeform 59"/>
            <p:cNvSpPr>
              <a:spLocks/>
            </p:cNvSpPr>
            <p:nvPr/>
          </p:nvSpPr>
          <p:spPr bwMode="auto">
            <a:xfrm>
              <a:off x="3848" y="1711"/>
              <a:ext cx="259" cy="271"/>
            </a:xfrm>
            <a:custGeom>
              <a:avLst/>
              <a:gdLst>
                <a:gd name="T0" fmla="*/ 0 w 377"/>
                <a:gd name="T1" fmla="*/ 1 h 453"/>
                <a:gd name="T2" fmla="*/ 0 w 377"/>
                <a:gd name="T3" fmla="*/ 1 h 453"/>
                <a:gd name="T4" fmla="*/ 1 w 377"/>
                <a:gd name="T5" fmla="*/ 1 h 453"/>
                <a:gd name="T6" fmla="*/ 1 w 377"/>
                <a:gd name="T7" fmla="*/ 1 h 453"/>
                <a:gd name="T8" fmla="*/ 1 w 377"/>
                <a:gd name="T9" fmla="*/ 1 h 453"/>
                <a:gd name="T10" fmla="*/ 1 w 377"/>
                <a:gd name="T11" fmla="*/ 1 h 453"/>
                <a:gd name="T12" fmla="*/ 1 w 377"/>
                <a:gd name="T13" fmla="*/ 1 h 453"/>
                <a:gd name="T14" fmla="*/ 1 w 377"/>
                <a:gd name="T15" fmla="*/ 1 h 453"/>
                <a:gd name="T16" fmla="*/ 1 w 377"/>
                <a:gd name="T17" fmla="*/ 0 h 453"/>
                <a:gd name="T18" fmla="*/ 2 w 377"/>
                <a:gd name="T19" fmla="*/ 0 h 453"/>
                <a:gd name="T20" fmla="*/ 2 w 377"/>
                <a:gd name="T21" fmla="*/ 1 h 453"/>
                <a:gd name="T22" fmla="*/ 3 w 377"/>
                <a:gd name="T23" fmla="*/ 1 h 453"/>
                <a:gd name="T24" fmla="*/ 3 w 377"/>
                <a:gd name="T25" fmla="*/ 1 h 453"/>
                <a:gd name="T26" fmla="*/ 3 w 377"/>
                <a:gd name="T27" fmla="*/ 1 h 453"/>
                <a:gd name="T28" fmla="*/ 3 w 377"/>
                <a:gd name="T29" fmla="*/ 1 h 453"/>
                <a:gd name="T30" fmla="*/ 4 w 377"/>
                <a:gd name="T31" fmla="*/ 1 h 453"/>
                <a:gd name="T32" fmla="*/ 3 w 377"/>
                <a:gd name="T33" fmla="*/ 1 h 453"/>
                <a:gd name="T34" fmla="*/ 3 w 377"/>
                <a:gd name="T35" fmla="*/ 1 h 453"/>
                <a:gd name="T36" fmla="*/ 3 w 377"/>
                <a:gd name="T37" fmla="*/ 1 h 453"/>
                <a:gd name="T38" fmla="*/ 3 w 377"/>
                <a:gd name="T39" fmla="*/ 1 h 453"/>
                <a:gd name="T40" fmla="*/ 2 w 377"/>
                <a:gd name="T41" fmla="*/ 1 h 453"/>
                <a:gd name="T42" fmla="*/ 2 w 377"/>
                <a:gd name="T43" fmla="*/ 1 h 453"/>
                <a:gd name="T44" fmla="*/ 2 w 377"/>
                <a:gd name="T45" fmla="*/ 1 h 453"/>
                <a:gd name="T46" fmla="*/ 2 w 377"/>
                <a:gd name="T47" fmla="*/ 1 h 453"/>
                <a:gd name="T48" fmla="*/ 1 w 377"/>
                <a:gd name="T49" fmla="*/ 1 h 453"/>
                <a:gd name="T50" fmla="*/ 1 w 377"/>
                <a:gd name="T51" fmla="*/ 1 h 453"/>
                <a:gd name="T52" fmla="*/ 0 w 377"/>
                <a:gd name="T53" fmla="*/ 1 h 453"/>
                <a:gd name="T54" fmla="*/ 0 w 377"/>
                <a:gd name="T55" fmla="*/ 1 h 4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7"/>
                <a:gd name="T85" fmla="*/ 0 h 453"/>
                <a:gd name="T86" fmla="*/ 377 w 377"/>
                <a:gd name="T87" fmla="*/ 453 h 45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77" h="453">
                  <a:moveTo>
                    <a:pt x="0" y="348"/>
                  </a:moveTo>
                  <a:lnTo>
                    <a:pt x="0" y="273"/>
                  </a:lnTo>
                  <a:lnTo>
                    <a:pt x="20" y="262"/>
                  </a:lnTo>
                  <a:lnTo>
                    <a:pt x="10" y="204"/>
                  </a:lnTo>
                  <a:lnTo>
                    <a:pt x="69" y="119"/>
                  </a:lnTo>
                  <a:lnTo>
                    <a:pt x="69" y="50"/>
                  </a:lnTo>
                  <a:lnTo>
                    <a:pt x="111" y="45"/>
                  </a:lnTo>
                  <a:lnTo>
                    <a:pt x="131" y="50"/>
                  </a:lnTo>
                  <a:lnTo>
                    <a:pt x="175" y="0"/>
                  </a:lnTo>
                  <a:lnTo>
                    <a:pt x="218" y="0"/>
                  </a:lnTo>
                  <a:lnTo>
                    <a:pt x="240" y="73"/>
                  </a:lnTo>
                  <a:lnTo>
                    <a:pt x="282" y="109"/>
                  </a:lnTo>
                  <a:lnTo>
                    <a:pt x="317" y="102"/>
                  </a:lnTo>
                  <a:lnTo>
                    <a:pt x="345" y="153"/>
                  </a:lnTo>
                  <a:lnTo>
                    <a:pt x="371" y="136"/>
                  </a:lnTo>
                  <a:lnTo>
                    <a:pt x="376" y="181"/>
                  </a:lnTo>
                  <a:lnTo>
                    <a:pt x="356" y="210"/>
                  </a:lnTo>
                  <a:lnTo>
                    <a:pt x="367" y="273"/>
                  </a:lnTo>
                  <a:lnTo>
                    <a:pt x="338" y="291"/>
                  </a:lnTo>
                  <a:lnTo>
                    <a:pt x="297" y="393"/>
                  </a:lnTo>
                  <a:lnTo>
                    <a:pt x="249" y="422"/>
                  </a:lnTo>
                  <a:lnTo>
                    <a:pt x="228" y="406"/>
                  </a:lnTo>
                  <a:lnTo>
                    <a:pt x="235" y="452"/>
                  </a:lnTo>
                  <a:lnTo>
                    <a:pt x="196" y="433"/>
                  </a:lnTo>
                  <a:lnTo>
                    <a:pt x="64" y="406"/>
                  </a:lnTo>
                  <a:lnTo>
                    <a:pt x="47" y="365"/>
                  </a:lnTo>
                  <a:lnTo>
                    <a:pt x="0" y="371"/>
                  </a:lnTo>
                  <a:lnTo>
                    <a:pt x="0" y="348"/>
                  </a:lnTo>
                </a:path>
              </a:pathLst>
            </a:custGeom>
            <a:solidFill>
              <a:schemeClr val="accent1"/>
            </a:solidFill>
            <a:ln w="3175" cap="rnd">
              <a:solidFill>
                <a:srgbClr val="C0C0C0"/>
              </a:solidFill>
              <a:round/>
              <a:headEnd/>
              <a:tailEnd/>
            </a:ln>
          </p:spPr>
          <p:txBody>
            <a:bodyPr/>
            <a:lstStyle/>
            <a:p>
              <a:endParaRPr lang="fr-FR"/>
            </a:p>
          </p:txBody>
        </p:sp>
        <p:sp>
          <p:nvSpPr>
            <p:cNvPr id="7283" name="Freeform 60"/>
            <p:cNvSpPr>
              <a:spLocks/>
            </p:cNvSpPr>
            <p:nvPr/>
          </p:nvSpPr>
          <p:spPr bwMode="auto">
            <a:xfrm>
              <a:off x="5143" y="2449"/>
              <a:ext cx="348" cy="248"/>
            </a:xfrm>
            <a:custGeom>
              <a:avLst/>
              <a:gdLst>
                <a:gd name="T0" fmla="*/ 0 w 506"/>
                <a:gd name="T1" fmla="*/ 1 h 417"/>
                <a:gd name="T2" fmla="*/ 1 w 506"/>
                <a:gd name="T3" fmla="*/ 1 h 417"/>
                <a:gd name="T4" fmla="*/ 1 w 506"/>
                <a:gd name="T5" fmla="*/ 0 h 417"/>
                <a:gd name="T6" fmla="*/ 1 w 506"/>
                <a:gd name="T7" fmla="*/ 1 h 417"/>
                <a:gd name="T8" fmla="*/ 2 w 506"/>
                <a:gd name="T9" fmla="*/ 1 h 417"/>
                <a:gd name="T10" fmla="*/ 2 w 506"/>
                <a:gd name="T11" fmla="*/ 1 h 417"/>
                <a:gd name="T12" fmla="*/ 3 w 506"/>
                <a:gd name="T13" fmla="*/ 1 h 417"/>
                <a:gd name="T14" fmla="*/ 3 w 506"/>
                <a:gd name="T15" fmla="*/ 0 h 417"/>
                <a:gd name="T16" fmla="*/ 4 w 506"/>
                <a:gd name="T17" fmla="*/ 1 h 417"/>
                <a:gd name="T18" fmla="*/ 4 w 506"/>
                <a:gd name="T19" fmla="*/ 1 h 417"/>
                <a:gd name="T20" fmla="*/ 4 w 506"/>
                <a:gd name="T21" fmla="*/ 1 h 417"/>
                <a:gd name="T22" fmla="*/ 4 w 506"/>
                <a:gd name="T23" fmla="*/ 1 h 417"/>
                <a:gd name="T24" fmla="*/ 5 w 506"/>
                <a:gd name="T25" fmla="*/ 1 h 417"/>
                <a:gd name="T26" fmla="*/ 5 w 506"/>
                <a:gd name="T27" fmla="*/ 1 h 417"/>
                <a:gd name="T28" fmla="*/ 6 w 506"/>
                <a:gd name="T29" fmla="*/ 1 h 417"/>
                <a:gd name="T30" fmla="*/ 6 w 506"/>
                <a:gd name="T31" fmla="*/ 1 h 417"/>
                <a:gd name="T32" fmla="*/ 5 w 506"/>
                <a:gd name="T33" fmla="*/ 1 h 417"/>
                <a:gd name="T34" fmla="*/ 4 w 506"/>
                <a:gd name="T35" fmla="*/ 1 h 417"/>
                <a:gd name="T36" fmla="*/ 4 w 506"/>
                <a:gd name="T37" fmla="*/ 1 h 417"/>
                <a:gd name="T38" fmla="*/ 3 w 506"/>
                <a:gd name="T39" fmla="*/ 1 h 417"/>
                <a:gd name="T40" fmla="*/ 3 w 506"/>
                <a:gd name="T41" fmla="*/ 1 h 417"/>
                <a:gd name="T42" fmla="*/ 2 w 506"/>
                <a:gd name="T43" fmla="*/ 1 h 417"/>
                <a:gd name="T44" fmla="*/ 2 w 506"/>
                <a:gd name="T45" fmla="*/ 1 h 417"/>
                <a:gd name="T46" fmla="*/ 2 w 506"/>
                <a:gd name="T47" fmla="*/ 1 h 417"/>
                <a:gd name="T48" fmla="*/ 1 w 506"/>
                <a:gd name="T49" fmla="*/ 1 h 417"/>
                <a:gd name="T50" fmla="*/ 1 w 506"/>
                <a:gd name="T51" fmla="*/ 1 h 417"/>
                <a:gd name="T52" fmla="*/ 0 w 506"/>
                <a:gd name="T53" fmla="*/ 1 h 4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6"/>
                <a:gd name="T82" fmla="*/ 0 h 417"/>
                <a:gd name="T83" fmla="*/ 506 w 506"/>
                <a:gd name="T84" fmla="*/ 417 h 4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6" h="417">
                  <a:moveTo>
                    <a:pt x="0" y="158"/>
                  </a:moveTo>
                  <a:lnTo>
                    <a:pt x="49" y="102"/>
                  </a:lnTo>
                  <a:lnTo>
                    <a:pt x="59" y="0"/>
                  </a:lnTo>
                  <a:lnTo>
                    <a:pt x="117" y="85"/>
                  </a:lnTo>
                  <a:lnTo>
                    <a:pt x="166" y="73"/>
                  </a:lnTo>
                  <a:lnTo>
                    <a:pt x="198" y="109"/>
                  </a:lnTo>
                  <a:lnTo>
                    <a:pt x="224" y="109"/>
                  </a:lnTo>
                  <a:lnTo>
                    <a:pt x="282" y="0"/>
                  </a:lnTo>
                  <a:lnTo>
                    <a:pt x="340" y="62"/>
                  </a:lnTo>
                  <a:lnTo>
                    <a:pt x="340" y="91"/>
                  </a:lnTo>
                  <a:lnTo>
                    <a:pt x="387" y="45"/>
                  </a:lnTo>
                  <a:lnTo>
                    <a:pt x="387" y="73"/>
                  </a:lnTo>
                  <a:lnTo>
                    <a:pt x="442" y="113"/>
                  </a:lnTo>
                  <a:lnTo>
                    <a:pt x="452" y="172"/>
                  </a:lnTo>
                  <a:lnTo>
                    <a:pt x="505" y="235"/>
                  </a:lnTo>
                  <a:lnTo>
                    <a:pt x="505" y="302"/>
                  </a:lnTo>
                  <a:lnTo>
                    <a:pt x="446" y="353"/>
                  </a:lnTo>
                  <a:lnTo>
                    <a:pt x="361" y="371"/>
                  </a:lnTo>
                  <a:lnTo>
                    <a:pt x="335" y="400"/>
                  </a:lnTo>
                  <a:lnTo>
                    <a:pt x="282" y="416"/>
                  </a:lnTo>
                  <a:lnTo>
                    <a:pt x="224" y="395"/>
                  </a:lnTo>
                  <a:lnTo>
                    <a:pt x="202" y="389"/>
                  </a:lnTo>
                  <a:lnTo>
                    <a:pt x="181" y="332"/>
                  </a:lnTo>
                  <a:lnTo>
                    <a:pt x="186" y="251"/>
                  </a:lnTo>
                  <a:lnTo>
                    <a:pt x="108" y="210"/>
                  </a:lnTo>
                  <a:lnTo>
                    <a:pt x="81" y="268"/>
                  </a:lnTo>
                  <a:lnTo>
                    <a:pt x="0" y="158"/>
                  </a:lnTo>
                </a:path>
              </a:pathLst>
            </a:custGeom>
            <a:solidFill>
              <a:schemeClr val="folHlink"/>
            </a:solidFill>
            <a:ln w="3175" cap="rnd">
              <a:solidFill>
                <a:srgbClr val="C0C0C0"/>
              </a:solidFill>
              <a:round/>
              <a:headEnd/>
              <a:tailEnd/>
            </a:ln>
          </p:spPr>
          <p:txBody>
            <a:bodyPr/>
            <a:lstStyle/>
            <a:p>
              <a:endParaRPr lang="fr-FR"/>
            </a:p>
          </p:txBody>
        </p:sp>
        <p:sp>
          <p:nvSpPr>
            <p:cNvPr id="7284" name="Freeform 61"/>
            <p:cNvSpPr>
              <a:spLocks/>
            </p:cNvSpPr>
            <p:nvPr/>
          </p:nvSpPr>
          <p:spPr bwMode="auto">
            <a:xfrm>
              <a:off x="5185" y="2296"/>
              <a:ext cx="270" cy="220"/>
            </a:xfrm>
            <a:custGeom>
              <a:avLst/>
              <a:gdLst>
                <a:gd name="T0" fmla="*/ 0 w 394"/>
                <a:gd name="T1" fmla="*/ 1 h 367"/>
                <a:gd name="T2" fmla="*/ 1 w 394"/>
                <a:gd name="T3" fmla="*/ 1 h 367"/>
                <a:gd name="T4" fmla="*/ 1 w 394"/>
                <a:gd name="T5" fmla="*/ 1 h 367"/>
                <a:gd name="T6" fmla="*/ 1 w 394"/>
                <a:gd name="T7" fmla="*/ 1 h 367"/>
                <a:gd name="T8" fmla="*/ 1 w 394"/>
                <a:gd name="T9" fmla="*/ 1 h 367"/>
                <a:gd name="T10" fmla="*/ 1 w 394"/>
                <a:gd name="T11" fmla="*/ 1 h 367"/>
                <a:gd name="T12" fmla="*/ 3 w 394"/>
                <a:gd name="T13" fmla="*/ 0 h 367"/>
                <a:gd name="T14" fmla="*/ 3 w 394"/>
                <a:gd name="T15" fmla="*/ 1 h 367"/>
                <a:gd name="T16" fmla="*/ 3 w 394"/>
                <a:gd name="T17" fmla="*/ 1 h 367"/>
                <a:gd name="T18" fmla="*/ 3 w 394"/>
                <a:gd name="T19" fmla="*/ 1 h 367"/>
                <a:gd name="T20" fmla="*/ 4 w 394"/>
                <a:gd name="T21" fmla="*/ 1 h 367"/>
                <a:gd name="T22" fmla="*/ 3 w 394"/>
                <a:gd name="T23" fmla="*/ 1 h 367"/>
                <a:gd name="T24" fmla="*/ 3 w 394"/>
                <a:gd name="T25" fmla="*/ 1 h 367"/>
                <a:gd name="T26" fmla="*/ 3 w 394"/>
                <a:gd name="T27" fmla="*/ 1 h 367"/>
                <a:gd name="T28" fmla="*/ 2 w 394"/>
                <a:gd name="T29" fmla="*/ 1 h 367"/>
                <a:gd name="T30" fmla="*/ 1 w 394"/>
                <a:gd name="T31" fmla="*/ 1 h 367"/>
                <a:gd name="T32" fmla="*/ 1 w 394"/>
                <a:gd name="T33" fmla="*/ 1 h 367"/>
                <a:gd name="T34" fmla="*/ 1 w 394"/>
                <a:gd name="T35" fmla="*/ 1 h 367"/>
                <a:gd name="T36" fmla="*/ 1 w 394"/>
                <a:gd name="T37" fmla="*/ 1 h 367"/>
                <a:gd name="T38" fmla="*/ 0 w 394"/>
                <a:gd name="T39" fmla="*/ 1 h 3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4"/>
                <a:gd name="T61" fmla="*/ 0 h 367"/>
                <a:gd name="T62" fmla="*/ 394 w 394"/>
                <a:gd name="T63" fmla="*/ 367 h 3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4" h="367">
                  <a:moveTo>
                    <a:pt x="0" y="256"/>
                  </a:moveTo>
                  <a:lnTo>
                    <a:pt x="5" y="177"/>
                  </a:lnTo>
                  <a:lnTo>
                    <a:pt x="49" y="142"/>
                  </a:lnTo>
                  <a:lnTo>
                    <a:pt x="139" y="95"/>
                  </a:lnTo>
                  <a:lnTo>
                    <a:pt x="126" y="49"/>
                  </a:lnTo>
                  <a:lnTo>
                    <a:pt x="143" y="28"/>
                  </a:lnTo>
                  <a:lnTo>
                    <a:pt x="297" y="0"/>
                  </a:lnTo>
                  <a:lnTo>
                    <a:pt x="313" y="120"/>
                  </a:lnTo>
                  <a:lnTo>
                    <a:pt x="334" y="159"/>
                  </a:lnTo>
                  <a:lnTo>
                    <a:pt x="372" y="170"/>
                  </a:lnTo>
                  <a:lnTo>
                    <a:pt x="393" y="229"/>
                  </a:lnTo>
                  <a:lnTo>
                    <a:pt x="328" y="303"/>
                  </a:lnTo>
                  <a:lnTo>
                    <a:pt x="281" y="347"/>
                  </a:lnTo>
                  <a:lnTo>
                    <a:pt x="281" y="318"/>
                  </a:lnTo>
                  <a:lnTo>
                    <a:pt x="223" y="256"/>
                  </a:lnTo>
                  <a:lnTo>
                    <a:pt x="165" y="366"/>
                  </a:lnTo>
                  <a:lnTo>
                    <a:pt x="139" y="366"/>
                  </a:lnTo>
                  <a:lnTo>
                    <a:pt x="107" y="330"/>
                  </a:lnTo>
                  <a:lnTo>
                    <a:pt x="59" y="341"/>
                  </a:lnTo>
                  <a:lnTo>
                    <a:pt x="0" y="256"/>
                  </a:lnTo>
                </a:path>
              </a:pathLst>
            </a:custGeom>
            <a:solidFill>
              <a:schemeClr val="folHlink"/>
            </a:solidFill>
            <a:ln w="3175" cap="rnd">
              <a:solidFill>
                <a:srgbClr val="C0C0C0"/>
              </a:solidFill>
              <a:round/>
              <a:headEnd/>
              <a:tailEnd/>
            </a:ln>
          </p:spPr>
          <p:txBody>
            <a:bodyPr/>
            <a:lstStyle/>
            <a:p>
              <a:endParaRPr lang="fr-FR"/>
            </a:p>
          </p:txBody>
        </p:sp>
        <p:sp>
          <p:nvSpPr>
            <p:cNvPr id="7285" name="Freeform 62"/>
            <p:cNvSpPr>
              <a:spLocks/>
            </p:cNvSpPr>
            <p:nvPr/>
          </p:nvSpPr>
          <p:spPr bwMode="auto">
            <a:xfrm>
              <a:off x="4395" y="1583"/>
              <a:ext cx="45" cy="25"/>
            </a:xfrm>
            <a:custGeom>
              <a:avLst/>
              <a:gdLst>
                <a:gd name="T0" fmla="*/ 0 w 65"/>
                <a:gd name="T1" fmla="*/ 1 h 41"/>
                <a:gd name="T2" fmla="*/ 1 w 65"/>
                <a:gd name="T3" fmla="*/ 0 h 41"/>
                <a:gd name="T4" fmla="*/ 1 w 65"/>
                <a:gd name="T5" fmla="*/ 1 h 41"/>
                <a:gd name="T6" fmla="*/ 1 w 65"/>
                <a:gd name="T7" fmla="*/ 1 h 41"/>
                <a:gd name="T8" fmla="*/ 0 w 65"/>
                <a:gd name="T9" fmla="*/ 1 h 41"/>
                <a:gd name="T10" fmla="*/ 0 60000 65536"/>
                <a:gd name="T11" fmla="*/ 0 60000 65536"/>
                <a:gd name="T12" fmla="*/ 0 60000 65536"/>
                <a:gd name="T13" fmla="*/ 0 60000 65536"/>
                <a:gd name="T14" fmla="*/ 0 60000 65536"/>
                <a:gd name="T15" fmla="*/ 0 w 65"/>
                <a:gd name="T16" fmla="*/ 0 h 41"/>
                <a:gd name="T17" fmla="*/ 65 w 65"/>
                <a:gd name="T18" fmla="*/ 41 h 41"/>
              </a:gdLst>
              <a:ahLst/>
              <a:cxnLst>
                <a:cxn ang="T10">
                  <a:pos x="T0" y="T1"/>
                </a:cxn>
                <a:cxn ang="T11">
                  <a:pos x="T2" y="T3"/>
                </a:cxn>
                <a:cxn ang="T12">
                  <a:pos x="T4" y="T5"/>
                </a:cxn>
                <a:cxn ang="T13">
                  <a:pos x="T6" y="T7"/>
                </a:cxn>
                <a:cxn ang="T14">
                  <a:pos x="T8" y="T9"/>
                </a:cxn>
              </a:cxnLst>
              <a:rect l="T15" t="T16" r="T17" b="T18"/>
              <a:pathLst>
                <a:path w="65" h="41">
                  <a:moveTo>
                    <a:pt x="0" y="18"/>
                  </a:moveTo>
                  <a:lnTo>
                    <a:pt x="11" y="0"/>
                  </a:lnTo>
                  <a:lnTo>
                    <a:pt x="64" y="18"/>
                  </a:lnTo>
                  <a:lnTo>
                    <a:pt x="20" y="40"/>
                  </a:lnTo>
                  <a:lnTo>
                    <a:pt x="0" y="18"/>
                  </a:lnTo>
                </a:path>
              </a:pathLst>
            </a:custGeom>
            <a:solidFill>
              <a:srgbClr val="969696"/>
            </a:solidFill>
            <a:ln w="3175" cap="rnd">
              <a:solidFill>
                <a:srgbClr val="C0C0C0"/>
              </a:solidFill>
              <a:round/>
              <a:headEnd/>
              <a:tailEnd/>
            </a:ln>
          </p:spPr>
          <p:txBody>
            <a:bodyPr/>
            <a:lstStyle/>
            <a:p>
              <a:endParaRPr lang="fr-FR"/>
            </a:p>
          </p:txBody>
        </p:sp>
        <p:sp>
          <p:nvSpPr>
            <p:cNvPr id="7286" name="Freeform 63"/>
            <p:cNvSpPr>
              <a:spLocks/>
            </p:cNvSpPr>
            <p:nvPr/>
          </p:nvSpPr>
          <p:spPr bwMode="auto">
            <a:xfrm>
              <a:off x="3951" y="1235"/>
              <a:ext cx="354" cy="248"/>
            </a:xfrm>
            <a:custGeom>
              <a:avLst/>
              <a:gdLst>
                <a:gd name="T0" fmla="*/ 0 w 516"/>
                <a:gd name="T1" fmla="*/ 1 h 411"/>
                <a:gd name="T2" fmla="*/ 1 w 516"/>
                <a:gd name="T3" fmla="*/ 1 h 411"/>
                <a:gd name="T4" fmla="*/ 1 w 516"/>
                <a:gd name="T5" fmla="*/ 1 h 411"/>
                <a:gd name="T6" fmla="*/ 3 w 516"/>
                <a:gd name="T7" fmla="*/ 1 h 411"/>
                <a:gd name="T8" fmla="*/ 4 w 516"/>
                <a:gd name="T9" fmla="*/ 0 h 411"/>
                <a:gd name="T10" fmla="*/ 5 w 516"/>
                <a:gd name="T11" fmla="*/ 1 h 411"/>
                <a:gd name="T12" fmla="*/ 5 w 516"/>
                <a:gd name="T13" fmla="*/ 1 h 411"/>
                <a:gd name="T14" fmla="*/ 5 w 516"/>
                <a:gd name="T15" fmla="*/ 1 h 411"/>
                <a:gd name="T16" fmla="*/ 5 w 516"/>
                <a:gd name="T17" fmla="*/ 1 h 411"/>
                <a:gd name="T18" fmla="*/ 5 w 516"/>
                <a:gd name="T19" fmla="*/ 1 h 411"/>
                <a:gd name="T20" fmla="*/ 5 w 516"/>
                <a:gd name="T21" fmla="*/ 1 h 411"/>
                <a:gd name="T22" fmla="*/ 4 w 516"/>
                <a:gd name="T23" fmla="*/ 1 h 411"/>
                <a:gd name="T24" fmla="*/ 3 w 516"/>
                <a:gd name="T25" fmla="*/ 1 h 411"/>
                <a:gd name="T26" fmla="*/ 2 w 516"/>
                <a:gd name="T27" fmla="*/ 1 h 411"/>
                <a:gd name="T28" fmla="*/ 2 w 516"/>
                <a:gd name="T29" fmla="*/ 1 h 411"/>
                <a:gd name="T30" fmla="*/ 2 w 516"/>
                <a:gd name="T31" fmla="*/ 1 h 411"/>
                <a:gd name="T32" fmla="*/ 1 w 516"/>
                <a:gd name="T33" fmla="*/ 1 h 411"/>
                <a:gd name="T34" fmla="*/ 1 w 516"/>
                <a:gd name="T35" fmla="*/ 1 h 411"/>
                <a:gd name="T36" fmla="*/ 1 w 516"/>
                <a:gd name="T37" fmla="*/ 1 h 411"/>
                <a:gd name="T38" fmla="*/ 0 w 516"/>
                <a:gd name="T39" fmla="*/ 1 h 4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411"/>
                <a:gd name="T62" fmla="*/ 516 w 516"/>
                <a:gd name="T63" fmla="*/ 411 h 4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411">
                  <a:moveTo>
                    <a:pt x="0" y="272"/>
                  </a:moveTo>
                  <a:lnTo>
                    <a:pt x="47" y="171"/>
                  </a:lnTo>
                  <a:lnTo>
                    <a:pt x="164" y="101"/>
                  </a:lnTo>
                  <a:lnTo>
                    <a:pt x="291" y="68"/>
                  </a:lnTo>
                  <a:lnTo>
                    <a:pt x="387" y="0"/>
                  </a:lnTo>
                  <a:lnTo>
                    <a:pt x="420" y="4"/>
                  </a:lnTo>
                  <a:lnTo>
                    <a:pt x="489" y="79"/>
                  </a:lnTo>
                  <a:lnTo>
                    <a:pt x="494" y="147"/>
                  </a:lnTo>
                  <a:lnTo>
                    <a:pt x="483" y="221"/>
                  </a:lnTo>
                  <a:lnTo>
                    <a:pt x="515" y="290"/>
                  </a:lnTo>
                  <a:lnTo>
                    <a:pt x="489" y="330"/>
                  </a:lnTo>
                  <a:lnTo>
                    <a:pt x="382" y="301"/>
                  </a:lnTo>
                  <a:lnTo>
                    <a:pt x="276" y="410"/>
                  </a:lnTo>
                  <a:lnTo>
                    <a:pt x="226" y="369"/>
                  </a:lnTo>
                  <a:lnTo>
                    <a:pt x="254" y="340"/>
                  </a:lnTo>
                  <a:lnTo>
                    <a:pt x="212" y="312"/>
                  </a:lnTo>
                  <a:lnTo>
                    <a:pt x="154" y="319"/>
                  </a:lnTo>
                  <a:lnTo>
                    <a:pt x="133" y="290"/>
                  </a:lnTo>
                  <a:lnTo>
                    <a:pt x="100" y="301"/>
                  </a:lnTo>
                  <a:lnTo>
                    <a:pt x="0" y="272"/>
                  </a:lnTo>
                </a:path>
              </a:pathLst>
            </a:custGeom>
            <a:solidFill>
              <a:srgbClr val="FFCC99"/>
            </a:solidFill>
            <a:ln w="3175" cap="rnd">
              <a:solidFill>
                <a:srgbClr val="C0C0C0"/>
              </a:solidFill>
              <a:round/>
              <a:headEnd/>
              <a:tailEnd/>
            </a:ln>
          </p:spPr>
          <p:txBody>
            <a:bodyPr/>
            <a:lstStyle/>
            <a:p>
              <a:endParaRPr lang="fr-FR"/>
            </a:p>
          </p:txBody>
        </p:sp>
        <p:sp>
          <p:nvSpPr>
            <p:cNvPr id="7287" name="Freeform 64"/>
            <p:cNvSpPr>
              <a:spLocks/>
            </p:cNvSpPr>
            <p:nvPr/>
          </p:nvSpPr>
          <p:spPr bwMode="auto">
            <a:xfrm>
              <a:off x="4435" y="1516"/>
              <a:ext cx="227" cy="299"/>
            </a:xfrm>
            <a:custGeom>
              <a:avLst/>
              <a:gdLst>
                <a:gd name="T0" fmla="*/ 0 w 331"/>
                <a:gd name="T1" fmla="*/ 1 h 498"/>
                <a:gd name="T2" fmla="*/ 1 w 331"/>
                <a:gd name="T3" fmla="*/ 1 h 498"/>
                <a:gd name="T4" fmla="*/ 1 w 331"/>
                <a:gd name="T5" fmla="*/ 1 h 498"/>
                <a:gd name="T6" fmla="*/ 1 w 331"/>
                <a:gd name="T7" fmla="*/ 1 h 498"/>
                <a:gd name="T8" fmla="*/ 2 w 331"/>
                <a:gd name="T9" fmla="*/ 1 h 498"/>
                <a:gd name="T10" fmla="*/ 2 w 331"/>
                <a:gd name="T11" fmla="*/ 1 h 498"/>
                <a:gd name="T12" fmla="*/ 3 w 331"/>
                <a:gd name="T13" fmla="*/ 1 h 498"/>
                <a:gd name="T14" fmla="*/ 3 w 331"/>
                <a:gd name="T15" fmla="*/ 1 h 498"/>
                <a:gd name="T16" fmla="*/ 3 w 331"/>
                <a:gd name="T17" fmla="*/ 1 h 498"/>
                <a:gd name="T18" fmla="*/ 3 w 331"/>
                <a:gd name="T19" fmla="*/ 1 h 498"/>
                <a:gd name="T20" fmla="*/ 3 w 331"/>
                <a:gd name="T21" fmla="*/ 1 h 498"/>
                <a:gd name="T22" fmla="*/ 3 w 331"/>
                <a:gd name="T23" fmla="*/ 1 h 498"/>
                <a:gd name="T24" fmla="*/ 2 w 331"/>
                <a:gd name="T25" fmla="*/ 1 h 498"/>
                <a:gd name="T26" fmla="*/ 2 w 331"/>
                <a:gd name="T27" fmla="*/ 0 h 498"/>
                <a:gd name="T28" fmla="*/ 1 w 331"/>
                <a:gd name="T29" fmla="*/ 1 h 498"/>
                <a:gd name="T30" fmla="*/ 1 w 331"/>
                <a:gd name="T31" fmla="*/ 1 h 498"/>
                <a:gd name="T32" fmla="*/ 1 w 331"/>
                <a:gd name="T33" fmla="*/ 1 h 498"/>
                <a:gd name="T34" fmla="*/ 1 w 331"/>
                <a:gd name="T35" fmla="*/ 1 h 498"/>
                <a:gd name="T36" fmla="*/ 1 w 331"/>
                <a:gd name="T37" fmla="*/ 1 h 498"/>
                <a:gd name="T38" fmla="*/ 1 w 331"/>
                <a:gd name="T39" fmla="*/ 1 h 498"/>
                <a:gd name="T40" fmla="*/ 1 w 331"/>
                <a:gd name="T41" fmla="*/ 1 h 498"/>
                <a:gd name="T42" fmla="*/ 0 w 331"/>
                <a:gd name="T43" fmla="*/ 1 h 4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1"/>
                <a:gd name="T67" fmla="*/ 0 h 498"/>
                <a:gd name="T68" fmla="*/ 331 w 331"/>
                <a:gd name="T69" fmla="*/ 498 h 4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1" h="498">
                  <a:moveTo>
                    <a:pt x="0" y="405"/>
                  </a:moveTo>
                  <a:lnTo>
                    <a:pt x="33" y="461"/>
                  </a:lnTo>
                  <a:lnTo>
                    <a:pt x="10" y="497"/>
                  </a:lnTo>
                  <a:lnTo>
                    <a:pt x="160" y="467"/>
                  </a:lnTo>
                  <a:lnTo>
                    <a:pt x="186" y="380"/>
                  </a:lnTo>
                  <a:lnTo>
                    <a:pt x="223" y="360"/>
                  </a:lnTo>
                  <a:lnTo>
                    <a:pt x="298" y="360"/>
                  </a:lnTo>
                  <a:lnTo>
                    <a:pt x="298" y="291"/>
                  </a:lnTo>
                  <a:lnTo>
                    <a:pt x="330" y="250"/>
                  </a:lnTo>
                  <a:lnTo>
                    <a:pt x="291" y="170"/>
                  </a:lnTo>
                  <a:lnTo>
                    <a:pt x="323" y="143"/>
                  </a:lnTo>
                  <a:lnTo>
                    <a:pt x="314" y="125"/>
                  </a:lnTo>
                  <a:lnTo>
                    <a:pt x="234" y="68"/>
                  </a:lnTo>
                  <a:lnTo>
                    <a:pt x="197" y="0"/>
                  </a:lnTo>
                  <a:lnTo>
                    <a:pt x="96" y="27"/>
                  </a:lnTo>
                  <a:lnTo>
                    <a:pt x="43" y="16"/>
                  </a:lnTo>
                  <a:lnTo>
                    <a:pt x="37" y="51"/>
                  </a:lnTo>
                  <a:lnTo>
                    <a:pt x="48" y="143"/>
                  </a:lnTo>
                  <a:lnTo>
                    <a:pt x="48" y="199"/>
                  </a:lnTo>
                  <a:lnTo>
                    <a:pt x="21" y="291"/>
                  </a:lnTo>
                  <a:lnTo>
                    <a:pt x="33" y="353"/>
                  </a:lnTo>
                  <a:lnTo>
                    <a:pt x="0" y="405"/>
                  </a:lnTo>
                </a:path>
              </a:pathLst>
            </a:custGeom>
            <a:solidFill>
              <a:schemeClr val="bg1"/>
            </a:solidFill>
            <a:ln w="3175" cap="rnd">
              <a:solidFill>
                <a:srgbClr val="C0C0C0"/>
              </a:solidFill>
              <a:round/>
              <a:headEnd/>
              <a:tailEnd/>
            </a:ln>
          </p:spPr>
          <p:txBody>
            <a:bodyPr/>
            <a:lstStyle/>
            <a:p>
              <a:endParaRPr lang="fr-FR"/>
            </a:p>
          </p:txBody>
        </p:sp>
        <p:sp>
          <p:nvSpPr>
            <p:cNvPr id="7288" name="Freeform 65"/>
            <p:cNvSpPr>
              <a:spLocks/>
            </p:cNvSpPr>
            <p:nvPr/>
          </p:nvSpPr>
          <p:spPr bwMode="auto">
            <a:xfrm>
              <a:off x="4235" y="1527"/>
              <a:ext cx="160" cy="191"/>
            </a:xfrm>
            <a:custGeom>
              <a:avLst/>
              <a:gdLst>
                <a:gd name="T0" fmla="*/ 0 w 234"/>
                <a:gd name="T1" fmla="*/ 1 h 320"/>
                <a:gd name="T2" fmla="*/ 1 w 234"/>
                <a:gd name="T3" fmla="*/ 1 h 320"/>
                <a:gd name="T4" fmla="*/ 1 w 234"/>
                <a:gd name="T5" fmla="*/ 1 h 320"/>
                <a:gd name="T6" fmla="*/ 1 w 234"/>
                <a:gd name="T7" fmla="*/ 1 h 320"/>
                <a:gd name="T8" fmla="*/ 1 w 234"/>
                <a:gd name="T9" fmla="*/ 1 h 320"/>
                <a:gd name="T10" fmla="*/ 1 w 234"/>
                <a:gd name="T11" fmla="*/ 1 h 320"/>
                <a:gd name="T12" fmla="*/ 1 w 234"/>
                <a:gd name="T13" fmla="*/ 1 h 320"/>
                <a:gd name="T14" fmla="*/ 2 w 234"/>
                <a:gd name="T15" fmla="*/ 1 h 320"/>
                <a:gd name="T16" fmla="*/ 2 w 234"/>
                <a:gd name="T17" fmla="*/ 1 h 320"/>
                <a:gd name="T18" fmla="*/ 2 w 234"/>
                <a:gd name="T19" fmla="*/ 1 h 320"/>
                <a:gd name="T20" fmla="*/ 2 w 234"/>
                <a:gd name="T21" fmla="*/ 1 h 320"/>
                <a:gd name="T22" fmla="*/ 2 w 234"/>
                <a:gd name="T23" fmla="*/ 1 h 320"/>
                <a:gd name="T24" fmla="*/ 1 w 234"/>
                <a:gd name="T25" fmla="*/ 0 h 320"/>
                <a:gd name="T26" fmla="*/ 0 w 234"/>
                <a:gd name="T27" fmla="*/ 1 h 3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4"/>
                <a:gd name="T43" fmla="*/ 0 h 320"/>
                <a:gd name="T44" fmla="*/ 234 w 234"/>
                <a:gd name="T45" fmla="*/ 320 h 3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4" h="320">
                  <a:moveTo>
                    <a:pt x="0" y="29"/>
                  </a:moveTo>
                  <a:lnTo>
                    <a:pt x="16" y="74"/>
                  </a:lnTo>
                  <a:lnTo>
                    <a:pt x="48" y="170"/>
                  </a:lnTo>
                  <a:lnTo>
                    <a:pt x="37" y="198"/>
                  </a:lnTo>
                  <a:lnTo>
                    <a:pt x="90" y="263"/>
                  </a:lnTo>
                  <a:lnTo>
                    <a:pt x="100" y="301"/>
                  </a:lnTo>
                  <a:lnTo>
                    <a:pt x="133" y="319"/>
                  </a:lnTo>
                  <a:lnTo>
                    <a:pt x="191" y="170"/>
                  </a:lnTo>
                  <a:lnTo>
                    <a:pt x="233" y="159"/>
                  </a:lnTo>
                  <a:lnTo>
                    <a:pt x="201" y="102"/>
                  </a:lnTo>
                  <a:lnTo>
                    <a:pt x="222" y="79"/>
                  </a:lnTo>
                  <a:lnTo>
                    <a:pt x="194" y="44"/>
                  </a:lnTo>
                  <a:lnTo>
                    <a:pt x="48" y="0"/>
                  </a:lnTo>
                  <a:lnTo>
                    <a:pt x="0" y="29"/>
                  </a:lnTo>
                </a:path>
              </a:pathLst>
            </a:custGeom>
            <a:solidFill>
              <a:schemeClr val="bg1"/>
            </a:solidFill>
            <a:ln w="3175" cap="rnd">
              <a:solidFill>
                <a:srgbClr val="C0C0C0"/>
              </a:solidFill>
              <a:round/>
              <a:headEnd/>
              <a:tailEnd/>
            </a:ln>
          </p:spPr>
          <p:txBody>
            <a:bodyPr/>
            <a:lstStyle/>
            <a:p>
              <a:endParaRPr lang="fr-FR"/>
            </a:p>
          </p:txBody>
        </p:sp>
        <p:sp>
          <p:nvSpPr>
            <p:cNvPr id="7289" name="Freeform 66"/>
            <p:cNvSpPr>
              <a:spLocks/>
            </p:cNvSpPr>
            <p:nvPr/>
          </p:nvSpPr>
          <p:spPr bwMode="auto">
            <a:xfrm>
              <a:off x="4218" y="1144"/>
              <a:ext cx="360" cy="229"/>
            </a:xfrm>
            <a:custGeom>
              <a:avLst/>
              <a:gdLst>
                <a:gd name="T0" fmla="*/ 0 w 525"/>
                <a:gd name="T1" fmla="*/ 1 h 383"/>
                <a:gd name="T2" fmla="*/ 1 w 525"/>
                <a:gd name="T3" fmla="*/ 1 h 383"/>
                <a:gd name="T4" fmla="*/ 1 w 525"/>
                <a:gd name="T5" fmla="*/ 1 h 383"/>
                <a:gd name="T6" fmla="*/ 1 w 525"/>
                <a:gd name="T7" fmla="*/ 1 h 383"/>
                <a:gd name="T8" fmla="*/ 1 w 525"/>
                <a:gd name="T9" fmla="*/ 1 h 383"/>
                <a:gd name="T10" fmla="*/ 3 w 525"/>
                <a:gd name="T11" fmla="*/ 1 h 383"/>
                <a:gd name="T12" fmla="*/ 3 w 525"/>
                <a:gd name="T13" fmla="*/ 1 h 383"/>
                <a:gd name="T14" fmla="*/ 5 w 525"/>
                <a:gd name="T15" fmla="*/ 1 h 383"/>
                <a:gd name="T16" fmla="*/ 5 w 525"/>
                <a:gd name="T17" fmla="*/ 1 h 383"/>
                <a:gd name="T18" fmla="*/ 5 w 525"/>
                <a:gd name="T19" fmla="*/ 1 h 383"/>
                <a:gd name="T20" fmla="*/ 5 w 525"/>
                <a:gd name="T21" fmla="*/ 1 h 383"/>
                <a:gd name="T22" fmla="*/ 5 w 525"/>
                <a:gd name="T23" fmla="*/ 1 h 383"/>
                <a:gd name="T24" fmla="*/ 5 w 525"/>
                <a:gd name="T25" fmla="*/ 1 h 383"/>
                <a:gd name="T26" fmla="*/ 5 w 525"/>
                <a:gd name="T27" fmla="*/ 1 h 383"/>
                <a:gd name="T28" fmla="*/ 3 w 525"/>
                <a:gd name="T29" fmla="*/ 1 h 383"/>
                <a:gd name="T30" fmla="*/ 3 w 525"/>
                <a:gd name="T31" fmla="*/ 1 h 383"/>
                <a:gd name="T32" fmla="*/ 3 w 525"/>
                <a:gd name="T33" fmla="*/ 1 h 383"/>
                <a:gd name="T34" fmla="*/ 2 w 525"/>
                <a:gd name="T35" fmla="*/ 1 h 383"/>
                <a:gd name="T36" fmla="*/ 2 w 525"/>
                <a:gd name="T37" fmla="*/ 1 h 383"/>
                <a:gd name="T38" fmla="*/ 1 w 525"/>
                <a:gd name="T39" fmla="*/ 0 h 383"/>
                <a:gd name="T40" fmla="*/ 1 w 525"/>
                <a:gd name="T41" fmla="*/ 0 h 383"/>
                <a:gd name="T42" fmla="*/ 1 w 525"/>
                <a:gd name="T43" fmla="*/ 1 h 383"/>
                <a:gd name="T44" fmla="*/ 1 w 525"/>
                <a:gd name="T45" fmla="*/ 1 h 383"/>
                <a:gd name="T46" fmla="*/ 1 w 525"/>
                <a:gd name="T47" fmla="*/ 1 h 383"/>
                <a:gd name="T48" fmla="*/ 0 w 525"/>
                <a:gd name="T49" fmla="*/ 1 h 3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5"/>
                <a:gd name="T76" fmla="*/ 0 h 383"/>
                <a:gd name="T77" fmla="*/ 525 w 525"/>
                <a:gd name="T78" fmla="*/ 383 h 3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5" h="383">
                  <a:moveTo>
                    <a:pt x="0" y="153"/>
                  </a:moveTo>
                  <a:lnTo>
                    <a:pt x="32" y="158"/>
                  </a:lnTo>
                  <a:lnTo>
                    <a:pt x="101" y="233"/>
                  </a:lnTo>
                  <a:lnTo>
                    <a:pt x="106" y="301"/>
                  </a:lnTo>
                  <a:lnTo>
                    <a:pt x="143" y="330"/>
                  </a:lnTo>
                  <a:lnTo>
                    <a:pt x="263" y="330"/>
                  </a:lnTo>
                  <a:lnTo>
                    <a:pt x="370" y="382"/>
                  </a:lnTo>
                  <a:lnTo>
                    <a:pt x="446" y="325"/>
                  </a:lnTo>
                  <a:lnTo>
                    <a:pt x="514" y="336"/>
                  </a:lnTo>
                  <a:lnTo>
                    <a:pt x="503" y="249"/>
                  </a:lnTo>
                  <a:lnTo>
                    <a:pt x="524" y="171"/>
                  </a:lnTo>
                  <a:lnTo>
                    <a:pt x="498" y="153"/>
                  </a:lnTo>
                  <a:lnTo>
                    <a:pt x="413" y="153"/>
                  </a:lnTo>
                  <a:lnTo>
                    <a:pt x="402" y="120"/>
                  </a:lnTo>
                  <a:lnTo>
                    <a:pt x="333" y="109"/>
                  </a:lnTo>
                  <a:lnTo>
                    <a:pt x="303" y="132"/>
                  </a:lnTo>
                  <a:lnTo>
                    <a:pt x="322" y="68"/>
                  </a:lnTo>
                  <a:lnTo>
                    <a:pt x="220" y="68"/>
                  </a:lnTo>
                  <a:lnTo>
                    <a:pt x="184" y="45"/>
                  </a:lnTo>
                  <a:lnTo>
                    <a:pt x="169" y="0"/>
                  </a:lnTo>
                  <a:lnTo>
                    <a:pt x="68" y="0"/>
                  </a:lnTo>
                  <a:lnTo>
                    <a:pt x="47" y="33"/>
                  </a:lnTo>
                  <a:lnTo>
                    <a:pt x="85" y="97"/>
                  </a:lnTo>
                  <a:lnTo>
                    <a:pt x="47" y="68"/>
                  </a:lnTo>
                  <a:lnTo>
                    <a:pt x="0" y="153"/>
                  </a:lnTo>
                </a:path>
              </a:pathLst>
            </a:custGeom>
            <a:solidFill>
              <a:srgbClr val="FFCC99"/>
            </a:solidFill>
            <a:ln w="3175" cap="rnd">
              <a:solidFill>
                <a:srgbClr val="C0C0C0"/>
              </a:solidFill>
              <a:round/>
              <a:headEnd/>
              <a:tailEnd/>
            </a:ln>
          </p:spPr>
          <p:txBody>
            <a:bodyPr/>
            <a:lstStyle/>
            <a:p>
              <a:endParaRPr lang="fr-FR"/>
            </a:p>
          </p:txBody>
        </p:sp>
        <p:sp>
          <p:nvSpPr>
            <p:cNvPr id="7290" name="Freeform 67"/>
            <p:cNvSpPr>
              <a:spLocks/>
            </p:cNvSpPr>
            <p:nvPr/>
          </p:nvSpPr>
          <p:spPr bwMode="auto">
            <a:xfrm>
              <a:off x="4246" y="2988"/>
              <a:ext cx="322" cy="244"/>
            </a:xfrm>
            <a:custGeom>
              <a:avLst/>
              <a:gdLst>
                <a:gd name="T0" fmla="*/ 0 w 469"/>
                <a:gd name="T1" fmla="*/ 1 h 407"/>
                <a:gd name="T2" fmla="*/ 0 w 469"/>
                <a:gd name="T3" fmla="*/ 1 h 407"/>
                <a:gd name="T4" fmla="*/ 1 w 469"/>
                <a:gd name="T5" fmla="*/ 1 h 407"/>
                <a:gd name="T6" fmla="*/ 1 w 469"/>
                <a:gd name="T7" fmla="*/ 1 h 407"/>
                <a:gd name="T8" fmla="*/ 1 w 469"/>
                <a:gd name="T9" fmla="*/ 1 h 407"/>
                <a:gd name="T10" fmla="*/ 2 w 469"/>
                <a:gd name="T11" fmla="*/ 0 h 407"/>
                <a:gd name="T12" fmla="*/ 3 w 469"/>
                <a:gd name="T13" fmla="*/ 1 h 407"/>
                <a:gd name="T14" fmla="*/ 3 w 469"/>
                <a:gd name="T15" fmla="*/ 1 h 407"/>
                <a:gd name="T16" fmla="*/ 4 w 469"/>
                <a:gd name="T17" fmla="*/ 1 h 407"/>
                <a:gd name="T18" fmla="*/ 5 w 469"/>
                <a:gd name="T19" fmla="*/ 1 h 407"/>
                <a:gd name="T20" fmla="*/ 5 w 469"/>
                <a:gd name="T21" fmla="*/ 1 h 407"/>
                <a:gd name="T22" fmla="*/ 5 w 469"/>
                <a:gd name="T23" fmla="*/ 1 h 407"/>
                <a:gd name="T24" fmla="*/ 3 w 469"/>
                <a:gd name="T25" fmla="*/ 1 h 407"/>
                <a:gd name="T26" fmla="*/ 3 w 469"/>
                <a:gd name="T27" fmla="*/ 1 h 407"/>
                <a:gd name="T28" fmla="*/ 4 w 469"/>
                <a:gd name="T29" fmla="*/ 1 h 407"/>
                <a:gd name="T30" fmla="*/ 3 w 469"/>
                <a:gd name="T31" fmla="*/ 1 h 407"/>
                <a:gd name="T32" fmla="*/ 3 w 469"/>
                <a:gd name="T33" fmla="*/ 1 h 407"/>
                <a:gd name="T34" fmla="*/ 2 w 469"/>
                <a:gd name="T35" fmla="*/ 1 h 407"/>
                <a:gd name="T36" fmla="*/ 2 w 469"/>
                <a:gd name="T37" fmla="*/ 1 h 407"/>
                <a:gd name="T38" fmla="*/ 1 w 469"/>
                <a:gd name="T39" fmla="*/ 1 h 407"/>
                <a:gd name="T40" fmla="*/ 1 w 469"/>
                <a:gd name="T41" fmla="*/ 1 h 407"/>
                <a:gd name="T42" fmla="*/ 1 w 469"/>
                <a:gd name="T43" fmla="*/ 1 h 407"/>
                <a:gd name="T44" fmla="*/ 1 w 469"/>
                <a:gd name="T45" fmla="*/ 1 h 407"/>
                <a:gd name="T46" fmla="*/ 1 w 469"/>
                <a:gd name="T47" fmla="*/ 1 h 407"/>
                <a:gd name="T48" fmla="*/ 0 w 469"/>
                <a:gd name="T49" fmla="*/ 1 h 4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9"/>
                <a:gd name="T76" fmla="*/ 0 h 407"/>
                <a:gd name="T77" fmla="*/ 469 w 469"/>
                <a:gd name="T78" fmla="*/ 407 h 4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9" h="407">
                  <a:moveTo>
                    <a:pt x="0" y="148"/>
                  </a:moveTo>
                  <a:lnTo>
                    <a:pt x="0" y="125"/>
                  </a:lnTo>
                  <a:lnTo>
                    <a:pt x="59" y="86"/>
                  </a:lnTo>
                  <a:lnTo>
                    <a:pt x="48" y="39"/>
                  </a:lnTo>
                  <a:lnTo>
                    <a:pt x="133" y="22"/>
                  </a:lnTo>
                  <a:lnTo>
                    <a:pt x="196" y="0"/>
                  </a:lnTo>
                  <a:lnTo>
                    <a:pt x="286" y="51"/>
                  </a:lnTo>
                  <a:lnTo>
                    <a:pt x="355" y="182"/>
                  </a:lnTo>
                  <a:lnTo>
                    <a:pt x="397" y="217"/>
                  </a:lnTo>
                  <a:lnTo>
                    <a:pt x="450" y="224"/>
                  </a:lnTo>
                  <a:lnTo>
                    <a:pt x="468" y="251"/>
                  </a:lnTo>
                  <a:lnTo>
                    <a:pt x="423" y="285"/>
                  </a:lnTo>
                  <a:lnTo>
                    <a:pt x="371" y="263"/>
                  </a:lnTo>
                  <a:lnTo>
                    <a:pt x="366" y="314"/>
                  </a:lnTo>
                  <a:lnTo>
                    <a:pt x="386" y="326"/>
                  </a:lnTo>
                  <a:lnTo>
                    <a:pt x="355" y="383"/>
                  </a:lnTo>
                  <a:lnTo>
                    <a:pt x="297" y="388"/>
                  </a:lnTo>
                  <a:lnTo>
                    <a:pt x="248" y="366"/>
                  </a:lnTo>
                  <a:lnTo>
                    <a:pt x="217" y="406"/>
                  </a:lnTo>
                  <a:lnTo>
                    <a:pt x="160" y="388"/>
                  </a:lnTo>
                  <a:lnTo>
                    <a:pt x="175" y="348"/>
                  </a:lnTo>
                  <a:lnTo>
                    <a:pt x="121" y="348"/>
                  </a:lnTo>
                  <a:lnTo>
                    <a:pt x="52" y="285"/>
                  </a:lnTo>
                  <a:lnTo>
                    <a:pt x="59" y="228"/>
                  </a:lnTo>
                  <a:lnTo>
                    <a:pt x="0" y="148"/>
                  </a:lnTo>
                </a:path>
              </a:pathLst>
            </a:custGeom>
            <a:solidFill>
              <a:srgbClr val="FFCC00"/>
            </a:solidFill>
            <a:ln w="3175" cap="rnd">
              <a:solidFill>
                <a:srgbClr val="C0C0C0"/>
              </a:solidFill>
              <a:round/>
              <a:headEnd/>
              <a:tailEnd/>
            </a:ln>
          </p:spPr>
          <p:txBody>
            <a:bodyPr/>
            <a:lstStyle/>
            <a:p>
              <a:endParaRPr lang="fr-FR"/>
            </a:p>
          </p:txBody>
        </p:sp>
        <p:sp>
          <p:nvSpPr>
            <p:cNvPr id="7291" name="Freeform 68"/>
            <p:cNvSpPr>
              <a:spLocks/>
            </p:cNvSpPr>
            <p:nvPr/>
          </p:nvSpPr>
          <p:spPr bwMode="auto">
            <a:xfrm>
              <a:off x="5184" y="3076"/>
              <a:ext cx="295" cy="238"/>
            </a:xfrm>
            <a:custGeom>
              <a:avLst/>
              <a:gdLst>
                <a:gd name="T0" fmla="*/ 0 w 430"/>
                <a:gd name="T1" fmla="*/ 1 h 396"/>
                <a:gd name="T2" fmla="*/ 1 w 430"/>
                <a:gd name="T3" fmla="*/ 1 h 396"/>
                <a:gd name="T4" fmla="*/ 1 w 430"/>
                <a:gd name="T5" fmla="*/ 1 h 396"/>
                <a:gd name="T6" fmla="*/ 1 w 430"/>
                <a:gd name="T7" fmla="*/ 1 h 396"/>
                <a:gd name="T8" fmla="*/ 1 w 430"/>
                <a:gd name="T9" fmla="*/ 1 h 396"/>
                <a:gd name="T10" fmla="*/ 1 w 430"/>
                <a:gd name="T11" fmla="*/ 1 h 396"/>
                <a:gd name="T12" fmla="*/ 1 w 430"/>
                <a:gd name="T13" fmla="*/ 1 h 396"/>
                <a:gd name="T14" fmla="*/ 1 w 430"/>
                <a:gd name="T15" fmla="*/ 1 h 396"/>
                <a:gd name="T16" fmla="*/ 1 w 430"/>
                <a:gd name="T17" fmla="*/ 1 h 396"/>
                <a:gd name="T18" fmla="*/ 1 w 430"/>
                <a:gd name="T19" fmla="*/ 1 h 396"/>
                <a:gd name="T20" fmla="*/ 2 w 430"/>
                <a:gd name="T21" fmla="*/ 1 h 396"/>
                <a:gd name="T22" fmla="*/ 2 w 430"/>
                <a:gd name="T23" fmla="*/ 1 h 396"/>
                <a:gd name="T24" fmla="*/ 2 w 430"/>
                <a:gd name="T25" fmla="*/ 1 h 396"/>
                <a:gd name="T26" fmla="*/ 2 w 430"/>
                <a:gd name="T27" fmla="*/ 1 h 396"/>
                <a:gd name="T28" fmla="*/ 3 w 430"/>
                <a:gd name="T29" fmla="*/ 1 h 396"/>
                <a:gd name="T30" fmla="*/ 3 w 430"/>
                <a:gd name="T31" fmla="*/ 1 h 396"/>
                <a:gd name="T32" fmla="*/ 3 w 430"/>
                <a:gd name="T33" fmla="*/ 1 h 396"/>
                <a:gd name="T34" fmla="*/ 3 w 430"/>
                <a:gd name="T35" fmla="*/ 1 h 396"/>
                <a:gd name="T36" fmla="*/ 5 w 430"/>
                <a:gd name="T37" fmla="*/ 1 h 396"/>
                <a:gd name="T38" fmla="*/ 5 w 430"/>
                <a:gd name="T39" fmla="*/ 1 h 396"/>
                <a:gd name="T40" fmla="*/ 5 w 430"/>
                <a:gd name="T41" fmla="*/ 1 h 396"/>
                <a:gd name="T42" fmla="*/ 3 w 430"/>
                <a:gd name="T43" fmla="*/ 1 h 396"/>
                <a:gd name="T44" fmla="*/ 3 w 430"/>
                <a:gd name="T45" fmla="*/ 0 h 396"/>
                <a:gd name="T46" fmla="*/ 2 w 430"/>
                <a:gd name="T47" fmla="*/ 1 h 396"/>
                <a:gd name="T48" fmla="*/ 2 w 430"/>
                <a:gd name="T49" fmla="*/ 0 h 396"/>
                <a:gd name="T50" fmla="*/ 1 w 430"/>
                <a:gd name="T51" fmla="*/ 1 h 396"/>
                <a:gd name="T52" fmla="*/ 1 w 430"/>
                <a:gd name="T53" fmla="*/ 1 h 396"/>
                <a:gd name="T54" fmla="*/ 1 w 430"/>
                <a:gd name="T55" fmla="*/ 1 h 396"/>
                <a:gd name="T56" fmla="*/ 1 w 430"/>
                <a:gd name="T57" fmla="*/ 1 h 396"/>
                <a:gd name="T58" fmla="*/ 1 w 430"/>
                <a:gd name="T59" fmla="*/ 1 h 396"/>
                <a:gd name="T60" fmla="*/ 0 w 430"/>
                <a:gd name="T61" fmla="*/ 1 h 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30"/>
                <a:gd name="T94" fmla="*/ 0 h 396"/>
                <a:gd name="T95" fmla="*/ 430 w 430"/>
                <a:gd name="T96" fmla="*/ 396 h 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30" h="396">
                  <a:moveTo>
                    <a:pt x="0" y="119"/>
                  </a:moveTo>
                  <a:lnTo>
                    <a:pt x="37" y="199"/>
                  </a:lnTo>
                  <a:lnTo>
                    <a:pt x="10" y="223"/>
                  </a:lnTo>
                  <a:lnTo>
                    <a:pt x="10" y="262"/>
                  </a:lnTo>
                  <a:lnTo>
                    <a:pt x="37" y="280"/>
                  </a:lnTo>
                  <a:lnTo>
                    <a:pt x="10" y="324"/>
                  </a:lnTo>
                  <a:lnTo>
                    <a:pt x="74" y="382"/>
                  </a:lnTo>
                  <a:lnTo>
                    <a:pt x="101" y="355"/>
                  </a:lnTo>
                  <a:lnTo>
                    <a:pt x="158" y="366"/>
                  </a:lnTo>
                  <a:lnTo>
                    <a:pt x="165" y="395"/>
                  </a:lnTo>
                  <a:lnTo>
                    <a:pt x="186" y="388"/>
                  </a:lnTo>
                  <a:lnTo>
                    <a:pt x="186" y="359"/>
                  </a:lnTo>
                  <a:lnTo>
                    <a:pt x="254" y="366"/>
                  </a:lnTo>
                  <a:lnTo>
                    <a:pt x="254" y="336"/>
                  </a:lnTo>
                  <a:lnTo>
                    <a:pt x="350" y="303"/>
                  </a:lnTo>
                  <a:lnTo>
                    <a:pt x="350" y="262"/>
                  </a:lnTo>
                  <a:lnTo>
                    <a:pt x="328" y="262"/>
                  </a:lnTo>
                  <a:lnTo>
                    <a:pt x="370" y="188"/>
                  </a:lnTo>
                  <a:lnTo>
                    <a:pt x="424" y="188"/>
                  </a:lnTo>
                  <a:lnTo>
                    <a:pt x="429" y="155"/>
                  </a:lnTo>
                  <a:lnTo>
                    <a:pt x="419" y="91"/>
                  </a:lnTo>
                  <a:lnTo>
                    <a:pt x="356" y="63"/>
                  </a:lnTo>
                  <a:lnTo>
                    <a:pt x="328" y="0"/>
                  </a:lnTo>
                  <a:lnTo>
                    <a:pt x="242" y="28"/>
                  </a:lnTo>
                  <a:lnTo>
                    <a:pt x="191" y="0"/>
                  </a:lnTo>
                  <a:lnTo>
                    <a:pt x="126" y="69"/>
                  </a:lnTo>
                  <a:lnTo>
                    <a:pt x="90" y="40"/>
                  </a:lnTo>
                  <a:lnTo>
                    <a:pt x="74" y="58"/>
                  </a:lnTo>
                  <a:lnTo>
                    <a:pt x="32" y="40"/>
                  </a:lnTo>
                  <a:lnTo>
                    <a:pt x="49" y="85"/>
                  </a:lnTo>
                  <a:lnTo>
                    <a:pt x="0" y="119"/>
                  </a:lnTo>
                </a:path>
              </a:pathLst>
            </a:custGeom>
            <a:solidFill>
              <a:srgbClr val="FFFF99"/>
            </a:solidFill>
            <a:ln w="3175" cap="rnd">
              <a:solidFill>
                <a:srgbClr val="C0C0C0"/>
              </a:solidFill>
              <a:round/>
              <a:headEnd/>
              <a:tailEnd/>
            </a:ln>
          </p:spPr>
          <p:txBody>
            <a:bodyPr/>
            <a:lstStyle/>
            <a:p>
              <a:endParaRPr lang="fr-FR"/>
            </a:p>
          </p:txBody>
        </p:sp>
        <p:sp>
          <p:nvSpPr>
            <p:cNvPr id="7292" name="Freeform 69"/>
            <p:cNvSpPr>
              <a:spLocks/>
            </p:cNvSpPr>
            <p:nvPr/>
          </p:nvSpPr>
          <p:spPr bwMode="auto">
            <a:xfrm>
              <a:off x="4950" y="2942"/>
              <a:ext cx="253" cy="190"/>
            </a:xfrm>
            <a:custGeom>
              <a:avLst/>
              <a:gdLst>
                <a:gd name="T0" fmla="*/ 0 w 368"/>
                <a:gd name="T1" fmla="*/ 1 h 319"/>
                <a:gd name="T2" fmla="*/ 0 w 368"/>
                <a:gd name="T3" fmla="*/ 0 h 319"/>
                <a:gd name="T4" fmla="*/ 1 w 368"/>
                <a:gd name="T5" fmla="*/ 0 h 319"/>
                <a:gd name="T6" fmla="*/ 1 w 368"/>
                <a:gd name="T7" fmla="*/ 1 h 319"/>
                <a:gd name="T8" fmla="*/ 1 w 368"/>
                <a:gd name="T9" fmla="*/ 0 h 319"/>
                <a:gd name="T10" fmla="*/ 2 w 368"/>
                <a:gd name="T11" fmla="*/ 0 h 319"/>
                <a:gd name="T12" fmla="*/ 2 w 368"/>
                <a:gd name="T13" fmla="*/ 1 h 319"/>
                <a:gd name="T14" fmla="*/ 3 w 368"/>
                <a:gd name="T15" fmla="*/ 1 h 319"/>
                <a:gd name="T16" fmla="*/ 3 w 368"/>
                <a:gd name="T17" fmla="*/ 1 h 319"/>
                <a:gd name="T18" fmla="*/ 3 w 368"/>
                <a:gd name="T19" fmla="*/ 1 h 319"/>
                <a:gd name="T20" fmla="*/ 3 w 368"/>
                <a:gd name="T21" fmla="*/ 1 h 319"/>
                <a:gd name="T22" fmla="*/ 4 w 368"/>
                <a:gd name="T23" fmla="*/ 1 h 319"/>
                <a:gd name="T24" fmla="*/ 3 w 368"/>
                <a:gd name="T25" fmla="*/ 1 h 319"/>
                <a:gd name="T26" fmla="*/ 4 w 368"/>
                <a:gd name="T27" fmla="*/ 1 h 319"/>
                <a:gd name="T28" fmla="*/ 4 w 368"/>
                <a:gd name="T29" fmla="*/ 1 h 319"/>
                <a:gd name="T30" fmla="*/ 3 w 368"/>
                <a:gd name="T31" fmla="*/ 1 h 319"/>
                <a:gd name="T32" fmla="*/ 1 w 368"/>
                <a:gd name="T33" fmla="*/ 1 h 319"/>
                <a:gd name="T34" fmla="*/ 1 w 368"/>
                <a:gd name="T35" fmla="*/ 1 h 319"/>
                <a:gd name="T36" fmla="*/ 1 w 368"/>
                <a:gd name="T37" fmla="*/ 1 h 319"/>
                <a:gd name="T38" fmla="*/ 0 w 368"/>
                <a:gd name="T39" fmla="*/ 1 h 3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8"/>
                <a:gd name="T61" fmla="*/ 0 h 319"/>
                <a:gd name="T62" fmla="*/ 368 w 368"/>
                <a:gd name="T63" fmla="*/ 319 h 3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8" h="319">
                  <a:moveTo>
                    <a:pt x="0" y="21"/>
                  </a:moveTo>
                  <a:lnTo>
                    <a:pt x="0" y="0"/>
                  </a:lnTo>
                  <a:lnTo>
                    <a:pt x="38" y="0"/>
                  </a:lnTo>
                  <a:lnTo>
                    <a:pt x="78" y="32"/>
                  </a:lnTo>
                  <a:lnTo>
                    <a:pt x="128" y="0"/>
                  </a:lnTo>
                  <a:lnTo>
                    <a:pt x="168" y="0"/>
                  </a:lnTo>
                  <a:lnTo>
                    <a:pt x="168" y="43"/>
                  </a:lnTo>
                  <a:lnTo>
                    <a:pt x="232" y="43"/>
                  </a:lnTo>
                  <a:lnTo>
                    <a:pt x="276" y="96"/>
                  </a:lnTo>
                  <a:lnTo>
                    <a:pt x="297" y="112"/>
                  </a:lnTo>
                  <a:lnTo>
                    <a:pt x="281" y="175"/>
                  </a:lnTo>
                  <a:lnTo>
                    <a:pt x="313" y="175"/>
                  </a:lnTo>
                  <a:lnTo>
                    <a:pt x="297" y="232"/>
                  </a:lnTo>
                  <a:lnTo>
                    <a:pt x="367" y="273"/>
                  </a:lnTo>
                  <a:lnTo>
                    <a:pt x="345" y="307"/>
                  </a:lnTo>
                  <a:lnTo>
                    <a:pt x="307" y="318"/>
                  </a:lnTo>
                  <a:lnTo>
                    <a:pt x="142" y="261"/>
                  </a:lnTo>
                  <a:lnTo>
                    <a:pt x="42" y="193"/>
                  </a:lnTo>
                  <a:lnTo>
                    <a:pt x="64" y="154"/>
                  </a:lnTo>
                  <a:lnTo>
                    <a:pt x="0" y="21"/>
                  </a:lnTo>
                </a:path>
              </a:pathLst>
            </a:custGeom>
            <a:solidFill>
              <a:srgbClr val="FFFF99"/>
            </a:solidFill>
            <a:ln w="3175" cap="rnd">
              <a:solidFill>
                <a:srgbClr val="C0C0C0"/>
              </a:solidFill>
              <a:round/>
              <a:headEnd/>
              <a:tailEnd/>
            </a:ln>
          </p:spPr>
          <p:txBody>
            <a:bodyPr/>
            <a:lstStyle/>
            <a:p>
              <a:endParaRPr lang="fr-FR"/>
            </a:p>
          </p:txBody>
        </p:sp>
        <p:sp>
          <p:nvSpPr>
            <p:cNvPr id="7293" name="Freeform 70"/>
            <p:cNvSpPr>
              <a:spLocks/>
            </p:cNvSpPr>
            <p:nvPr/>
          </p:nvSpPr>
          <p:spPr bwMode="auto">
            <a:xfrm>
              <a:off x="3896" y="2097"/>
              <a:ext cx="278" cy="339"/>
            </a:xfrm>
            <a:custGeom>
              <a:avLst/>
              <a:gdLst>
                <a:gd name="T0" fmla="*/ 0 w 404"/>
                <a:gd name="T1" fmla="*/ 1 h 565"/>
                <a:gd name="T2" fmla="*/ 1 w 404"/>
                <a:gd name="T3" fmla="*/ 1 h 565"/>
                <a:gd name="T4" fmla="*/ 1 w 404"/>
                <a:gd name="T5" fmla="*/ 1 h 565"/>
                <a:gd name="T6" fmla="*/ 1 w 404"/>
                <a:gd name="T7" fmla="*/ 1 h 565"/>
                <a:gd name="T8" fmla="*/ 1 w 404"/>
                <a:gd name="T9" fmla="*/ 1 h 565"/>
                <a:gd name="T10" fmla="*/ 1 w 404"/>
                <a:gd name="T11" fmla="*/ 1 h 565"/>
                <a:gd name="T12" fmla="*/ 1 w 404"/>
                <a:gd name="T13" fmla="*/ 1 h 565"/>
                <a:gd name="T14" fmla="*/ 2 w 404"/>
                <a:gd name="T15" fmla="*/ 1 h 565"/>
                <a:gd name="T16" fmla="*/ 2 w 404"/>
                <a:gd name="T17" fmla="*/ 1 h 565"/>
                <a:gd name="T18" fmla="*/ 3 w 404"/>
                <a:gd name="T19" fmla="*/ 1 h 565"/>
                <a:gd name="T20" fmla="*/ 3 w 404"/>
                <a:gd name="T21" fmla="*/ 1 h 565"/>
                <a:gd name="T22" fmla="*/ 4 w 404"/>
                <a:gd name="T23" fmla="*/ 1 h 565"/>
                <a:gd name="T24" fmla="*/ 4 w 404"/>
                <a:gd name="T25" fmla="*/ 1 h 565"/>
                <a:gd name="T26" fmla="*/ 4 w 404"/>
                <a:gd name="T27" fmla="*/ 1 h 565"/>
                <a:gd name="T28" fmla="*/ 5 w 404"/>
                <a:gd name="T29" fmla="*/ 1 h 565"/>
                <a:gd name="T30" fmla="*/ 4 w 404"/>
                <a:gd name="T31" fmla="*/ 1 h 565"/>
                <a:gd name="T32" fmla="*/ 4 w 404"/>
                <a:gd name="T33" fmla="*/ 1 h 565"/>
                <a:gd name="T34" fmla="*/ 3 w 404"/>
                <a:gd name="T35" fmla="*/ 1 h 565"/>
                <a:gd name="T36" fmla="*/ 3 w 404"/>
                <a:gd name="T37" fmla="*/ 1 h 565"/>
                <a:gd name="T38" fmla="*/ 3 w 404"/>
                <a:gd name="T39" fmla="*/ 1 h 565"/>
                <a:gd name="T40" fmla="*/ 3 w 404"/>
                <a:gd name="T41" fmla="*/ 1 h 565"/>
                <a:gd name="T42" fmla="*/ 2 w 404"/>
                <a:gd name="T43" fmla="*/ 1 h 565"/>
                <a:gd name="T44" fmla="*/ 1 w 404"/>
                <a:gd name="T45" fmla="*/ 0 h 565"/>
                <a:gd name="T46" fmla="*/ 0 w 404"/>
                <a:gd name="T47" fmla="*/ 1 h 5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4"/>
                <a:gd name="T73" fmla="*/ 0 h 565"/>
                <a:gd name="T74" fmla="*/ 404 w 404"/>
                <a:gd name="T75" fmla="*/ 565 h 5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4" h="565">
                  <a:moveTo>
                    <a:pt x="0" y="45"/>
                  </a:moveTo>
                  <a:lnTo>
                    <a:pt x="42" y="208"/>
                  </a:lnTo>
                  <a:lnTo>
                    <a:pt x="16" y="331"/>
                  </a:lnTo>
                  <a:lnTo>
                    <a:pt x="47" y="410"/>
                  </a:lnTo>
                  <a:lnTo>
                    <a:pt x="79" y="415"/>
                  </a:lnTo>
                  <a:lnTo>
                    <a:pt x="62" y="489"/>
                  </a:lnTo>
                  <a:lnTo>
                    <a:pt x="85" y="530"/>
                  </a:lnTo>
                  <a:lnTo>
                    <a:pt x="166" y="564"/>
                  </a:lnTo>
                  <a:lnTo>
                    <a:pt x="180" y="524"/>
                  </a:lnTo>
                  <a:lnTo>
                    <a:pt x="286" y="518"/>
                  </a:lnTo>
                  <a:lnTo>
                    <a:pt x="286" y="473"/>
                  </a:lnTo>
                  <a:lnTo>
                    <a:pt x="317" y="431"/>
                  </a:lnTo>
                  <a:lnTo>
                    <a:pt x="350" y="439"/>
                  </a:lnTo>
                  <a:lnTo>
                    <a:pt x="355" y="410"/>
                  </a:lnTo>
                  <a:lnTo>
                    <a:pt x="403" y="385"/>
                  </a:lnTo>
                  <a:lnTo>
                    <a:pt x="387" y="342"/>
                  </a:lnTo>
                  <a:lnTo>
                    <a:pt x="328" y="301"/>
                  </a:lnTo>
                  <a:lnTo>
                    <a:pt x="302" y="208"/>
                  </a:lnTo>
                  <a:lnTo>
                    <a:pt x="239" y="97"/>
                  </a:lnTo>
                  <a:lnTo>
                    <a:pt x="213" y="85"/>
                  </a:lnTo>
                  <a:lnTo>
                    <a:pt x="217" y="102"/>
                  </a:lnTo>
                  <a:lnTo>
                    <a:pt x="148" y="113"/>
                  </a:lnTo>
                  <a:lnTo>
                    <a:pt x="52" y="0"/>
                  </a:lnTo>
                  <a:lnTo>
                    <a:pt x="0" y="45"/>
                  </a:lnTo>
                </a:path>
              </a:pathLst>
            </a:custGeom>
            <a:solidFill>
              <a:schemeClr val="accent1"/>
            </a:solidFill>
            <a:ln w="3175" cap="rnd">
              <a:solidFill>
                <a:srgbClr val="C0C0C0"/>
              </a:solidFill>
              <a:round/>
              <a:headEnd/>
              <a:tailEnd/>
            </a:ln>
          </p:spPr>
          <p:txBody>
            <a:bodyPr/>
            <a:lstStyle/>
            <a:p>
              <a:endParaRPr lang="fr-FR"/>
            </a:p>
          </p:txBody>
        </p:sp>
        <p:sp>
          <p:nvSpPr>
            <p:cNvPr id="7294" name="Freeform 71"/>
            <p:cNvSpPr>
              <a:spLocks/>
            </p:cNvSpPr>
            <p:nvPr/>
          </p:nvSpPr>
          <p:spPr bwMode="auto">
            <a:xfrm>
              <a:off x="5063" y="1663"/>
              <a:ext cx="369" cy="205"/>
            </a:xfrm>
            <a:custGeom>
              <a:avLst/>
              <a:gdLst>
                <a:gd name="T0" fmla="*/ 0 w 536"/>
                <a:gd name="T1" fmla="*/ 1 h 342"/>
                <a:gd name="T2" fmla="*/ 1 w 536"/>
                <a:gd name="T3" fmla="*/ 1 h 342"/>
                <a:gd name="T4" fmla="*/ 1 w 536"/>
                <a:gd name="T5" fmla="*/ 1 h 342"/>
                <a:gd name="T6" fmla="*/ 1 w 536"/>
                <a:gd name="T7" fmla="*/ 1 h 342"/>
                <a:gd name="T8" fmla="*/ 1 w 536"/>
                <a:gd name="T9" fmla="*/ 1 h 342"/>
                <a:gd name="T10" fmla="*/ 2 w 536"/>
                <a:gd name="T11" fmla="*/ 1 h 342"/>
                <a:gd name="T12" fmla="*/ 2 w 536"/>
                <a:gd name="T13" fmla="*/ 1 h 342"/>
                <a:gd name="T14" fmla="*/ 3 w 536"/>
                <a:gd name="T15" fmla="*/ 1 h 342"/>
                <a:gd name="T16" fmla="*/ 4 w 536"/>
                <a:gd name="T17" fmla="*/ 1 h 342"/>
                <a:gd name="T18" fmla="*/ 4 w 536"/>
                <a:gd name="T19" fmla="*/ 1 h 342"/>
                <a:gd name="T20" fmla="*/ 5 w 536"/>
                <a:gd name="T21" fmla="*/ 1 h 342"/>
                <a:gd name="T22" fmla="*/ 6 w 536"/>
                <a:gd name="T23" fmla="*/ 0 h 342"/>
                <a:gd name="T24" fmla="*/ 6 w 536"/>
                <a:gd name="T25" fmla="*/ 1 h 342"/>
                <a:gd name="T26" fmla="*/ 6 w 536"/>
                <a:gd name="T27" fmla="*/ 1 h 342"/>
                <a:gd name="T28" fmla="*/ 6 w 536"/>
                <a:gd name="T29" fmla="*/ 1 h 342"/>
                <a:gd name="T30" fmla="*/ 6 w 536"/>
                <a:gd name="T31" fmla="*/ 1 h 342"/>
                <a:gd name="T32" fmla="*/ 5 w 536"/>
                <a:gd name="T33" fmla="*/ 1 h 342"/>
                <a:gd name="T34" fmla="*/ 4 w 536"/>
                <a:gd name="T35" fmla="*/ 1 h 342"/>
                <a:gd name="T36" fmla="*/ 4 w 536"/>
                <a:gd name="T37" fmla="*/ 1 h 342"/>
                <a:gd name="T38" fmla="*/ 4 w 536"/>
                <a:gd name="T39" fmla="*/ 1 h 342"/>
                <a:gd name="T40" fmla="*/ 3 w 536"/>
                <a:gd name="T41" fmla="*/ 1 h 342"/>
                <a:gd name="T42" fmla="*/ 3 w 536"/>
                <a:gd name="T43" fmla="*/ 1 h 342"/>
                <a:gd name="T44" fmla="*/ 2 w 536"/>
                <a:gd name="T45" fmla="*/ 1 h 342"/>
                <a:gd name="T46" fmla="*/ 1 w 536"/>
                <a:gd name="T47" fmla="*/ 1 h 342"/>
                <a:gd name="T48" fmla="*/ 1 w 536"/>
                <a:gd name="T49" fmla="*/ 1 h 342"/>
                <a:gd name="T50" fmla="*/ 1 w 536"/>
                <a:gd name="T51" fmla="*/ 1 h 342"/>
                <a:gd name="T52" fmla="*/ 1 w 536"/>
                <a:gd name="T53" fmla="*/ 1 h 342"/>
                <a:gd name="T54" fmla="*/ 1 w 536"/>
                <a:gd name="T55" fmla="*/ 1 h 342"/>
                <a:gd name="T56" fmla="*/ 1 w 536"/>
                <a:gd name="T57" fmla="*/ 1 h 342"/>
                <a:gd name="T58" fmla="*/ 0 w 536"/>
                <a:gd name="T59" fmla="*/ 1 h 3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6"/>
                <a:gd name="T91" fmla="*/ 0 h 342"/>
                <a:gd name="T92" fmla="*/ 536 w 536"/>
                <a:gd name="T93" fmla="*/ 342 h 3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6" h="342">
                  <a:moveTo>
                    <a:pt x="0" y="114"/>
                  </a:moveTo>
                  <a:lnTo>
                    <a:pt x="5" y="72"/>
                  </a:lnTo>
                  <a:lnTo>
                    <a:pt x="95" y="34"/>
                  </a:lnTo>
                  <a:lnTo>
                    <a:pt x="132" y="16"/>
                  </a:lnTo>
                  <a:lnTo>
                    <a:pt x="132" y="67"/>
                  </a:lnTo>
                  <a:lnTo>
                    <a:pt x="147" y="56"/>
                  </a:lnTo>
                  <a:lnTo>
                    <a:pt x="165" y="102"/>
                  </a:lnTo>
                  <a:lnTo>
                    <a:pt x="254" y="56"/>
                  </a:lnTo>
                  <a:lnTo>
                    <a:pt x="333" y="56"/>
                  </a:lnTo>
                  <a:lnTo>
                    <a:pt x="340" y="39"/>
                  </a:lnTo>
                  <a:lnTo>
                    <a:pt x="402" y="56"/>
                  </a:lnTo>
                  <a:lnTo>
                    <a:pt x="498" y="0"/>
                  </a:lnTo>
                  <a:lnTo>
                    <a:pt x="503" y="56"/>
                  </a:lnTo>
                  <a:lnTo>
                    <a:pt x="535" y="90"/>
                  </a:lnTo>
                  <a:lnTo>
                    <a:pt x="498" y="163"/>
                  </a:lnTo>
                  <a:lnTo>
                    <a:pt x="467" y="323"/>
                  </a:lnTo>
                  <a:lnTo>
                    <a:pt x="438" y="341"/>
                  </a:lnTo>
                  <a:lnTo>
                    <a:pt x="366" y="295"/>
                  </a:lnTo>
                  <a:lnTo>
                    <a:pt x="323" y="312"/>
                  </a:lnTo>
                  <a:lnTo>
                    <a:pt x="318" y="288"/>
                  </a:lnTo>
                  <a:lnTo>
                    <a:pt x="233" y="288"/>
                  </a:lnTo>
                  <a:lnTo>
                    <a:pt x="224" y="256"/>
                  </a:lnTo>
                  <a:lnTo>
                    <a:pt x="175" y="300"/>
                  </a:lnTo>
                  <a:lnTo>
                    <a:pt x="142" y="283"/>
                  </a:lnTo>
                  <a:lnTo>
                    <a:pt x="115" y="300"/>
                  </a:lnTo>
                  <a:lnTo>
                    <a:pt x="106" y="244"/>
                  </a:lnTo>
                  <a:lnTo>
                    <a:pt x="68" y="226"/>
                  </a:lnTo>
                  <a:lnTo>
                    <a:pt x="89" y="169"/>
                  </a:lnTo>
                  <a:lnTo>
                    <a:pt x="31" y="114"/>
                  </a:lnTo>
                  <a:lnTo>
                    <a:pt x="0" y="114"/>
                  </a:lnTo>
                </a:path>
              </a:pathLst>
            </a:custGeom>
            <a:solidFill>
              <a:srgbClr val="FF9966"/>
            </a:solidFill>
            <a:ln w="3175" cap="rnd">
              <a:solidFill>
                <a:srgbClr val="C0C0C0"/>
              </a:solidFill>
              <a:round/>
              <a:headEnd/>
              <a:tailEnd/>
            </a:ln>
          </p:spPr>
          <p:txBody>
            <a:bodyPr/>
            <a:lstStyle/>
            <a:p>
              <a:endParaRPr lang="fr-FR"/>
            </a:p>
          </p:txBody>
        </p:sp>
        <p:sp>
          <p:nvSpPr>
            <p:cNvPr id="7295" name="Freeform 72"/>
            <p:cNvSpPr>
              <a:spLocks/>
            </p:cNvSpPr>
            <p:nvPr/>
          </p:nvSpPr>
          <p:spPr bwMode="auto">
            <a:xfrm>
              <a:off x="4524" y="1733"/>
              <a:ext cx="318" cy="314"/>
            </a:xfrm>
            <a:custGeom>
              <a:avLst/>
              <a:gdLst>
                <a:gd name="T0" fmla="*/ 0 w 462"/>
                <a:gd name="T1" fmla="*/ 1 h 525"/>
                <a:gd name="T2" fmla="*/ 1 w 462"/>
                <a:gd name="T3" fmla="*/ 1 h 525"/>
                <a:gd name="T4" fmla="*/ 1 w 462"/>
                <a:gd name="T5" fmla="*/ 1 h 525"/>
                <a:gd name="T6" fmla="*/ 1 w 462"/>
                <a:gd name="T7" fmla="*/ 1 h 525"/>
                <a:gd name="T8" fmla="*/ 1 w 462"/>
                <a:gd name="T9" fmla="*/ 1 h 525"/>
                <a:gd name="T10" fmla="*/ 3 w 462"/>
                <a:gd name="T11" fmla="*/ 1 h 525"/>
                <a:gd name="T12" fmla="*/ 3 w 462"/>
                <a:gd name="T13" fmla="*/ 1 h 525"/>
                <a:gd name="T14" fmla="*/ 4 w 462"/>
                <a:gd name="T15" fmla="*/ 1 h 525"/>
                <a:gd name="T16" fmla="*/ 4 w 462"/>
                <a:gd name="T17" fmla="*/ 1 h 525"/>
                <a:gd name="T18" fmla="*/ 5 w 462"/>
                <a:gd name="T19" fmla="*/ 1 h 525"/>
                <a:gd name="T20" fmla="*/ 4 w 462"/>
                <a:gd name="T21" fmla="*/ 1 h 525"/>
                <a:gd name="T22" fmla="*/ 5 w 462"/>
                <a:gd name="T23" fmla="*/ 1 h 525"/>
                <a:gd name="T24" fmla="*/ 5 w 462"/>
                <a:gd name="T25" fmla="*/ 1 h 525"/>
                <a:gd name="T26" fmla="*/ 6 w 462"/>
                <a:gd name="T27" fmla="*/ 1 h 525"/>
                <a:gd name="T28" fmla="*/ 5 w 462"/>
                <a:gd name="T29" fmla="*/ 1 h 525"/>
                <a:gd name="T30" fmla="*/ 6 w 462"/>
                <a:gd name="T31" fmla="*/ 1 h 525"/>
                <a:gd name="T32" fmla="*/ 4 w 462"/>
                <a:gd name="T33" fmla="*/ 1 h 525"/>
                <a:gd name="T34" fmla="*/ 4 w 462"/>
                <a:gd name="T35" fmla="*/ 1 h 525"/>
                <a:gd name="T36" fmla="*/ 3 w 462"/>
                <a:gd name="T37" fmla="*/ 1 h 525"/>
                <a:gd name="T38" fmla="*/ 3 w 462"/>
                <a:gd name="T39" fmla="*/ 1 h 525"/>
                <a:gd name="T40" fmla="*/ 3 w 462"/>
                <a:gd name="T41" fmla="*/ 1 h 525"/>
                <a:gd name="T42" fmla="*/ 2 w 462"/>
                <a:gd name="T43" fmla="*/ 0 h 525"/>
                <a:gd name="T44" fmla="*/ 1 w 462"/>
                <a:gd name="T45" fmla="*/ 0 h 525"/>
                <a:gd name="T46" fmla="*/ 1 w 462"/>
                <a:gd name="T47" fmla="*/ 1 h 525"/>
                <a:gd name="T48" fmla="*/ 1 w 462"/>
                <a:gd name="T49" fmla="*/ 1 h 525"/>
                <a:gd name="T50" fmla="*/ 1 w 462"/>
                <a:gd name="T51" fmla="*/ 1 h 525"/>
                <a:gd name="T52" fmla="*/ 1 w 462"/>
                <a:gd name="T53" fmla="*/ 1 h 525"/>
                <a:gd name="T54" fmla="*/ 1 w 462"/>
                <a:gd name="T55" fmla="*/ 1 h 525"/>
                <a:gd name="T56" fmla="*/ 1 w 462"/>
                <a:gd name="T57" fmla="*/ 1 h 525"/>
                <a:gd name="T58" fmla="*/ 0 w 462"/>
                <a:gd name="T59" fmla="*/ 1 h 52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2"/>
                <a:gd name="T91" fmla="*/ 0 h 525"/>
                <a:gd name="T92" fmla="*/ 462 w 462"/>
                <a:gd name="T93" fmla="*/ 525 h 52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2" h="525">
                  <a:moveTo>
                    <a:pt x="0" y="330"/>
                  </a:moveTo>
                  <a:lnTo>
                    <a:pt x="45" y="409"/>
                  </a:lnTo>
                  <a:lnTo>
                    <a:pt x="94" y="398"/>
                  </a:lnTo>
                  <a:lnTo>
                    <a:pt x="94" y="421"/>
                  </a:lnTo>
                  <a:lnTo>
                    <a:pt x="146" y="445"/>
                  </a:lnTo>
                  <a:lnTo>
                    <a:pt x="215" y="416"/>
                  </a:lnTo>
                  <a:lnTo>
                    <a:pt x="291" y="490"/>
                  </a:lnTo>
                  <a:lnTo>
                    <a:pt x="328" y="472"/>
                  </a:lnTo>
                  <a:lnTo>
                    <a:pt x="371" y="524"/>
                  </a:lnTo>
                  <a:lnTo>
                    <a:pt x="398" y="511"/>
                  </a:lnTo>
                  <a:lnTo>
                    <a:pt x="387" y="479"/>
                  </a:lnTo>
                  <a:lnTo>
                    <a:pt x="408" y="472"/>
                  </a:lnTo>
                  <a:lnTo>
                    <a:pt x="398" y="434"/>
                  </a:lnTo>
                  <a:lnTo>
                    <a:pt x="461" y="296"/>
                  </a:lnTo>
                  <a:lnTo>
                    <a:pt x="440" y="243"/>
                  </a:lnTo>
                  <a:lnTo>
                    <a:pt x="450" y="204"/>
                  </a:lnTo>
                  <a:lnTo>
                    <a:pt x="387" y="220"/>
                  </a:lnTo>
                  <a:lnTo>
                    <a:pt x="318" y="192"/>
                  </a:lnTo>
                  <a:lnTo>
                    <a:pt x="275" y="107"/>
                  </a:lnTo>
                  <a:lnTo>
                    <a:pt x="248" y="112"/>
                  </a:lnTo>
                  <a:lnTo>
                    <a:pt x="215" y="33"/>
                  </a:lnTo>
                  <a:lnTo>
                    <a:pt x="168" y="0"/>
                  </a:lnTo>
                  <a:lnTo>
                    <a:pt x="94" y="0"/>
                  </a:lnTo>
                  <a:lnTo>
                    <a:pt x="56" y="20"/>
                  </a:lnTo>
                  <a:lnTo>
                    <a:pt x="30" y="107"/>
                  </a:lnTo>
                  <a:lnTo>
                    <a:pt x="56" y="118"/>
                  </a:lnTo>
                  <a:lnTo>
                    <a:pt x="89" y="187"/>
                  </a:lnTo>
                  <a:lnTo>
                    <a:pt x="52" y="262"/>
                  </a:lnTo>
                  <a:lnTo>
                    <a:pt x="56" y="301"/>
                  </a:lnTo>
                  <a:lnTo>
                    <a:pt x="0" y="330"/>
                  </a:lnTo>
                </a:path>
              </a:pathLst>
            </a:custGeom>
            <a:solidFill>
              <a:srgbClr val="FF9966"/>
            </a:solidFill>
            <a:ln w="3175" cap="rnd">
              <a:solidFill>
                <a:srgbClr val="C0C0C0"/>
              </a:solidFill>
              <a:round/>
              <a:headEnd/>
              <a:tailEnd/>
            </a:ln>
          </p:spPr>
          <p:txBody>
            <a:bodyPr/>
            <a:lstStyle/>
            <a:p>
              <a:endParaRPr lang="fr-FR"/>
            </a:p>
          </p:txBody>
        </p:sp>
        <p:sp>
          <p:nvSpPr>
            <p:cNvPr id="7296" name="Freeform 73"/>
            <p:cNvSpPr>
              <a:spLocks/>
            </p:cNvSpPr>
            <p:nvPr/>
          </p:nvSpPr>
          <p:spPr bwMode="auto">
            <a:xfrm>
              <a:off x="5356" y="1868"/>
              <a:ext cx="84" cy="120"/>
            </a:xfrm>
            <a:custGeom>
              <a:avLst/>
              <a:gdLst>
                <a:gd name="T0" fmla="*/ 0 w 122"/>
                <a:gd name="T1" fmla="*/ 1 h 202"/>
                <a:gd name="T2" fmla="*/ 1 w 122"/>
                <a:gd name="T3" fmla="*/ 0 h 202"/>
                <a:gd name="T4" fmla="*/ 1 w 122"/>
                <a:gd name="T5" fmla="*/ 1 h 202"/>
                <a:gd name="T6" fmla="*/ 1 w 122"/>
                <a:gd name="T7" fmla="*/ 1 h 202"/>
                <a:gd name="T8" fmla="*/ 1 w 122"/>
                <a:gd name="T9" fmla="*/ 1 h 202"/>
                <a:gd name="T10" fmla="*/ 1 w 122"/>
                <a:gd name="T11" fmla="*/ 1 h 202"/>
                <a:gd name="T12" fmla="*/ 1 w 122"/>
                <a:gd name="T13" fmla="*/ 1 h 202"/>
                <a:gd name="T14" fmla="*/ 1 w 122"/>
                <a:gd name="T15" fmla="*/ 1 h 202"/>
                <a:gd name="T16" fmla="*/ 1 w 122"/>
                <a:gd name="T17" fmla="*/ 1 h 202"/>
                <a:gd name="T18" fmla="*/ 0 w 122"/>
                <a:gd name="T19" fmla="*/ 1 h 2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2"/>
                <a:gd name="T31" fmla="*/ 0 h 202"/>
                <a:gd name="T32" fmla="*/ 122 w 122"/>
                <a:gd name="T33" fmla="*/ 202 h 2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2" h="202">
                  <a:moveTo>
                    <a:pt x="0" y="56"/>
                  </a:moveTo>
                  <a:lnTo>
                    <a:pt x="14" y="0"/>
                  </a:lnTo>
                  <a:lnTo>
                    <a:pt x="74" y="39"/>
                  </a:lnTo>
                  <a:lnTo>
                    <a:pt x="78" y="91"/>
                  </a:lnTo>
                  <a:lnTo>
                    <a:pt x="121" y="143"/>
                  </a:lnTo>
                  <a:lnTo>
                    <a:pt x="68" y="201"/>
                  </a:lnTo>
                  <a:lnTo>
                    <a:pt x="47" y="182"/>
                  </a:lnTo>
                  <a:lnTo>
                    <a:pt x="52" y="143"/>
                  </a:lnTo>
                  <a:lnTo>
                    <a:pt x="19" y="137"/>
                  </a:lnTo>
                  <a:lnTo>
                    <a:pt x="0" y="56"/>
                  </a:lnTo>
                </a:path>
              </a:pathLst>
            </a:custGeom>
            <a:solidFill>
              <a:srgbClr val="FF9966"/>
            </a:solidFill>
            <a:ln w="3175" cap="rnd">
              <a:solidFill>
                <a:srgbClr val="C0C0C0"/>
              </a:solidFill>
              <a:round/>
              <a:headEnd/>
              <a:tailEnd/>
            </a:ln>
          </p:spPr>
          <p:txBody>
            <a:bodyPr/>
            <a:lstStyle/>
            <a:p>
              <a:endParaRPr lang="fr-FR"/>
            </a:p>
          </p:txBody>
        </p:sp>
        <p:sp>
          <p:nvSpPr>
            <p:cNvPr id="7297" name="Freeform 74"/>
            <p:cNvSpPr>
              <a:spLocks/>
            </p:cNvSpPr>
            <p:nvPr/>
          </p:nvSpPr>
          <p:spPr bwMode="auto">
            <a:xfrm>
              <a:off x="4327" y="1618"/>
              <a:ext cx="144" cy="150"/>
            </a:xfrm>
            <a:custGeom>
              <a:avLst/>
              <a:gdLst>
                <a:gd name="T0" fmla="*/ 0 w 206"/>
                <a:gd name="T1" fmla="*/ 1 h 248"/>
                <a:gd name="T2" fmla="*/ 1 w 206"/>
                <a:gd name="T3" fmla="*/ 1 h 248"/>
                <a:gd name="T4" fmla="*/ 1 w 206"/>
                <a:gd name="T5" fmla="*/ 1 h 248"/>
                <a:gd name="T6" fmla="*/ 2 w 206"/>
                <a:gd name="T7" fmla="*/ 1 h 248"/>
                <a:gd name="T8" fmla="*/ 2 w 206"/>
                <a:gd name="T9" fmla="*/ 1 h 248"/>
                <a:gd name="T10" fmla="*/ 2 w 206"/>
                <a:gd name="T11" fmla="*/ 1 h 248"/>
                <a:gd name="T12" fmla="*/ 3 w 206"/>
                <a:gd name="T13" fmla="*/ 1 h 248"/>
                <a:gd name="T14" fmla="*/ 1 w 206"/>
                <a:gd name="T15" fmla="*/ 1 h 248"/>
                <a:gd name="T16" fmla="*/ 1 w 206"/>
                <a:gd name="T17" fmla="*/ 0 h 248"/>
                <a:gd name="T18" fmla="*/ 1 w 206"/>
                <a:gd name="T19" fmla="*/ 1 h 248"/>
                <a:gd name="T20" fmla="*/ 0 w 206"/>
                <a:gd name="T21" fmla="*/ 1 h 2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
                <a:gd name="T34" fmla="*/ 0 h 248"/>
                <a:gd name="T35" fmla="*/ 206 w 206"/>
                <a:gd name="T36" fmla="*/ 248 h 2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6" h="248">
                  <a:moveTo>
                    <a:pt x="0" y="160"/>
                  </a:moveTo>
                  <a:lnTo>
                    <a:pt x="25" y="199"/>
                  </a:lnTo>
                  <a:lnTo>
                    <a:pt x="25" y="247"/>
                  </a:lnTo>
                  <a:lnTo>
                    <a:pt x="157" y="229"/>
                  </a:lnTo>
                  <a:lnTo>
                    <a:pt x="190" y="177"/>
                  </a:lnTo>
                  <a:lnTo>
                    <a:pt x="178" y="115"/>
                  </a:lnTo>
                  <a:lnTo>
                    <a:pt x="205" y="23"/>
                  </a:lnTo>
                  <a:lnTo>
                    <a:pt x="115" y="16"/>
                  </a:lnTo>
                  <a:lnTo>
                    <a:pt x="99" y="0"/>
                  </a:lnTo>
                  <a:lnTo>
                    <a:pt x="57" y="10"/>
                  </a:lnTo>
                  <a:lnTo>
                    <a:pt x="0" y="160"/>
                  </a:lnTo>
                </a:path>
              </a:pathLst>
            </a:custGeom>
            <a:solidFill>
              <a:schemeClr val="bg1"/>
            </a:solidFill>
            <a:ln w="3175" cap="rnd">
              <a:solidFill>
                <a:srgbClr val="C0C0C0"/>
              </a:solidFill>
              <a:round/>
              <a:headEnd/>
              <a:tailEnd/>
            </a:ln>
          </p:spPr>
          <p:txBody>
            <a:bodyPr/>
            <a:lstStyle/>
            <a:p>
              <a:endParaRPr lang="fr-FR"/>
            </a:p>
          </p:txBody>
        </p:sp>
        <p:sp>
          <p:nvSpPr>
            <p:cNvPr id="7298" name="Freeform 75"/>
            <p:cNvSpPr>
              <a:spLocks/>
            </p:cNvSpPr>
            <p:nvPr/>
          </p:nvSpPr>
          <p:spPr bwMode="auto">
            <a:xfrm>
              <a:off x="4373" y="1561"/>
              <a:ext cx="45" cy="71"/>
            </a:xfrm>
            <a:custGeom>
              <a:avLst/>
              <a:gdLst>
                <a:gd name="T0" fmla="*/ 0 w 65"/>
                <a:gd name="T1" fmla="*/ 1 h 119"/>
                <a:gd name="T2" fmla="*/ 1 w 65"/>
                <a:gd name="T3" fmla="*/ 1 h 119"/>
                <a:gd name="T4" fmla="*/ 1 w 65"/>
                <a:gd name="T5" fmla="*/ 0 h 119"/>
                <a:gd name="T6" fmla="*/ 1 w 65"/>
                <a:gd name="T7" fmla="*/ 1 h 119"/>
                <a:gd name="T8" fmla="*/ 1 w 65"/>
                <a:gd name="T9" fmla="*/ 1 h 119"/>
                <a:gd name="T10" fmla="*/ 1 w 65"/>
                <a:gd name="T11" fmla="*/ 1 h 119"/>
                <a:gd name="T12" fmla="*/ 1 w 65"/>
                <a:gd name="T13" fmla="*/ 1 h 119"/>
                <a:gd name="T14" fmla="*/ 1 w 65"/>
                <a:gd name="T15" fmla="*/ 1 h 119"/>
                <a:gd name="T16" fmla="*/ 0 w 65"/>
                <a:gd name="T17" fmla="*/ 1 h 1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119"/>
                <a:gd name="T29" fmla="*/ 65 w 65"/>
                <a:gd name="T30" fmla="*/ 119 h 1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119">
                  <a:moveTo>
                    <a:pt x="0" y="44"/>
                  </a:moveTo>
                  <a:lnTo>
                    <a:pt x="20" y="21"/>
                  </a:lnTo>
                  <a:lnTo>
                    <a:pt x="64" y="0"/>
                  </a:lnTo>
                  <a:lnTo>
                    <a:pt x="43" y="38"/>
                  </a:lnTo>
                  <a:lnTo>
                    <a:pt x="32" y="56"/>
                  </a:lnTo>
                  <a:lnTo>
                    <a:pt x="52" y="78"/>
                  </a:lnTo>
                  <a:lnTo>
                    <a:pt x="48" y="118"/>
                  </a:lnTo>
                  <a:lnTo>
                    <a:pt x="32" y="101"/>
                  </a:lnTo>
                  <a:lnTo>
                    <a:pt x="0" y="44"/>
                  </a:lnTo>
                </a:path>
              </a:pathLst>
            </a:custGeom>
            <a:solidFill>
              <a:schemeClr val="bg1"/>
            </a:solidFill>
            <a:ln w="3175" cap="rnd">
              <a:solidFill>
                <a:srgbClr val="C0C0C0"/>
              </a:solidFill>
              <a:round/>
              <a:headEnd/>
              <a:tailEnd/>
            </a:ln>
          </p:spPr>
          <p:txBody>
            <a:bodyPr/>
            <a:lstStyle/>
            <a:p>
              <a:endParaRPr lang="fr-FR"/>
            </a:p>
          </p:txBody>
        </p:sp>
        <p:sp>
          <p:nvSpPr>
            <p:cNvPr id="7299" name="Freeform 76"/>
            <p:cNvSpPr>
              <a:spLocks/>
            </p:cNvSpPr>
            <p:nvPr/>
          </p:nvSpPr>
          <p:spPr bwMode="auto">
            <a:xfrm>
              <a:off x="4402" y="1546"/>
              <a:ext cx="67" cy="57"/>
            </a:xfrm>
            <a:custGeom>
              <a:avLst/>
              <a:gdLst>
                <a:gd name="T0" fmla="*/ 0 w 96"/>
                <a:gd name="T1" fmla="*/ 1 h 94"/>
                <a:gd name="T2" fmla="*/ 1 w 96"/>
                <a:gd name="T3" fmla="*/ 1 h 94"/>
                <a:gd name="T4" fmla="*/ 1 w 96"/>
                <a:gd name="T5" fmla="*/ 0 h 94"/>
                <a:gd name="T6" fmla="*/ 1 w 96"/>
                <a:gd name="T7" fmla="*/ 1 h 94"/>
                <a:gd name="T8" fmla="*/ 1 w 96"/>
                <a:gd name="T9" fmla="*/ 1 h 94"/>
                <a:gd name="T10" fmla="*/ 0 w 96"/>
                <a:gd name="T11" fmla="*/ 1 h 94"/>
                <a:gd name="T12" fmla="*/ 0 60000 65536"/>
                <a:gd name="T13" fmla="*/ 0 60000 65536"/>
                <a:gd name="T14" fmla="*/ 0 60000 65536"/>
                <a:gd name="T15" fmla="*/ 0 60000 65536"/>
                <a:gd name="T16" fmla="*/ 0 60000 65536"/>
                <a:gd name="T17" fmla="*/ 0 60000 65536"/>
                <a:gd name="T18" fmla="*/ 0 w 96"/>
                <a:gd name="T19" fmla="*/ 0 h 94"/>
                <a:gd name="T20" fmla="*/ 96 w 96"/>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96" h="94">
                  <a:moveTo>
                    <a:pt x="0" y="62"/>
                  </a:moveTo>
                  <a:lnTo>
                    <a:pt x="20" y="23"/>
                  </a:lnTo>
                  <a:lnTo>
                    <a:pt x="84" y="0"/>
                  </a:lnTo>
                  <a:lnTo>
                    <a:pt x="95" y="93"/>
                  </a:lnTo>
                  <a:lnTo>
                    <a:pt x="52" y="80"/>
                  </a:lnTo>
                  <a:lnTo>
                    <a:pt x="0" y="62"/>
                  </a:lnTo>
                </a:path>
              </a:pathLst>
            </a:custGeom>
            <a:solidFill>
              <a:schemeClr val="bg1"/>
            </a:solidFill>
            <a:ln w="3175" cap="rnd">
              <a:solidFill>
                <a:srgbClr val="C0C0C0"/>
              </a:solidFill>
              <a:round/>
              <a:headEnd/>
              <a:tailEnd/>
            </a:ln>
          </p:spPr>
          <p:txBody>
            <a:bodyPr/>
            <a:lstStyle/>
            <a:p>
              <a:endParaRPr lang="fr-FR"/>
            </a:p>
          </p:txBody>
        </p:sp>
        <p:sp>
          <p:nvSpPr>
            <p:cNvPr id="7300" name="Freeform 77"/>
            <p:cNvSpPr>
              <a:spLocks/>
            </p:cNvSpPr>
            <p:nvPr/>
          </p:nvSpPr>
          <p:spPr bwMode="auto">
            <a:xfrm>
              <a:off x="4395" y="1590"/>
              <a:ext cx="75" cy="41"/>
            </a:xfrm>
            <a:custGeom>
              <a:avLst/>
              <a:gdLst>
                <a:gd name="T0" fmla="*/ 0 w 90"/>
                <a:gd name="T1" fmla="*/ 1 h 69"/>
                <a:gd name="T2" fmla="*/ 2 w 90"/>
                <a:gd name="T3" fmla="*/ 1 h 69"/>
                <a:gd name="T4" fmla="*/ 6 w 90"/>
                <a:gd name="T5" fmla="*/ 0 h 69"/>
                <a:gd name="T6" fmla="*/ 11 w 90"/>
                <a:gd name="T7" fmla="*/ 1 h 69"/>
                <a:gd name="T8" fmla="*/ 11 w 90"/>
                <a:gd name="T9" fmla="*/ 1 h 69"/>
                <a:gd name="T10" fmla="*/ 0 w 90"/>
                <a:gd name="T11" fmla="*/ 1 h 69"/>
                <a:gd name="T12" fmla="*/ 0 60000 65536"/>
                <a:gd name="T13" fmla="*/ 0 60000 65536"/>
                <a:gd name="T14" fmla="*/ 0 60000 65536"/>
                <a:gd name="T15" fmla="*/ 0 60000 65536"/>
                <a:gd name="T16" fmla="*/ 0 60000 65536"/>
                <a:gd name="T17" fmla="*/ 0 60000 65536"/>
                <a:gd name="T18" fmla="*/ 0 w 90"/>
                <a:gd name="T19" fmla="*/ 0 h 69"/>
                <a:gd name="T20" fmla="*/ 90 w 90"/>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90" h="69">
                  <a:moveTo>
                    <a:pt x="0" y="61"/>
                  </a:moveTo>
                  <a:lnTo>
                    <a:pt x="4" y="21"/>
                  </a:lnTo>
                  <a:lnTo>
                    <a:pt x="46" y="0"/>
                  </a:lnTo>
                  <a:lnTo>
                    <a:pt x="89" y="12"/>
                  </a:lnTo>
                  <a:lnTo>
                    <a:pt x="89" y="68"/>
                  </a:lnTo>
                  <a:lnTo>
                    <a:pt x="0" y="61"/>
                  </a:lnTo>
                </a:path>
              </a:pathLst>
            </a:custGeom>
            <a:solidFill>
              <a:schemeClr val="bg1"/>
            </a:solidFill>
            <a:ln w="3175" cap="rnd">
              <a:solidFill>
                <a:srgbClr val="C0C0C0"/>
              </a:solidFill>
              <a:round/>
              <a:headEnd/>
              <a:tailEnd/>
            </a:ln>
          </p:spPr>
          <p:txBody>
            <a:bodyPr/>
            <a:lstStyle/>
            <a:p>
              <a:endParaRPr lang="fr-FR"/>
            </a:p>
          </p:txBody>
        </p:sp>
        <p:sp>
          <p:nvSpPr>
            <p:cNvPr id="7301" name="Freeform 78"/>
            <p:cNvSpPr>
              <a:spLocks/>
            </p:cNvSpPr>
            <p:nvPr/>
          </p:nvSpPr>
          <p:spPr bwMode="auto">
            <a:xfrm>
              <a:off x="4268" y="1486"/>
              <a:ext cx="198" cy="88"/>
            </a:xfrm>
            <a:custGeom>
              <a:avLst/>
              <a:gdLst>
                <a:gd name="T0" fmla="*/ 0 w 288"/>
                <a:gd name="T1" fmla="*/ 1 h 148"/>
                <a:gd name="T2" fmla="*/ 1 w 288"/>
                <a:gd name="T3" fmla="*/ 0 h 148"/>
                <a:gd name="T4" fmla="*/ 1 w 288"/>
                <a:gd name="T5" fmla="*/ 0 h 148"/>
                <a:gd name="T6" fmla="*/ 1 w 288"/>
                <a:gd name="T7" fmla="*/ 1 h 148"/>
                <a:gd name="T8" fmla="*/ 2 w 288"/>
                <a:gd name="T9" fmla="*/ 1 h 148"/>
                <a:gd name="T10" fmla="*/ 3 w 288"/>
                <a:gd name="T11" fmla="*/ 1 h 148"/>
                <a:gd name="T12" fmla="*/ 3 w 288"/>
                <a:gd name="T13" fmla="*/ 1 h 148"/>
                <a:gd name="T14" fmla="*/ 3 w 288"/>
                <a:gd name="T15" fmla="*/ 1 h 148"/>
                <a:gd name="T16" fmla="*/ 2 w 288"/>
                <a:gd name="T17" fmla="*/ 1 h 148"/>
                <a:gd name="T18" fmla="*/ 1 w 288"/>
                <a:gd name="T19" fmla="*/ 1 h 148"/>
                <a:gd name="T20" fmla="*/ 0 w 288"/>
                <a:gd name="T21" fmla="*/ 1 h 1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8"/>
                <a:gd name="T34" fmla="*/ 0 h 148"/>
                <a:gd name="T35" fmla="*/ 288 w 288"/>
                <a:gd name="T36" fmla="*/ 148 h 1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8" h="148">
                  <a:moveTo>
                    <a:pt x="0" y="67"/>
                  </a:moveTo>
                  <a:lnTo>
                    <a:pt x="20" y="0"/>
                  </a:lnTo>
                  <a:lnTo>
                    <a:pt x="37" y="0"/>
                  </a:lnTo>
                  <a:lnTo>
                    <a:pt x="58" y="22"/>
                  </a:lnTo>
                  <a:lnTo>
                    <a:pt x="174" y="16"/>
                  </a:lnTo>
                  <a:lnTo>
                    <a:pt x="287" y="67"/>
                  </a:lnTo>
                  <a:lnTo>
                    <a:pt x="280" y="102"/>
                  </a:lnTo>
                  <a:lnTo>
                    <a:pt x="216" y="125"/>
                  </a:lnTo>
                  <a:lnTo>
                    <a:pt x="174" y="147"/>
                  </a:lnTo>
                  <a:lnTo>
                    <a:pt x="146" y="112"/>
                  </a:lnTo>
                  <a:lnTo>
                    <a:pt x="0" y="67"/>
                  </a:lnTo>
                </a:path>
              </a:pathLst>
            </a:custGeom>
            <a:solidFill>
              <a:schemeClr val="bg1"/>
            </a:solidFill>
            <a:ln w="3175" cap="rnd">
              <a:solidFill>
                <a:srgbClr val="C0C0C0"/>
              </a:solidFill>
              <a:round/>
              <a:headEnd/>
              <a:tailEnd/>
            </a:ln>
          </p:spPr>
          <p:txBody>
            <a:bodyPr/>
            <a:lstStyle/>
            <a:p>
              <a:endParaRPr lang="fr-FR"/>
            </a:p>
          </p:txBody>
        </p:sp>
        <p:sp>
          <p:nvSpPr>
            <p:cNvPr id="7302" name="Freeform 79"/>
            <p:cNvSpPr>
              <a:spLocks/>
            </p:cNvSpPr>
            <p:nvPr/>
          </p:nvSpPr>
          <p:spPr bwMode="auto">
            <a:xfrm>
              <a:off x="3812" y="2406"/>
              <a:ext cx="299" cy="277"/>
            </a:xfrm>
            <a:custGeom>
              <a:avLst/>
              <a:gdLst>
                <a:gd name="T0" fmla="*/ 0 w 436"/>
                <a:gd name="T1" fmla="*/ 1 h 459"/>
                <a:gd name="T2" fmla="*/ 0 w 436"/>
                <a:gd name="T3" fmla="*/ 1 h 459"/>
                <a:gd name="T4" fmla="*/ 1 w 436"/>
                <a:gd name="T5" fmla="*/ 1 h 459"/>
                <a:gd name="T6" fmla="*/ 1 w 436"/>
                <a:gd name="T7" fmla="*/ 1 h 459"/>
                <a:gd name="T8" fmla="*/ 1 w 436"/>
                <a:gd name="T9" fmla="*/ 1 h 459"/>
                <a:gd name="T10" fmla="*/ 1 w 436"/>
                <a:gd name="T11" fmla="*/ 1 h 459"/>
                <a:gd name="T12" fmla="*/ 2 w 436"/>
                <a:gd name="T13" fmla="*/ 1 h 459"/>
                <a:gd name="T14" fmla="*/ 3 w 436"/>
                <a:gd name="T15" fmla="*/ 1 h 459"/>
                <a:gd name="T16" fmla="*/ 3 w 436"/>
                <a:gd name="T17" fmla="*/ 1 h 459"/>
                <a:gd name="T18" fmla="*/ 5 w 436"/>
                <a:gd name="T19" fmla="*/ 0 h 459"/>
                <a:gd name="T20" fmla="*/ 5 w 436"/>
                <a:gd name="T21" fmla="*/ 1 h 459"/>
                <a:gd name="T22" fmla="*/ 5 w 436"/>
                <a:gd name="T23" fmla="*/ 1 h 459"/>
                <a:gd name="T24" fmla="*/ 5 w 436"/>
                <a:gd name="T25" fmla="*/ 1 h 459"/>
                <a:gd name="T26" fmla="*/ 3 w 436"/>
                <a:gd name="T27" fmla="*/ 1 h 459"/>
                <a:gd name="T28" fmla="*/ 3 w 436"/>
                <a:gd name="T29" fmla="*/ 1 h 459"/>
                <a:gd name="T30" fmla="*/ 3 w 436"/>
                <a:gd name="T31" fmla="*/ 1 h 459"/>
                <a:gd name="T32" fmla="*/ 2 w 436"/>
                <a:gd name="T33" fmla="*/ 1 h 459"/>
                <a:gd name="T34" fmla="*/ 2 w 436"/>
                <a:gd name="T35" fmla="*/ 1 h 459"/>
                <a:gd name="T36" fmla="*/ 1 w 436"/>
                <a:gd name="T37" fmla="*/ 1 h 459"/>
                <a:gd name="T38" fmla="*/ 1 w 436"/>
                <a:gd name="T39" fmla="*/ 1 h 459"/>
                <a:gd name="T40" fmla="*/ 1 w 436"/>
                <a:gd name="T41" fmla="*/ 1 h 459"/>
                <a:gd name="T42" fmla="*/ 0 w 436"/>
                <a:gd name="T43" fmla="*/ 1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6"/>
                <a:gd name="T67" fmla="*/ 0 h 459"/>
                <a:gd name="T68" fmla="*/ 436 w 436"/>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6" h="459">
                  <a:moveTo>
                    <a:pt x="0" y="233"/>
                  </a:moveTo>
                  <a:lnTo>
                    <a:pt x="0" y="178"/>
                  </a:lnTo>
                  <a:lnTo>
                    <a:pt x="53" y="148"/>
                  </a:lnTo>
                  <a:lnTo>
                    <a:pt x="96" y="160"/>
                  </a:lnTo>
                  <a:lnTo>
                    <a:pt x="118" y="74"/>
                  </a:lnTo>
                  <a:lnTo>
                    <a:pt x="143" y="22"/>
                  </a:lnTo>
                  <a:lnTo>
                    <a:pt x="207" y="12"/>
                  </a:lnTo>
                  <a:lnTo>
                    <a:pt x="288" y="45"/>
                  </a:lnTo>
                  <a:lnTo>
                    <a:pt x="302" y="6"/>
                  </a:lnTo>
                  <a:lnTo>
                    <a:pt x="408" y="0"/>
                  </a:lnTo>
                  <a:lnTo>
                    <a:pt x="403" y="40"/>
                  </a:lnTo>
                  <a:lnTo>
                    <a:pt x="435" y="62"/>
                  </a:lnTo>
                  <a:lnTo>
                    <a:pt x="435" y="91"/>
                  </a:lnTo>
                  <a:lnTo>
                    <a:pt x="339" y="216"/>
                  </a:lnTo>
                  <a:lnTo>
                    <a:pt x="307" y="241"/>
                  </a:lnTo>
                  <a:lnTo>
                    <a:pt x="302" y="290"/>
                  </a:lnTo>
                  <a:lnTo>
                    <a:pt x="222" y="354"/>
                  </a:lnTo>
                  <a:lnTo>
                    <a:pt x="222" y="417"/>
                  </a:lnTo>
                  <a:lnTo>
                    <a:pt x="149" y="458"/>
                  </a:lnTo>
                  <a:lnTo>
                    <a:pt x="53" y="405"/>
                  </a:lnTo>
                  <a:lnTo>
                    <a:pt x="53" y="278"/>
                  </a:lnTo>
                  <a:lnTo>
                    <a:pt x="0" y="233"/>
                  </a:lnTo>
                </a:path>
              </a:pathLst>
            </a:custGeom>
            <a:solidFill>
              <a:srgbClr val="FFCC00"/>
            </a:solidFill>
            <a:ln w="3175" cap="rnd">
              <a:solidFill>
                <a:srgbClr val="C0C0C0"/>
              </a:solidFill>
              <a:round/>
              <a:headEnd/>
              <a:tailEnd/>
            </a:ln>
          </p:spPr>
          <p:txBody>
            <a:bodyPr/>
            <a:lstStyle/>
            <a:p>
              <a:endParaRPr lang="fr-FR"/>
            </a:p>
          </p:txBody>
        </p:sp>
        <p:sp>
          <p:nvSpPr>
            <p:cNvPr id="7303" name="Freeform 80"/>
            <p:cNvSpPr>
              <a:spLocks/>
            </p:cNvSpPr>
            <p:nvPr/>
          </p:nvSpPr>
          <p:spPr bwMode="auto">
            <a:xfrm>
              <a:off x="3639" y="2344"/>
              <a:ext cx="277" cy="368"/>
            </a:xfrm>
            <a:custGeom>
              <a:avLst/>
              <a:gdLst>
                <a:gd name="T0" fmla="*/ 0 w 401"/>
                <a:gd name="T1" fmla="*/ 1 h 616"/>
                <a:gd name="T2" fmla="*/ 1 w 401"/>
                <a:gd name="T3" fmla="*/ 1 h 616"/>
                <a:gd name="T4" fmla="*/ 1 w 401"/>
                <a:gd name="T5" fmla="*/ 1 h 616"/>
                <a:gd name="T6" fmla="*/ 1 w 401"/>
                <a:gd name="T7" fmla="*/ 1 h 616"/>
                <a:gd name="T8" fmla="*/ 1 w 401"/>
                <a:gd name="T9" fmla="*/ 1 h 616"/>
                <a:gd name="T10" fmla="*/ 2 w 401"/>
                <a:gd name="T11" fmla="*/ 0 h 616"/>
                <a:gd name="T12" fmla="*/ 2 w 401"/>
                <a:gd name="T13" fmla="*/ 1 h 616"/>
                <a:gd name="T14" fmla="*/ 4 w 401"/>
                <a:gd name="T15" fmla="*/ 1 h 616"/>
                <a:gd name="T16" fmla="*/ 4 w 401"/>
                <a:gd name="T17" fmla="*/ 1 h 616"/>
                <a:gd name="T18" fmla="*/ 4 w 401"/>
                <a:gd name="T19" fmla="*/ 1 h 616"/>
                <a:gd name="T20" fmla="*/ 3 w 401"/>
                <a:gd name="T21" fmla="*/ 1 h 616"/>
                <a:gd name="T22" fmla="*/ 3 w 401"/>
                <a:gd name="T23" fmla="*/ 1 h 616"/>
                <a:gd name="T24" fmla="*/ 3 w 401"/>
                <a:gd name="T25" fmla="*/ 1 h 616"/>
                <a:gd name="T26" fmla="*/ 3 w 401"/>
                <a:gd name="T27" fmla="*/ 1 h 616"/>
                <a:gd name="T28" fmla="*/ 3 w 401"/>
                <a:gd name="T29" fmla="*/ 1 h 616"/>
                <a:gd name="T30" fmla="*/ 5 w 401"/>
                <a:gd name="T31" fmla="*/ 1 h 616"/>
                <a:gd name="T32" fmla="*/ 4 w 401"/>
                <a:gd name="T33" fmla="*/ 1 h 616"/>
                <a:gd name="T34" fmla="*/ 4 w 401"/>
                <a:gd name="T35" fmla="*/ 1 h 616"/>
                <a:gd name="T36" fmla="*/ 3 w 401"/>
                <a:gd name="T37" fmla="*/ 1 h 616"/>
                <a:gd name="T38" fmla="*/ 3 w 401"/>
                <a:gd name="T39" fmla="*/ 1 h 616"/>
                <a:gd name="T40" fmla="*/ 2 w 401"/>
                <a:gd name="T41" fmla="*/ 1 h 616"/>
                <a:gd name="T42" fmla="*/ 1 w 401"/>
                <a:gd name="T43" fmla="*/ 1 h 616"/>
                <a:gd name="T44" fmla="*/ 0 w 401"/>
                <a:gd name="T45" fmla="*/ 1 h 6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1"/>
                <a:gd name="T70" fmla="*/ 0 h 616"/>
                <a:gd name="T71" fmla="*/ 401 w 401"/>
                <a:gd name="T72" fmla="*/ 616 h 6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1" h="616">
                  <a:moveTo>
                    <a:pt x="0" y="306"/>
                  </a:moveTo>
                  <a:lnTo>
                    <a:pt x="48" y="205"/>
                  </a:lnTo>
                  <a:lnTo>
                    <a:pt x="53" y="129"/>
                  </a:lnTo>
                  <a:lnTo>
                    <a:pt x="15" y="89"/>
                  </a:lnTo>
                  <a:lnTo>
                    <a:pt x="41" y="4"/>
                  </a:lnTo>
                  <a:lnTo>
                    <a:pt x="155" y="0"/>
                  </a:lnTo>
                  <a:lnTo>
                    <a:pt x="202" y="89"/>
                  </a:lnTo>
                  <a:lnTo>
                    <a:pt x="318" y="129"/>
                  </a:lnTo>
                  <a:lnTo>
                    <a:pt x="368" y="181"/>
                  </a:lnTo>
                  <a:lnTo>
                    <a:pt x="346" y="267"/>
                  </a:lnTo>
                  <a:lnTo>
                    <a:pt x="303" y="255"/>
                  </a:lnTo>
                  <a:lnTo>
                    <a:pt x="249" y="285"/>
                  </a:lnTo>
                  <a:lnTo>
                    <a:pt x="249" y="340"/>
                  </a:lnTo>
                  <a:lnTo>
                    <a:pt x="303" y="385"/>
                  </a:lnTo>
                  <a:lnTo>
                    <a:pt x="303" y="512"/>
                  </a:lnTo>
                  <a:lnTo>
                    <a:pt x="400" y="564"/>
                  </a:lnTo>
                  <a:lnTo>
                    <a:pt x="378" y="609"/>
                  </a:lnTo>
                  <a:lnTo>
                    <a:pt x="318" y="615"/>
                  </a:lnTo>
                  <a:lnTo>
                    <a:pt x="260" y="581"/>
                  </a:lnTo>
                  <a:lnTo>
                    <a:pt x="249" y="528"/>
                  </a:lnTo>
                  <a:lnTo>
                    <a:pt x="172" y="489"/>
                  </a:lnTo>
                  <a:lnTo>
                    <a:pt x="133" y="415"/>
                  </a:lnTo>
                  <a:lnTo>
                    <a:pt x="0" y="306"/>
                  </a:lnTo>
                </a:path>
              </a:pathLst>
            </a:custGeom>
            <a:solidFill>
              <a:srgbClr val="FFCC00"/>
            </a:solidFill>
            <a:ln w="3175" cap="rnd">
              <a:solidFill>
                <a:srgbClr val="C0C0C0"/>
              </a:solidFill>
              <a:round/>
              <a:headEnd/>
              <a:tailEnd/>
            </a:ln>
          </p:spPr>
          <p:txBody>
            <a:bodyPr/>
            <a:lstStyle/>
            <a:p>
              <a:endParaRPr lang="fr-FR"/>
            </a:p>
          </p:txBody>
        </p:sp>
        <p:sp>
          <p:nvSpPr>
            <p:cNvPr id="7304" name="Freeform 81"/>
            <p:cNvSpPr>
              <a:spLocks/>
            </p:cNvSpPr>
            <p:nvPr/>
          </p:nvSpPr>
          <p:spPr bwMode="auto">
            <a:xfrm>
              <a:off x="4218" y="2315"/>
              <a:ext cx="270" cy="237"/>
            </a:xfrm>
            <a:custGeom>
              <a:avLst/>
              <a:gdLst>
                <a:gd name="T0" fmla="*/ 0 w 393"/>
                <a:gd name="T1" fmla="*/ 1 h 397"/>
                <a:gd name="T2" fmla="*/ 1 w 393"/>
                <a:gd name="T3" fmla="*/ 1 h 397"/>
                <a:gd name="T4" fmla="*/ 1 w 393"/>
                <a:gd name="T5" fmla="*/ 0 h 397"/>
                <a:gd name="T6" fmla="*/ 2 w 393"/>
                <a:gd name="T7" fmla="*/ 1 h 397"/>
                <a:gd name="T8" fmla="*/ 3 w 393"/>
                <a:gd name="T9" fmla="*/ 1 h 397"/>
                <a:gd name="T10" fmla="*/ 3 w 393"/>
                <a:gd name="T11" fmla="*/ 1 h 397"/>
                <a:gd name="T12" fmla="*/ 4 w 393"/>
                <a:gd name="T13" fmla="*/ 1 h 397"/>
                <a:gd name="T14" fmla="*/ 3 w 393"/>
                <a:gd name="T15" fmla="*/ 1 h 397"/>
                <a:gd name="T16" fmla="*/ 3 w 393"/>
                <a:gd name="T17" fmla="*/ 1 h 397"/>
                <a:gd name="T18" fmla="*/ 3 w 393"/>
                <a:gd name="T19" fmla="*/ 1 h 397"/>
                <a:gd name="T20" fmla="*/ 2 w 393"/>
                <a:gd name="T21" fmla="*/ 1 h 397"/>
                <a:gd name="T22" fmla="*/ 1 w 393"/>
                <a:gd name="T23" fmla="*/ 1 h 397"/>
                <a:gd name="T24" fmla="*/ 1 w 393"/>
                <a:gd name="T25" fmla="*/ 1 h 397"/>
                <a:gd name="T26" fmla="*/ 1 w 393"/>
                <a:gd name="T27" fmla="*/ 1 h 397"/>
                <a:gd name="T28" fmla="*/ 1 w 393"/>
                <a:gd name="T29" fmla="*/ 1 h 397"/>
                <a:gd name="T30" fmla="*/ 1 w 393"/>
                <a:gd name="T31" fmla="*/ 1 h 397"/>
                <a:gd name="T32" fmla="*/ 1 w 393"/>
                <a:gd name="T33" fmla="*/ 1 h 397"/>
                <a:gd name="T34" fmla="*/ 0 w 393"/>
                <a:gd name="T35" fmla="*/ 1 h 3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397"/>
                <a:gd name="T56" fmla="*/ 393 w 393"/>
                <a:gd name="T57" fmla="*/ 397 h 39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397">
                  <a:moveTo>
                    <a:pt x="0" y="132"/>
                  </a:moveTo>
                  <a:lnTo>
                    <a:pt x="5" y="40"/>
                  </a:lnTo>
                  <a:lnTo>
                    <a:pt x="117" y="0"/>
                  </a:lnTo>
                  <a:lnTo>
                    <a:pt x="244" y="5"/>
                  </a:lnTo>
                  <a:lnTo>
                    <a:pt x="270" y="5"/>
                  </a:lnTo>
                  <a:lnTo>
                    <a:pt x="371" y="154"/>
                  </a:lnTo>
                  <a:lnTo>
                    <a:pt x="392" y="234"/>
                  </a:lnTo>
                  <a:lnTo>
                    <a:pt x="323" y="303"/>
                  </a:lnTo>
                  <a:lnTo>
                    <a:pt x="344" y="360"/>
                  </a:lnTo>
                  <a:lnTo>
                    <a:pt x="275" y="396"/>
                  </a:lnTo>
                  <a:lnTo>
                    <a:pt x="206" y="348"/>
                  </a:lnTo>
                  <a:lnTo>
                    <a:pt x="164" y="377"/>
                  </a:lnTo>
                  <a:lnTo>
                    <a:pt x="143" y="303"/>
                  </a:lnTo>
                  <a:lnTo>
                    <a:pt x="63" y="296"/>
                  </a:lnTo>
                  <a:lnTo>
                    <a:pt x="85" y="262"/>
                  </a:lnTo>
                  <a:lnTo>
                    <a:pt x="47" y="262"/>
                  </a:lnTo>
                  <a:lnTo>
                    <a:pt x="42" y="177"/>
                  </a:lnTo>
                  <a:lnTo>
                    <a:pt x="0" y="132"/>
                  </a:lnTo>
                </a:path>
              </a:pathLst>
            </a:custGeom>
            <a:solidFill>
              <a:srgbClr val="FFCC00"/>
            </a:solidFill>
            <a:ln w="3175" cap="rnd">
              <a:solidFill>
                <a:srgbClr val="C0C0C0"/>
              </a:solidFill>
              <a:round/>
              <a:headEnd/>
              <a:tailEnd/>
            </a:ln>
          </p:spPr>
          <p:txBody>
            <a:bodyPr/>
            <a:lstStyle/>
            <a:p>
              <a:endParaRPr lang="fr-FR"/>
            </a:p>
          </p:txBody>
        </p:sp>
        <p:sp>
          <p:nvSpPr>
            <p:cNvPr id="7305" name="Freeform 82"/>
            <p:cNvSpPr>
              <a:spLocks/>
            </p:cNvSpPr>
            <p:nvPr/>
          </p:nvSpPr>
          <p:spPr bwMode="auto">
            <a:xfrm>
              <a:off x="3709" y="2118"/>
              <a:ext cx="245" cy="332"/>
            </a:xfrm>
            <a:custGeom>
              <a:avLst/>
              <a:gdLst>
                <a:gd name="T0" fmla="*/ 0 w 358"/>
                <a:gd name="T1" fmla="*/ 1 h 554"/>
                <a:gd name="T2" fmla="*/ 1 w 358"/>
                <a:gd name="T3" fmla="*/ 1 h 554"/>
                <a:gd name="T4" fmla="*/ 1 w 358"/>
                <a:gd name="T5" fmla="*/ 1 h 554"/>
                <a:gd name="T6" fmla="*/ 1 w 358"/>
                <a:gd name="T7" fmla="*/ 1 h 554"/>
                <a:gd name="T8" fmla="*/ 1 w 358"/>
                <a:gd name="T9" fmla="*/ 1 h 554"/>
                <a:gd name="T10" fmla="*/ 1 w 358"/>
                <a:gd name="T11" fmla="*/ 1 h 554"/>
                <a:gd name="T12" fmla="*/ 1 w 358"/>
                <a:gd name="T13" fmla="*/ 1 h 554"/>
                <a:gd name="T14" fmla="*/ 1 w 358"/>
                <a:gd name="T15" fmla="*/ 1 h 554"/>
                <a:gd name="T16" fmla="*/ 2 w 358"/>
                <a:gd name="T17" fmla="*/ 1 h 554"/>
                <a:gd name="T18" fmla="*/ 2 w 358"/>
                <a:gd name="T19" fmla="*/ 1 h 554"/>
                <a:gd name="T20" fmla="*/ 3 w 358"/>
                <a:gd name="T21" fmla="*/ 1 h 554"/>
                <a:gd name="T22" fmla="*/ 3 w 358"/>
                <a:gd name="T23" fmla="*/ 1 h 554"/>
                <a:gd name="T24" fmla="*/ 3 w 358"/>
                <a:gd name="T25" fmla="*/ 1 h 554"/>
                <a:gd name="T26" fmla="*/ 3 w 358"/>
                <a:gd name="T27" fmla="*/ 1 h 554"/>
                <a:gd name="T28" fmla="*/ 3 w 358"/>
                <a:gd name="T29" fmla="*/ 1 h 554"/>
                <a:gd name="T30" fmla="*/ 3 w 358"/>
                <a:gd name="T31" fmla="*/ 1 h 554"/>
                <a:gd name="T32" fmla="*/ 3 w 358"/>
                <a:gd name="T33" fmla="*/ 1 h 554"/>
                <a:gd name="T34" fmla="*/ 3 w 358"/>
                <a:gd name="T35" fmla="*/ 1 h 554"/>
                <a:gd name="T36" fmla="*/ 1 w 358"/>
                <a:gd name="T37" fmla="*/ 0 h 554"/>
                <a:gd name="T38" fmla="*/ 1 w 358"/>
                <a:gd name="T39" fmla="*/ 1 h 554"/>
                <a:gd name="T40" fmla="*/ 0 w 358"/>
                <a:gd name="T41" fmla="*/ 1 h 5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8"/>
                <a:gd name="T64" fmla="*/ 0 h 554"/>
                <a:gd name="T65" fmla="*/ 358 w 358"/>
                <a:gd name="T66" fmla="*/ 554 h 5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8" h="554">
                  <a:moveTo>
                    <a:pt x="0" y="31"/>
                  </a:moveTo>
                  <a:lnTo>
                    <a:pt x="75" y="123"/>
                  </a:lnTo>
                  <a:lnTo>
                    <a:pt x="107" y="250"/>
                  </a:lnTo>
                  <a:lnTo>
                    <a:pt x="101" y="317"/>
                  </a:lnTo>
                  <a:lnTo>
                    <a:pt x="128" y="336"/>
                  </a:lnTo>
                  <a:lnTo>
                    <a:pt x="128" y="352"/>
                  </a:lnTo>
                  <a:lnTo>
                    <a:pt x="54" y="369"/>
                  </a:lnTo>
                  <a:lnTo>
                    <a:pt x="101" y="461"/>
                  </a:lnTo>
                  <a:lnTo>
                    <a:pt x="217" y="501"/>
                  </a:lnTo>
                  <a:lnTo>
                    <a:pt x="267" y="553"/>
                  </a:lnTo>
                  <a:lnTo>
                    <a:pt x="292" y="501"/>
                  </a:lnTo>
                  <a:lnTo>
                    <a:pt x="357" y="490"/>
                  </a:lnTo>
                  <a:lnTo>
                    <a:pt x="335" y="451"/>
                  </a:lnTo>
                  <a:lnTo>
                    <a:pt x="352" y="375"/>
                  </a:lnTo>
                  <a:lnTo>
                    <a:pt x="319" y="369"/>
                  </a:lnTo>
                  <a:lnTo>
                    <a:pt x="288" y="290"/>
                  </a:lnTo>
                  <a:lnTo>
                    <a:pt x="314" y="169"/>
                  </a:lnTo>
                  <a:lnTo>
                    <a:pt x="271" y="4"/>
                  </a:lnTo>
                  <a:lnTo>
                    <a:pt x="144" y="0"/>
                  </a:lnTo>
                  <a:lnTo>
                    <a:pt x="101" y="38"/>
                  </a:lnTo>
                  <a:lnTo>
                    <a:pt x="0" y="31"/>
                  </a:lnTo>
                </a:path>
              </a:pathLst>
            </a:custGeom>
            <a:solidFill>
              <a:schemeClr val="accent1"/>
            </a:solidFill>
            <a:ln w="3175" cap="rnd">
              <a:solidFill>
                <a:srgbClr val="C0C0C0"/>
              </a:solidFill>
              <a:round/>
              <a:headEnd/>
              <a:tailEnd/>
            </a:ln>
          </p:spPr>
          <p:txBody>
            <a:bodyPr/>
            <a:lstStyle/>
            <a:p>
              <a:endParaRPr lang="fr-FR"/>
            </a:p>
          </p:txBody>
        </p:sp>
        <p:sp>
          <p:nvSpPr>
            <p:cNvPr id="7306" name="Freeform 83"/>
            <p:cNvSpPr>
              <a:spLocks/>
            </p:cNvSpPr>
            <p:nvPr/>
          </p:nvSpPr>
          <p:spPr bwMode="auto">
            <a:xfrm>
              <a:off x="3454" y="2120"/>
              <a:ext cx="343" cy="226"/>
            </a:xfrm>
            <a:custGeom>
              <a:avLst/>
              <a:gdLst>
                <a:gd name="T0" fmla="*/ 0 w 500"/>
                <a:gd name="T1" fmla="*/ 1 h 378"/>
                <a:gd name="T2" fmla="*/ 1 w 500"/>
                <a:gd name="T3" fmla="*/ 1 h 378"/>
                <a:gd name="T4" fmla="*/ 2 w 500"/>
                <a:gd name="T5" fmla="*/ 1 h 378"/>
                <a:gd name="T6" fmla="*/ 2 w 500"/>
                <a:gd name="T7" fmla="*/ 1 h 378"/>
                <a:gd name="T8" fmla="*/ 2 w 500"/>
                <a:gd name="T9" fmla="*/ 1 h 378"/>
                <a:gd name="T10" fmla="*/ 2 w 500"/>
                <a:gd name="T11" fmla="*/ 1 h 378"/>
                <a:gd name="T12" fmla="*/ 3 w 500"/>
                <a:gd name="T13" fmla="*/ 0 h 378"/>
                <a:gd name="T14" fmla="*/ 3 w 500"/>
                <a:gd name="T15" fmla="*/ 1 h 378"/>
                <a:gd name="T16" fmla="*/ 3 w 500"/>
                <a:gd name="T17" fmla="*/ 1 h 378"/>
                <a:gd name="T18" fmla="*/ 5 w 500"/>
                <a:gd name="T19" fmla="*/ 1 h 378"/>
                <a:gd name="T20" fmla="*/ 5 w 500"/>
                <a:gd name="T21" fmla="*/ 1 h 378"/>
                <a:gd name="T22" fmla="*/ 5 w 500"/>
                <a:gd name="T23" fmla="*/ 1 h 378"/>
                <a:gd name="T24" fmla="*/ 5 w 500"/>
                <a:gd name="T25" fmla="*/ 1 h 378"/>
                <a:gd name="T26" fmla="*/ 5 w 500"/>
                <a:gd name="T27" fmla="*/ 1 h 378"/>
                <a:gd name="T28" fmla="*/ 5 w 500"/>
                <a:gd name="T29" fmla="*/ 1 h 378"/>
                <a:gd name="T30" fmla="*/ 3 w 500"/>
                <a:gd name="T31" fmla="*/ 1 h 378"/>
                <a:gd name="T32" fmla="*/ 2 w 500"/>
                <a:gd name="T33" fmla="*/ 1 h 378"/>
                <a:gd name="T34" fmla="*/ 1 w 500"/>
                <a:gd name="T35" fmla="*/ 1 h 378"/>
                <a:gd name="T36" fmla="*/ 1 w 500"/>
                <a:gd name="T37" fmla="*/ 1 h 378"/>
                <a:gd name="T38" fmla="*/ 0 w 500"/>
                <a:gd name="T39" fmla="*/ 1 h 3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0"/>
                <a:gd name="T61" fmla="*/ 0 h 378"/>
                <a:gd name="T62" fmla="*/ 500 w 500"/>
                <a:gd name="T63" fmla="*/ 378 h 37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0" h="378">
                  <a:moveTo>
                    <a:pt x="0" y="107"/>
                  </a:moveTo>
                  <a:lnTo>
                    <a:pt x="54" y="23"/>
                  </a:lnTo>
                  <a:lnTo>
                    <a:pt x="207" y="90"/>
                  </a:lnTo>
                  <a:lnTo>
                    <a:pt x="198" y="6"/>
                  </a:lnTo>
                  <a:lnTo>
                    <a:pt x="218" y="16"/>
                  </a:lnTo>
                  <a:lnTo>
                    <a:pt x="228" y="63"/>
                  </a:lnTo>
                  <a:lnTo>
                    <a:pt x="286" y="0"/>
                  </a:lnTo>
                  <a:lnTo>
                    <a:pt x="319" y="6"/>
                  </a:lnTo>
                  <a:lnTo>
                    <a:pt x="370" y="35"/>
                  </a:lnTo>
                  <a:lnTo>
                    <a:pt x="447" y="126"/>
                  </a:lnTo>
                  <a:lnTo>
                    <a:pt x="479" y="252"/>
                  </a:lnTo>
                  <a:lnTo>
                    <a:pt x="473" y="320"/>
                  </a:lnTo>
                  <a:lnTo>
                    <a:pt x="499" y="338"/>
                  </a:lnTo>
                  <a:lnTo>
                    <a:pt x="499" y="353"/>
                  </a:lnTo>
                  <a:lnTo>
                    <a:pt x="426" y="372"/>
                  </a:lnTo>
                  <a:lnTo>
                    <a:pt x="312" y="377"/>
                  </a:lnTo>
                  <a:lnTo>
                    <a:pt x="207" y="353"/>
                  </a:lnTo>
                  <a:lnTo>
                    <a:pt x="97" y="280"/>
                  </a:lnTo>
                  <a:lnTo>
                    <a:pt x="65" y="188"/>
                  </a:lnTo>
                  <a:lnTo>
                    <a:pt x="0" y="107"/>
                  </a:lnTo>
                </a:path>
              </a:pathLst>
            </a:custGeom>
            <a:solidFill>
              <a:schemeClr val="accent1"/>
            </a:solidFill>
            <a:ln w="3175" cap="rnd">
              <a:solidFill>
                <a:srgbClr val="C0C0C0"/>
              </a:solidFill>
              <a:round/>
              <a:headEnd/>
              <a:tailEnd/>
            </a:ln>
          </p:spPr>
          <p:txBody>
            <a:bodyPr/>
            <a:lstStyle/>
            <a:p>
              <a:endParaRPr lang="fr-FR"/>
            </a:p>
          </p:txBody>
        </p:sp>
        <p:sp>
          <p:nvSpPr>
            <p:cNvPr id="7307" name="Freeform 84"/>
            <p:cNvSpPr>
              <a:spLocks/>
            </p:cNvSpPr>
            <p:nvPr/>
          </p:nvSpPr>
          <p:spPr bwMode="auto">
            <a:xfrm>
              <a:off x="4045" y="2325"/>
              <a:ext cx="286" cy="284"/>
            </a:xfrm>
            <a:custGeom>
              <a:avLst/>
              <a:gdLst>
                <a:gd name="T0" fmla="*/ 0 w 415"/>
                <a:gd name="T1" fmla="*/ 1 h 475"/>
                <a:gd name="T2" fmla="*/ 1 w 415"/>
                <a:gd name="T3" fmla="*/ 1 h 475"/>
                <a:gd name="T4" fmla="*/ 1 w 415"/>
                <a:gd name="T5" fmla="*/ 1 h 475"/>
                <a:gd name="T6" fmla="*/ 1 w 415"/>
                <a:gd name="T7" fmla="*/ 1 h 475"/>
                <a:gd name="T8" fmla="*/ 2 w 415"/>
                <a:gd name="T9" fmla="*/ 1 h 475"/>
                <a:gd name="T10" fmla="*/ 2 w 415"/>
                <a:gd name="T11" fmla="*/ 1 h 475"/>
                <a:gd name="T12" fmla="*/ 2 w 415"/>
                <a:gd name="T13" fmla="*/ 1 h 475"/>
                <a:gd name="T14" fmla="*/ 5 w 415"/>
                <a:gd name="T15" fmla="*/ 1 h 475"/>
                <a:gd name="T16" fmla="*/ 5 w 415"/>
                <a:gd name="T17" fmla="*/ 1 h 475"/>
                <a:gd name="T18" fmla="*/ 4 w 415"/>
                <a:gd name="T19" fmla="*/ 1 h 475"/>
                <a:gd name="T20" fmla="*/ 4 w 415"/>
                <a:gd name="T21" fmla="*/ 1 h 475"/>
                <a:gd name="T22" fmla="*/ 3 w 415"/>
                <a:gd name="T23" fmla="*/ 1 h 475"/>
                <a:gd name="T24" fmla="*/ 3 w 415"/>
                <a:gd name="T25" fmla="*/ 1 h 475"/>
                <a:gd name="T26" fmla="*/ 3 w 415"/>
                <a:gd name="T27" fmla="*/ 1 h 475"/>
                <a:gd name="T28" fmla="*/ 3 w 415"/>
                <a:gd name="T29" fmla="*/ 1 h 475"/>
                <a:gd name="T30" fmla="*/ 3 w 415"/>
                <a:gd name="T31" fmla="*/ 0 h 475"/>
                <a:gd name="T32" fmla="*/ 2 w 415"/>
                <a:gd name="T33" fmla="*/ 1 h 475"/>
                <a:gd name="T34" fmla="*/ 1 w 415"/>
                <a:gd name="T35" fmla="*/ 1 h 475"/>
                <a:gd name="T36" fmla="*/ 1 w 415"/>
                <a:gd name="T37" fmla="*/ 1 h 475"/>
                <a:gd name="T38" fmla="*/ 1 w 415"/>
                <a:gd name="T39" fmla="*/ 1 h 475"/>
                <a:gd name="T40" fmla="*/ 1 w 415"/>
                <a:gd name="T41" fmla="*/ 1 h 475"/>
                <a:gd name="T42" fmla="*/ 1 w 415"/>
                <a:gd name="T43" fmla="*/ 1 h 475"/>
                <a:gd name="T44" fmla="*/ 1 w 415"/>
                <a:gd name="T45" fmla="*/ 1 h 475"/>
                <a:gd name="T46" fmla="*/ 1 w 415"/>
                <a:gd name="T47" fmla="*/ 1 h 475"/>
                <a:gd name="T48" fmla="*/ 1 w 415"/>
                <a:gd name="T49" fmla="*/ 1 h 475"/>
                <a:gd name="T50" fmla="*/ 0 w 415"/>
                <a:gd name="T51" fmla="*/ 1 h 4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15"/>
                <a:gd name="T79" fmla="*/ 0 h 475"/>
                <a:gd name="T80" fmla="*/ 415 w 415"/>
                <a:gd name="T81" fmla="*/ 475 h 4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15" h="475">
                  <a:moveTo>
                    <a:pt x="0" y="353"/>
                  </a:moveTo>
                  <a:lnTo>
                    <a:pt x="30" y="353"/>
                  </a:lnTo>
                  <a:lnTo>
                    <a:pt x="41" y="400"/>
                  </a:lnTo>
                  <a:lnTo>
                    <a:pt x="132" y="405"/>
                  </a:lnTo>
                  <a:lnTo>
                    <a:pt x="169" y="441"/>
                  </a:lnTo>
                  <a:lnTo>
                    <a:pt x="169" y="467"/>
                  </a:lnTo>
                  <a:lnTo>
                    <a:pt x="194" y="474"/>
                  </a:lnTo>
                  <a:lnTo>
                    <a:pt x="414" y="360"/>
                  </a:lnTo>
                  <a:lnTo>
                    <a:pt x="393" y="285"/>
                  </a:lnTo>
                  <a:lnTo>
                    <a:pt x="313" y="279"/>
                  </a:lnTo>
                  <a:lnTo>
                    <a:pt x="335" y="245"/>
                  </a:lnTo>
                  <a:lnTo>
                    <a:pt x="296" y="245"/>
                  </a:lnTo>
                  <a:lnTo>
                    <a:pt x="292" y="159"/>
                  </a:lnTo>
                  <a:lnTo>
                    <a:pt x="249" y="114"/>
                  </a:lnTo>
                  <a:lnTo>
                    <a:pt x="255" y="22"/>
                  </a:lnTo>
                  <a:lnTo>
                    <a:pt x="227" y="0"/>
                  </a:lnTo>
                  <a:lnTo>
                    <a:pt x="185" y="4"/>
                  </a:lnTo>
                  <a:lnTo>
                    <a:pt x="138" y="29"/>
                  </a:lnTo>
                  <a:lnTo>
                    <a:pt x="132" y="58"/>
                  </a:lnTo>
                  <a:lnTo>
                    <a:pt x="99" y="50"/>
                  </a:lnTo>
                  <a:lnTo>
                    <a:pt x="69" y="91"/>
                  </a:lnTo>
                  <a:lnTo>
                    <a:pt x="69" y="136"/>
                  </a:lnTo>
                  <a:lnTo>
                    <a:pt x="63" y="177"/>
                  </a:lnTo>
                  <a:lnTo>
                    <a:pt x="95" y="199"/>
                  </a:lnTo>
                  <a:lnTo>
                    <a:pt x="95" y="228"/>
                  </a:lnTo>
                  <a:lnTo>
                    <a:pt x="0" y="353"/>
                  </a:lnTo>
                </a:path>
              </a:pathLst>
            </a:custGeom>
            <a:solidFill>
              <a:srgbClr val="FFCC00"/>
            </a:solidFill>
            <a:ln w="3175" cap="rnd">
              <a:solidFill>
                <a:srgbClr val="C0C0C0"/>
              </a:solidFill>
              <a:round/>
              <a:headEnd/>
              <a:tailEnd/>
            </a:ln>
          </p:spPr>
          <p:txBody>
            <a:bodyPr/>
            <a:lstStyle/>
            <a:p>
              <a:endParaRPr lang="fr-FR"/>
            </a:p>
          </p:txBody>
        </p:sp>
        <p:sp>
          <p:nvSpPr>
            <p:cNvPr id="7308" name="Freeform 85"/>
            <p:cNvSpPr>
              <a:spLocks/>
            </p:cNvSpPr>
            <p:nvPr/>
          </p:nvSpPr>
          <p:spPr bwMode="auto">
            <a:xfrm>
              <a:off x="5323" y="3320"/>
              <a:ext cx="192" cy="382"/>
            </a:xfrm>
            <a:custGeom>
              <a:avLst/>
              <a:gdLst>
                <a:gd name="T0" fmla="*/ 0 w 280"/>
                <a:gd name="T1" fmla="*/ 1 h 638"/>
                <a:gd name="T2" fmla="*/ 1 w 280"/>
                <a:gd name="T3" fmla="*/ 1 h 638"/>
                <a:gd name="T4" fmla="*/ 1 w 280"/>
                <a:gd name="T5" fmla="*/ 1 h 638"/>
                <a:gd name="T6" fmla="*/ 1 w 280"/>
                <a:gd name="T7" fmla="*/ 1 h 638"/>
                <a:gd name="T8" fmla="*/ 1 w 280"/>
                <a:gd name="T9" fmla="*/ 1 h 638"/>
                <a:gd name="T10" fmla="*/ 1 w 280"/>
                <a:gd name="T11" fmla="*/ 1 h 638"/>
                <a:gd name="T12" fmla="*/ 1 w 280"/>
                <a:gd name="T13" fmla="*/ 1 h 638"/>
                <a:gd name="T14" fmla="*/ 1 w 280"/>
                <a:gd name="T15" fmla="*/ 1 h 638"/>
                <a:gd name="T16" fmla="*/ 1 w 280"/>
                <a:gd name="T17" fmla="*/ 1 h 638"/>
                <a:gd name="T18" fmla="*/ 1 w 280"/>
                <a:gd name="T19" fmla="*/ 1 h 638"/>
                <a:gd name="T20" fmla="*/ 1 w 280"/>
                <a:gd name="T21" fmla="*/ 1 h 638"/>
                <a:gd name="T22" fmla="*/ 1 w 280"/>
                <a:gd name="T23" fmla="*/ 1 h 638"/>
                <a:gd name="T24" fmla="*/ 1 w 280"/>
                <a:gd name="T25" fmla="*/ 1 h 638"/>
                <a:gd name="T26" fmla="*/ 1 w 280"/>
                <a:gd name="T27" fmla="*/ 1 h 638"/>
                <a:gd name="T28" fmla="*/ 1 w 280"/>
                <a:gd name="T29" fmla="*/ 1 h 638"/>
                <a:gd name="T30" fmla="*/ 1 w 280"/>
                <a:gd name="T31" fmla="*/ 1 h 638"/>
                <a:gd name="T32" fmla="*/ 1 w 280"/>
                <a:gd name="T33" fmla="*/ 1 h 638"/>
                <a:gd name="T34" fmla="*/ 2 w 280"/>
                <a:gd name="T35" fmla="*/ 1 h 638"/>
                <a:gd name="T36" fmla="*/ 2 w 280"/>
                <a:gd name="T37" fmla="*/ 1 h 638"/>
                <a:gd name="T38" fmla="*/ 2 w 280"/>
                <a:gd name="T39" fmla="*/ 1 h 638"/>
                <a:gd name="T40" fmla="*/ 2 w 280"/>
                <a:gd name="T41" fmla="*/ 1 h 638"/>
                <a:gd name="T42" fmla="*/ 3 w 280"/>
                <a:gd name="T43" fmla="*/ 1 h 638"/>
                <a:gd name="T44" fmla="*/ 3 w 280"/>
                <a:gd name="T45" fmla="*/ 1 h 638"/>
                <a:gd name="T46" fmla="*/ 2 w 280"/>
                <a:gd name="T47" fmla="*/ 1 h 638"/>
                <a:gd name="T48" fmla="*/ 2 w 280"/>
                <a:gd name="T49" fmla="*/ 1 h 638"/>
                <a:gd name="T50" fmla="*/ 2 w 280"/>
                <a:gd name="T51" fmla="*/ 0 h 638"/>
                <a:gd name="T52" fmla="*/ 2 w 280"/>
                <a:gd name="T53" fmla="*/ 1 h 638"/>
                <a:gd name="T54" fmla="*/ 2 w 280"/>
                <a:gd name="T55" fmla="*/ 1 h 638"/>
                <a:gd name="T56" fmla="*/ 1 w 280"/>
                <a:gd name="T57" fmla="*/ 1 h 638"/>
                <a:gd name="T58" fmla="*/ 1 w 280"/>
                <a:gd name="T59" fmla="*/ 1 h 638"/>
                <a:gd name="T60" fmla="*/ 1 w 280"/>
                <a:gd name="T61" fmla="*/ 1 h 638"/>
                <a:gd name="T62" fmla="*/ 0 w 280"/>
                <a:gd name="T63" fmla="*/ 1 h 6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0"/>
                <a:gd name="T97" fmla="*/ 0 h 638"/>
                <a:gd name="T98" fmla="*/ 280 w 280"/>
                <a:gd name="T99" fmla="*/ 638 h 6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0" h="638">
                  <a:moveTo>
                    <a:pt x="0" y="257"/>
                  </a:moveTo>
                  <a:lnTo>
                    <a:pt x="29" y="278"/>
                  </a:lnTo>
                  <a:lnTo>
                    <a:pt x="3" y="331"/>
                  </a:lnTo>
                  <a:lnTo>
                    <a:pt x="38" y="350"/>
                  </a:lnTo>
                  <a:lnTo>
                    <a:pt x="49" y="380"/>
                  </a:lnTo>
                  <a:lnTo>
                    <a:pt x="13" y="406"/>
                  </a:lnTo>
                  <a:lnTo>
                    <a:pt x="25" y="429"/>
                  </a:lnTo>
                  <a:lnTo>
                    <a:pt x="49" y="420"/>
                  </a:lnTo>
                  <a:lnTo>
                    <a:pt x="63" y="442"/>
                  </a:lnTo>
                  <a:lnTo>
                    <a:pt x="29" y="487"/>
                  </a:lnTo>
                  <a:lnTo>
                    <a:pt x="94" y="513"/>
                  </a:lnTo>
                  <a:lnTo>
                    <a:pt x="63" y="539"/>
                  </a:lnTo>
                  <a:lnTo>
                    <a:pt x="75" y="578"/>
                  </a:lnTo>
                  <a:lnTo>
                    <a:pt x="142" y="601"/>
                  </a:lnTo>
                  <a:lnTo>
                    <a:pt x="154" y="611"/>
                  </a:lnTo>
                  <a:lnTo>
                    <a:pt x="145" y="628"/>
                  </a:lnTo>
                  <a:lnTo>
                    <a:pt x="175" y="637"/>
                  </a:lnTo>
                  <a:lnTo>
                    <a:pt x="223" y="552"/>
                  </a:lnTo>
                  <a:lnTo>
                    <a:pt x="205" y="545"/>
                  </a:lnTo>
                  <a:lnTo>
                    <a:pt x="231" y="526"/>
                  </a:lnTo>
                  <a:lnTo>
                    <a:pt x="239" y="446"/>
                  </a:lnTo>
                  <a:lnTo>
                    <a:pt x="279" y="297"/>
                  </a:lnTo>
                  <a:lnTo>
                    <a:pt x="270" y="194"/>
                  </a:lnTo>
                  <a:lnTo>
                    <a:pt x="243" y="128"/>
                  </a:lnTo>
                  <a:lnTo>
                    <a:pt x="252" y="65"/>
                  </a:lnTo>
                  <a:lnTo>
                    <a:pt x="231" y="0"/>
                  </a:lnTo>
                  <a:lnTo>
                    <a:pt x="214" y="3"/>
                  </a:lnTo>
                  <a:lnTo>
                    <a:pt x="198" y="128"/>
                  </a:lnTo>
                  <a:lnTo>
                    <a:pt x="161" y="101"/>
                  </a:lnTo>
                  <a:lnTo>
                    <a:pt x="59" y="179"/>
                  </a:lnTo>
                  <a:lnTo>
                    <a:pt x="44" y="171"/>
                  </a:lnTo>
                  <a:lnTo>
                    <a:pt x="0" y="257"/>
                  </a:lnTo>
                </a:path>
              </a:pathLst>
            </a:custGeom>
            <a:solidFill>
              <a:srgbClr val="FFFF99"/>
            </a:solidFill>
            <a:ln w="3175" cap="rnd">
              <a:solidFill>
                <a:srgbClr val="C0C0C0"/>
              </a:solidFill>
              <a:round/>
              <a:headEnd/>
              <a:tailEnd/>
            </a:ln>
          </p:spPr>
          <p:txBody>
            <a:bodyPr/>
            <a:lstStyle/>
            <a:p>
              <a:endParaRPr lang="fr-FR"/>
            </a:p>
          </p:txBody>
        </p:sp>
        <p:sp>
          <p:nvSpPr>
            <p:cNvPr id="7309" name="Freeform 86"/>
            <p:cNvSpPr>
              <a:spLocks/>
            </p:cNvSpPr>
            <p:nvPr/>
          </p:nvSpPr>
          <p:spPr bwMode="auto">
            <a:xfrm>
              <a:off x="4771" y="2624"/>
              <a:ext cx="224" cy="331"/>
            </a:xfrm>
            <a:custGeom>
              <a:avLst/>
              <a:gdLst>
                <a:gd name="T0" fmla="*/ 0 w 325"/>
                <a:gd name="T1" fmla="*/ 1 h 554"/>
                <a:gd name="T2" fmla="*/ 1 w 325"/>
                <a:gd name="T3" fmla="*/ 1 h 554"/>
                <a:gd name="T4" fmla="*/ 1 w 325"/>
                <a:gd name="T5" fmla="*/ 1 h 554"/>
                <a:gd name="T6" fmla="*/ 1 w 325"/>
                <a:gd name="T7" fmla="*/ 1 h 554"/>
                <a:gd name="T8" fmla="*/ 1 w 325"/>
                <a:gd name="T9" fmla="*/ 1 h 554"/>
                <a:gd name="T10" fmla="*/ 2 w 325"/>
                <a:gd name="T11" fmla="*/ 1 h 554"/>
                <a:gd name="T12" fmla="*/ 2 w 325"/>
                <a:gd name="T13" fmla="*/ 1 h 554"/>
                <a:gd name="T14" fmla="*/ 3 w 325"/>
                <a:gd name="T15" fmla="*/ 1 h 554"/>
                <a:gd name="T16" fmla="*/ 3 w 325"/>
                <a:gd name="T17" fmla="*/ 1 h 554"/>
                <a:gd name="T18" fmla="*/ 3 w 325"/>
                <a:gd name="T19" fmla="*/ 1 h 554"/>
                <a:gd name="T20" fmla="*/ 3 w 325"/>
                <a:gd name="T21" fmla="*/ 1 h 554"/>
                <a:gd name="T22" fmla="*/ 4 w 325"/>
                <a:gd name="T23" fmla="*/ 1 h 554"/>
                <a:gd name="T24" fmla="*/ 3 w 325"/>
                <a:gd name="T25" fmla="*/ 1 h 554"/>
                <a:gd name="T26" fmla="*/ 3 w 325"/>
                <a:gd name="T27" fmla="*/ 0 h 554"/>
                <a:gd name="T28" fmla="*/ 2 w 325"/>
                <a:gd name="T29" fmla="*/ 1 h 554"/>
                <a:gd name="T30" fmla="*/ 2 w 325"/>
                <a:gd name="T31" fmla="*/ 1 h 554"/>
                <a:gd name="T32" fmla="*/ 2 w 325"/>
                <a:gd name="T33" fmla="*/ 1 h 554"/>
                <a:gd name="T34" fmla="*/ 1 w 325"/>
                <a:gd name="T35" fmla="*/ 1 h 554"/>
                <a:gd name="T36" fmla="*/ 1 w 325"/>
                <a:gd name="T37" fmla="*/ 1 h 554"/>
                <a:gd name="T38" fmla="*/ 0 w 325"/>
                <a:gd name="T39" fmla="*/ 1 h 5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5"/>
                <a:gd name="T61" fmla="*/ 0 h 554"/>
                <a:gd name="T62" fmla="*/ 325 w 325"/>
                <a:gd name="T63" fmla="*/ 554 h 5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5" h="554">
                  <a:moveTo>
                    <a:pt x="0" y="325"/>
                  </a:moveTo>
                  <a:lnTo>
                    <a:pt x="48" y="467"/>
                  </a:lnTo>
                  <a:lnTo>
                    <a:pt x="68" y="535"/>
                  </a:lnTo>
                  <a:lnTo>
                    <a:pt x="96" y="524"/>
                  </a:lnTo>
                  <a:lnTo>
                    <a:pt x="132" y="548"/>
                  </a:lnTo>
                  <a:lnTo>
                    <a:pt x="175" y="519"/>
                  </a:lnTo>
                  <a:lnTo>
                    <a:pt x="190" y="553"/>
                  </a:lnTo>
                  <a:lnTo>
                    <a:pt x="212" y="519"/>
                  </a:lnTo>
                  <a:lnTo>
                    <a:pt x="255" y="553"/>
                  </a:lnTo>
                  <a:lnTo>
                    <a:pt x="255" y="531"/>
                  </a:lnTo>
                  <a:lnTo>
                    <a:pt x="286" y="308"/>
                  </a:lnTo>
                  <a:lnTo>
                    <a:pt x="324" y="221"/>
                  </a:lnTo>
                  <a:lnTo>
                    <a:pt x="286" y="45"/>
                  </a:lnTo>
                  <a:lnTo>
                    <a:pt x="270" y="0"/>
                  </a:lnTo>
                  <a:lnTo>
                    <a:pt x="190" y="74"/>
                  </a:lnTo>
                  <a:lnTo>
                    <a:pt x="180" y="130"/>
                  </a:lnTo>
                  <a:lnTo>
                    <a:pt x="158" y="114"/>
                  </a:lnTo>
                  <a:lnTo>
                    <a:pt x="139" y="205"/>
                  </a:lnTo>
                  <a:lnTo>
                    <a:pt x="48" y="263"/>
                  </a:lnTo>
                  <a:lnTo>
                    <a:pt x="0" y="325"/>
                  </a:lnTo>
                </a:path>
              </a:pathLst>
            </a:custGeom>
            <a:solidFill>
              <a:schemeClr val="folHlink"/>
            </a:solidFill>
            <a:ln w="3175" cap="rnd">
              <a:solidFill>
                <a:srgbClr val="C0C0C0"/>
              </a:solidFill>
              <a:round/>
              <a:headEnd/>
              <a:tailEnd/>
            </a:ln>
          </p:spPr>
          <p:txBody>
            <a:bodyPr/>
            <a:lstStyle/>
            <a:p>
              <a:endParaRPr lang="fr-FR"/>
            </a:p>
          </p:txBody>
        </p:sp>
        <p:sp>
          <p:nvSpPr>
            <p:cNvPr id="7310" name="Freeform 87"/>
            <p:cNvSpPr>
              <a:spLocks/>
            </p:cNvSpPr>
            <p:nvPr/>
          </p:nvSpPr>
          <p:spPr bwMode="auto">
            <a:xfrm>
              <a:off x="4320" y="2770"/>
              <a:ext cx="356" cy="369"/>
            </a:xfrm>
            <a:custGeom>
              <a:avLst/>
              <a:gdLst>
                <a:gd name="T0" fmla="*/ 0 w 518"/>
                <a:gd name="T1" fmla="*/ 1 h 617"/>
                <a:gd name="T2" fmla="*/ 1 w 518"/>
                <a:gd name="T3" fmla="*/ 1 h 617"/>
                <a:gd name="T4" fmla="*/ 1 w 518"/>
                <a:gd name="T5" fmla="*/ 1 h 617"/>
                <a:gd name="T6" fmla="*/ 1 w 518"/>
                <a:gd name="T7" fmla="*/ 1 h 617"/>
                <a:gd name="T8" fmla="*/ 1 w 518"/>
                <a:gd name="T9" fmla="*/ 1 h 617"/>
                <a:gd name="T10" fmla="*/ 1 w 518"/>
                <a:gd name="T11" fmla="*/ 1 h 617"/>
                <a:gd name="T12" fmla="*/ 2 w 518"/>
                <a:gd name="T13" fmla="*/ 1 h 617"/>
                <a:gd name="T14" fmla="*/ 2 w 518"/>
                <a:gd name="T15" fmla="*/ 1 h 617"/>
                <a:gd name="T16" fmla="*/ 3 w 518"/>
                <a:gd name="T17" fmla="*/ 1 h 617"/>
                <a:gd name="T18" fmla="*/ 3 w 518"/>
                <a:gd name="T19" fmla="*/ 1 h 617"/>
                <a:gd name="T20" fmla="*/ 3 w 518"/>
                <a:gd name="T21" fmla="*/ 1 h 617"/>
                <a:gd name="T22" fmla="*/ 5 w 518"/>
                <a:gd name="T23" fmla="*/ 1 h 617"/>
                <a:gd name="T24" fmla="*/ 5 w 518"/>
                <a:gd name="T25" fmla="*/ 1 h 617"/>
                <a:gd name="T26" fmla="*/ 5 w 518"/>
                <a:gd name="T27" fmla="*/ 1 h 617"/>
                <a:gd name="T28" fmla="*/ 5 w 518"/>
                <a:gd name="T29" fmla="*/ 1 h 617"/>
                <a:gd name="T30" fmla="*/ 5 w 518"/>
                <a:gd name="T31" fmla="*/ 1 h 617"/>
                <a:gd name="T32" fmla="*/ 5 w 518"/>
                <a:gd name="T33" fmla="*/ 1 h 617"/>
                <a:gd name="T34" fmla="*/ 5 w 518"/>
                <a:gd name="T35" fmla="*/ 1 h 617"/>
                <a:gd name="T36" fmla="*/ 5 w 518"/>
                <a:gd name="T37" fmla="*/ 1 h 617"/>
                <a:gd name="T38" fmla="*/ 5 w 518"/>
                <a:gd name="T39" fmla="*/ 1 h 617"/>
                <a:gd name="T40" fmla="*/ 5 w 518"/>
                <a:gd name="T41" fmla="*/ 1 h 617"/>
                <a:gd name="T42" fmla="*/ 5 w 518"/>
                <a:gd name="T43" fmla="*/ 1 h 617"/>
                <a:gd name="T44" fmla="*/ 4 w 518"/>
                <a:gd name="T45" fmla="*/ 1 h 617"/>
                <a:gd name="T46" fmla="*/ 3 w 518"/>
                <a:gd name="T47" fmla="*/ 1 h 617"/>
                <a:gd name="T48" fmla="*/ 3 w 518"/>
                <a:gd name="T49" fmla="*/ 0 h 617"/>
                <a:gd name="T50" fmla="*/ 3 w 518"/>
                <a:gd name="T51" fmla="*/ 1 h 617"/>
                <a:gd name="T52" fmla="*/ 2 w 518"/>
                <a:gd name="T53" fmla="*/ 1 h 617"/>
                <a:gd name="T54" fmla="*/ 1 w 518"/>
                <a:gd name="T55" fmla="*/ 1 h 617"/>
                <a:gd name="T56" fmla="*/ 1 w 518"/>
                <a:gd name="T57" fmla="*/ 1 h 617"/>
                <a:gd name="T58" fmla="*/ 0 w 518"/>
                <a:gd name="T59" fmla="*/ 1 h 61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18"/>
                <a:gd name="T91" fmla="*/ 0 h 617"/>
                <a:gd name="T92" fmla="*/ 518 w 518"/>
                <a:gd name="T93" fmla="*/ 617 h 61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18" h="617">
                  <a:moveTo>
                    <a:pt x="0" y="227"/>
                  </a:moveTo>
                  <a:lnTo>
                    <a:pt x="20" y="273"/>
                  </a:lnTo>
                  <a:lnTo>
                    <a:pt x="4" y="296"/>
                  </a:lnTo>
                  <a:lnTo>
                    <a:pt x="31" y="324"/>
                  </a:lnTo>
                  <a:lnTo>
                    <a:pt x="27" y="387"/>
                  </a:lnTo>
                  <a:lnTo>
                    <a:pt x="89" y="364"/>
                  </a:lnTo>
                  <a:lnTo>
                    <a:pt x="179" y="415"/>
                  </a:lnTo>
                  <a:lnTo>
                    <a:pt x="248" y="547"/>
                  </a:lnTo>
                  <a:lnTo>
                    <a:pt x="290" y="582"/>
                  </a:lnTo>
                  <a:lnTo>
                    <a:pt x="343" y="588"/>
                  </a:lnTo>
                  <a:lnTo>
                    <a:pt x="360" y="616"/>
                  </a:lnTo>
                  <a:lnTo>
                    <a:pt x="407" y="603"/>
                  </a:lnTo>
                  <a:lnTo>
                    <a:pt x="407" y="541"/>
                  </a:lnTo>
                  <a:lnTo>
                    <a:pt x="465" y="547"/>
                  </a:lnTo>
                  <a:lnTo>
                    <a:pt x="465" y="513"/>
                  </a:lnTo>
                  <a:lnTo>
                    <a:pt x="507" y="490"/>
                  </a:lnTo>
                  <a:lnTo>
                    <a:pt x="517" y="450"/>
                  </a:lnTo>
                  <a:lnTo>
                    <a:pt x="459" y="409"/>
                  </a:lnTo>
                  <a:lnTo>
                    <a:pt x="490" y="364"/>
                  </a:lnTo>
                  <a:lnTo>
                    <a:pt x="449" y="370"/>
                  </a:lnTo>
                  <a:lnTo>
                    <a:pt x="417" y="329"/>
                  </a:lnTo>
                  <a:lnTo>
                    <a:pt x="413" y="227"/>
                  </a:lnTo>
                  <a:lnTo>
                    <a:pt x="381" y="135"/>
                  </a:lnTo>
                  <a:lnTo>
                    <a:pt x="327" y="21"/>
                  </a:lnTo>
                  <a:lnTo>
                    <a:pt x="297" y="0"/>
                  </a:lnTo>
                  <a:lnTo>
                    <a:pt x="269" y="10"/>
                  </a:lnTo>
                  <a:lnTo>
                    <a:pt x="202" y="135"/>
                  </a:lnTo>
                  <a:lnTo>
                    <a:pt x="142" y="130"/>
                  </a:lnTo>
                  <a:lnTo>
                    <a:pt x="110" y="154"/>
                  </a:lnTo>
                  <a:lnTo>
                    <a:pt x="0" y="227"/>
                  </a:lnTo>
                </a:path>
              </a:pathLst>
            </a:custGeom>
            <a:solidFill>
              <a:srgbClr val="FFCC00"/>
            </a:solidFill>
            <a:ln w="3175" cap="rnd">
              <a:solidFill>
                <a:srgbClr val="C0C0C0"/>
              </a:solidFill>
              <a:round/>
              <a:headEnd/>
              <a:tailEnd/>
            </a:ln>
          </p:spPr>
          <p:txBody>
            <a:bodyPr/>
            <a:lstStyle/>
            <a:p>
              <a:endParaRPr lang="fr-FR"/>
            </a:p>
          </p:txBody>
        </p:sp>
        <p:sp>
          <p:nvSpPr>
            <p:cNvPr id="7311" name="Freeform 88"/>
            <p:cNvSpPr>
              <a:spLocks/>
            </p:cNvSpPr>
            <p:nvPr/>
          </p:nvSpPr>
          <p:spPr bwMode="auto">
            <a:xfrm>
              <a:off x="4362" y="2603"/>
              <a:ext cx="295" cy="260"/>
            </a:xfrm>
            <a:custGeom>
              <a:avLst/>
              <a:gdLst>
                <a:gd name="T0" fmla="*/ 0 w 430"/>
                <a:gd name="T1" fmla="*/ 1 h 435"/>
                <a:gd name="T2" fmla="*/ 1 w 430"/>
                <a:gd name="T3" fmla="*/ 1 h 435"/>
                <a:gd name="T4" fmla="*/ 1 w 430"/>
                <a:gd name="T5" fmla="*/ 1 h 435"/>
                <a:gd name="T6" fmla="*/ 1 w 430"/>
                <a:gd name="T7" fmla="*/ 1 h 435"/>
                <a:gd name="T8" fmla="*/ 1 w 430"/>
                <a:gd name="T9" fmla="*/ 1 h 435"/>
                <a:gd name="T10" fmla="*/ 1 w 430"/>
                <a:gd name="T11" fmla="*/ 1 h 435"/>
                <a:gd name="T12" fmla="*/ 1 w 430"/>
                <a:gd name="T13" fmla="*/ 1 h 435"/>
                <a:gd name="T14" fmla="*/ 1 w 430"/>
                <a:gd name="T15" fmla="*/ 0 h 435"/>
                <a:gd name="T16" fmla="*/ 2 w 430"/>
                <a:gd name="T17" fmla="*/ 1 h 435"/>
                <a:gd name="T18" fmla="*/ 3 w 430"/>
                <a:gd name="T19" fmla="*/ 1 h 435"/>
                <a:gd name="T20" fmla="*/ 3 w 430"/>
                <a:gd name="T21" fmla="*/ 1 h 435"/>
                <a:gd name="T22" fmla="*/ 3 w 430"/>
                <a:gd name="T23" fmla="*/ 1 h 435"/>
                <a:gd name="T24" fmla="*/ 3 w 430"/>
                <a:gd name="T25" fmla="*/ 1 h 435"/>
                <a:gd name="T26" fmla="*/ 4 w 430"/>
                <a:gd name="T27" fmla="*/ 1 h 435"/>
                <a:gd name="T28" fmla="*/ 5 w 430"/>
                <a:gd name="T29" fmla="*/ 1 h 435"/>
                <a:gd name="T30" fmla="*/ 4 w 430"/>
                <a:gd name="T31" fmla="*/ 1 h 435"/>
                <a:gd name="T32" fmla="*/ 3 w 430"/>
                <a:gd name="T33" fmla="*/ 1 h 435"/>
                <a:gd name="T34" fmla="*/ 3 w 430"/>
                <a:gd name="T35" fmla="*/ 1 h 435"/>
                <a:gd name="T36" fmla="*/ 3 w 430"/>
                <a:gd name="T37" fmla="*/ 1 h 435"/>
                <a:gd name="T38" fmla="*/ 2 w 430"/>
                <a:gd name="T39" fmla="*/ 1 h 435"/>
                <a:gd name="T40" fmla="*/ 2 w 430"/>
                <a:gd name="T41" fmla="*/ 1 h 435"/>
                <a:gd name="T42" fmla="*/ 1 w 430"/>
                <a:gd name="T43" fmla="*/ 1 h 435"/>
                <a:gd name="T44" fmla="*/ 1 w 430"/>
                <a:gd name="T45" fmla="*/ 1 h 435"/>
                <a:gd name="T46" fmla="*/ 1 w 430"/>
                <a:gd name="T47" fmla="*/ 1 h 435"/>
                <a:gd name="T48" fmla="*/ 0 w 430"/>
                <a:gd name="T49" fmla="*/ 1 h 4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0"/>
                <a:gd name="T76" fmla="*/ 0 h 435"/>
                <a:gd name="T77" fmla="*/ 430 w 430"/>
                <a:gd name="T78" fmla="*/ 435 h 4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0" h="435">
                  <a:moveTo>
                    <a:pt x="0" y="255"/>
                  </a:moveTo>
                  <a:lnTo>
                    <a:pt x="27" y="250"/>
                  </a:lnTo>
                  <a:lnTo>
                    <a:pt x="9" y="209"/>
                  </a:lnTo>
                  <a:lnTo>
                    <a:pt x="48" y="170"/>
                  </a:lnTo>
                  <a:lnTo>
                    <a:pt x="48" y="125"/>
                  </a:lnTo>
                  <a:lnTo>
                    <a:pt x="117" y="33"/>
                  </a:lnTo>
                  <a:lnTo>
                    <a:pt x="159" y="51"/>
                  </a:lnTo>
                  <a:lnTo>
                    <a:pt x="154" y="0"/>
                  </a:lnTo>
                  <a:lnTo>
                    <a:pt x="213" y="40"/>
                  </a:lnTo>
                  <a:lnTo>
                    <a:pt x="265" y="40"/>
                  </a:lnTo>
                  <a:lnTo>
                    <a:pt x="312" y="85"/>
                  </a:lnTo>
                  <a:lnTo>
                    <a:pt x="351" y="56"/>
                  </a:lnTo>
                  <a:lnTo>
                    <a:pt x="334" y="96"/>
                  </a:lnTo>
                  <a:lnTo>
                    <a:pt x="381" y="108"/>
                  </a:lnTo>
                  <a:lnTo>
                    <a:pt x="429" y="250"/>
                  </a:lnTo>
                  <a:lnTo>
                    <a:pt x="381" y="301"/>
                  </a:lnTo>
                  <a:lnTo>
                    <a:pt x="355" y="290"/>
                  </a:lnTo>
                  <a:lnTo>
                    <a:pt x="319" y="415"/>
                  </a:lnTo>
                  <a:lnTo>
                    <a:pt x="265" y="301"/>
                  </a:lnTo>
                  <a:lnTo>
                    <a:pt x="235" y="279"/>
                  </a:lnTo>
                  <a:lnTo>
                    <a:pt x="207" y="290"/>
                  </a:lnTo>
                  <a:lnTo>
                    <a:pt x="140" y="415"/>
                  </a:lnTo>
                  <a:lnTo>
                    <a:pt x="79" y="409"/>
                  </a:lnTo>
                  <a:lnTo>
                    <a:pt x="48" y="434"/>
                  </a:lnTo>
                  <a:lnTo>
                    <a:pt x="0" y="255"/>
                  </a:lnTo>
                </a:path>
              </a:pathLst>
            </a:custGeom>
            <a:solidFill>
              <a:schemeClr val="folHlink"/>
            </a:solidFill>
            <a:ln w="3175" cap="rnd">
              <a:solidFill>
                <a:srgbClr val="C0C0C0"/>
              </a:solidFill>
              <a:round/>
              <a:headEnd/>
              <a:tailEnd/>
            </a:ln>
          </p:spPr>
          <p:txBody>
            <a:bodyPr/>
            <a:lstStyle/>
            <a:p>
              <a:endParaRPr lang="fr-FR"/>
            </a:p>
          </p:txBody>
        </p:sp>
        <p:sp>
          <p:nvSpPr>
            <p:cNvPr id="7312" name="Freeform 89"/>
            <p:cNvSpPr>
              <a:spLocks/>
            </p:cNvSpPr>
            <p:nvPr/>
          </p:nvSpPr>
          <p:spPr bwMode="auto">
            <a:xfrm>
              <a:off x="4635" y="2903"/>
              <a:ext cx="357" cy="298"/>
            </a:xfrm>
            <a:custGeom>
              <a:avLst/>
              <a:gdLst>
                <a:gd name="T0" fmla="*/ 0 w 519"/>
                <a:gd name="T1" fmla="*/ 1 h 497"/>
                <a:gd name="T2" fmla="*/ 1 w 519"/>
                <a:gd name="T3" fmla="*/ 1 h 497"/>
                <a:gd name="T4" fmla="*/ 1 w 519"/>
                <a:gd name="T5" fmla="*/ 1 h 497"/>
                <a:gd name="T6" fmla="*/ 1 w 519"/>
                <a:gd name="T7" fmla="*/ 1 h 497"/>
                <a:gd name="T8" fmla="*/ 3 w 519"/>
                <a:gd name="T9" fmla="*/ 1 h 497"/>
                <a:gd name="T10" fmla="*/ 3 w 519"/>
                <a:gd name="T11" fmla="*/ 1 h 497"/>
                <a:gd name="T12" fmla="*/ 3 w 519"/>
                <a:gd name="T13" fmla="*/ 1 h 497"/>
                <a:gd name="T14" fmla="*/ 3 w 519"/>
                <a:gd name="T15" fmla="*/ 0 h 497"/>
                <a:gd name="T16" fmla="*/ 3 w 519"/>
                <a:gd name="T17" fmla="*/ 1 h 497"/>
                <a:gd name="T18" fmla="*/ 3 w 519"/>
                <a:gd name="T19" fmla="*/ 1 h 497"/>
                <a:gd name="T20" fmla="*/ 4 w 519"/>
                <a:gd name="T21" fmla="*/ 1 h 497"/>
                <a:gd name="T22" fmla="*/ 4 w 519"/>
                <a:gd name="T23" fmla="*/ 1 h 497"/>
                <a:gd name="T24" fmla="*/ 4 w 519"/>
                <a:gd name="T25" fmla="*/ 1 h 497"/>
                <a:gd name="T26" fmla="*/ 5 w 519"/>
                <a:gd name="T27" fmla="*/ 1 h 497"/>
                <a:gd name="T28" fmla="*/ 6 w 519"/>
                <a:gd name="T29" fmla="*/ 1 h 497"/>
                <a:gd name="T30" fmla="*/ 6 w 519"/>
                <a:gd name="T31" fmla="*/ 1 h 497"/>
                <a:gd name="T32" fmla="*/ 6 w 519"/>
                <a:gd name="T33" fmla="*/ 1 h 497"/>
                <a:gd name="T34" fmla="*/ 6 w 519"/>
                <a:gd name="T35" fmla="*/ 1 h 497"/>
                <a:gd name="T36" fmla="*/ 6 w 519"/>
                <a:gd name="T37" fmla="*/ 1 h 497"/>
                <a:gd name="T38" fmla="*/ 5 w 519"/>
                <a:gd name="T39" fmla="*/ 1 h 497"/>
                <a:gd name="T40" fmla="*/ 5 w 519"/>
                <a:gd name="T41" fmla="*/ 1 h 497"/>
                <a:gd name="T42" fmla="*/ 4 w 519"/>
                <a:gd name="T43" fmla="*/ 1 h 497"/>
                <a:gd name="T44" fmla="*/ 3 w 519"/>
                <a:gd name="T45" fmla="*/ 1 h 497"/>
                <a:gd name="T46" fmla="*/ 3 w 519"/>
                <a:gd name="T47" fmla="*/ 1 h 497"/>
                <a:gd name="T48" fmla="*/ 4 w 519"/>
                <a:gd name="T49" fmla="*/ 1 h 497"/>
                <a:gd name="T50" fmla="*/ 3 w 519"/>
                <a:gd name="T51" fmla="*/ 1 h 497"/>
                <a:gd name="T52" fmla="*/ 2 w 519"/>
                <a:gd name="T53" fmla="*/ 1 h 497"/>
                <a:gd name="T54" fmla="*/ 2 w 519"/>
                <a:gd name="T55" fmla="*/ 1 h 497"/>
                <a:gd name="T56" fmla="*/ 1 w 519"/>
                <a:gd name="T57" fmla="*/ 1 h 497"/>
                <a:gd name="T58" fmla="*/ 1 w 519"/>
                <a:gd name="T59" fmla="*/ 1 h 497"/>
                <a:gd name="T60" fmla="*/ 1 w 519"/>
                <a:gd name="T61" fmla="*/ 1 h 497"/>
                <a:gd name="T62" fmla="*/ 1 w 519"/>
                <a:gd name="T63" fmla="*/ 1 h 497"/>
                <a:gd name="T64" fmla="*/ 1 w 519"/>
                <a:gd name="T65" fmla="*/ 1 h 497"/>
                <a:gd name="T66" fmla="*/ 0 w 519"/>
                <a:gd name="T67" fmla="*/ 1 h 4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9"/>
                <a:gd name="T103" fmla="*/ 0 h 497"/>
                <a:gd name="T104" fmla="*/ 519 w 519"/>
                <a:gd name="T105" fmla="*/ 497 h 4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9" h="497">
                  <a:moveTo>
                    <a:pt x="0" y="187"/>
                  </a:moveTo>
                  <a:lnTo>
                    <a:pt x="31" y="142"/>
                  </a:lnTo>
                  <a:lnTo>
                    <a:pt x="118" y="176"/>
                  </a:lnTo>
                  <a:lnTo>
                    <a:pt x="140" y="142"/>
                  </a:lnTo>
                  <a:lnTo>
                    <a:pt x="220" y="165"/>
                  </a:lnTo>
                  <a:lnTo>
                    <a:pt x="240" y="148"/>
                  </a:lnTo>
                  <a:lnTo>
                    <a:pt x="225" y="22"/>
                  </a:lnTo>
                  <a:lnTo>
                    <a:pt x="246" y="0"/>
                  </a:lnTo>
                  <a:lnTo>
                    <a:pt x="267" y="67"/>
                  </a:lnTo>
                  <a:lnTo>
                    <a:pt x="294" y="56"/>
                  </a:lnTo>
                  <a:lnTo>
                    <a:pt x="330" y="81"/>
                  </a:lnTo>
                  <a:lnTo>
                    <a:pt x="373" y="51"/>
                  </a:lnTo>
                  <a:lnTo>
                    <a:pt x="388" y="85"/>
                  </a:lnTo>
                  <a:lnTo>
                    <a:pt x="410" y="51"/>
                  </a:lnTo>
                  <a:lnTo>
                    <a:pt x="453" y="85"/>
                  </a:lnTo>
                  <a:lnTo>
                    <a:pt x="518" y="217"/>
                  </a:lnTo>
                  <a:lnTo>
                    <a:pt x="496" y="257"/>
                  </a:lnTo>
                  <a:lnTo>
                    <a:pt x="457" y="291"/>
                  </a:lnTo>
                  <a:lnTo>
                    <a:pt x="453" y="376"/>
                  </a:lnTo>
                  <a:lnTo>
                    <a:pt x="410" y="376"/>
                  </a:lnTo>
                  <a:lnTo>
                    <a:pt x="405" y="428"/>
                  </a:lnTo>
                  <a:lnTo>
                    <a:pt x="325" y="496"/>
                  </a:lnTo>
                  <a:lnTo>
                    <a:pt x="298" y="490"/>
                  </a:lnTo>
                  <a:lnTo>
                    <a:pt x="278" y="451"/>
                  </a:lnTo>
                  <a:lnTo>
                    <a:pt x="315" y="406"/>
                  </a:lnTo>
                  <a:lnTo>
                    <a:pt x="236" y="291"/>
                  </a:lnTo>
                  <a:lnTo>
                    <a:pt x="193" y="291"/>
                  </a:lnTo>
                  <a:lnTo>
                    <a:pt x="171" y="247"/>
                  </a:lnTo>
                  <a:lnTo>
                    <a:pt x="113" y="309"/>
                  </a:lnTo>
                  <a:lnTo>
                    <a:pt x="98" y="291"/>
                  </a:lnTo>
                  <a:lnTo>
                    <a:pt x="70" y="303"/>
                  </a:lnTo>
                  <a:lnTo>
                    <a:pt x="48" y="268"/>
                  </a:lnTo>
                  <a:lnTo>
                    <a:pt x="58" y="228"/>
                  </a:lnTo>
                  <a:lnTo>
                    <a:pt x="0" y="187"/>
                  </a:lnTo>
                </a:path>
              </a:pathLst>
            </a:custGeom>
            <a:solidFill>
              <a:srgbClr val="FFFF99"/>
            </a:solidFill>
            <a:ln w="3175" cap="rnd">
              <a:solidFill>
                <a:srgbClr val="C0C0C0"/>
              </a:solidFill>
              <a:round/>
              <a:headEnd/>
              <a:tailEnd/>
            </a:ln>
          </p:spPr>
          <p:txBody>
            <a:bodyPr/>
            <a:lstStyle/>
            <a:p>
              <a:endParaRPr lang="fr-FR"/>
            </a:p>
          </p:txBody>
        </p:sp>
        <p:sp>
          <p:nvSpPr>
            <p:cNvPr id="7313" name="Freeform 90"/>
            <p:cNvSpPr>
              <a:spLocks/>
            </p:cNvSpPr>
            <p:nvPr/>
          </p:nvSpPr>
          <p:spPr bwMode="auto">
            <a:xfrm>
              <a:off x="3625" y="2568"/>
              <a:ext cx="352" cy="421"/>
            </a:xfrm>
            <a:custGeom>
              <a:avLst/>
              <a:gdLst>
                <a:gd name="T0" fmla="*/ 0 w 510"/>
                <a:gd name="T1" fmla="*/ 1 h 703"/>
                <a:gd name="T2" fmla="*/ 1 w 510"/>
                <a:gd name="T3" fmla="*/ 1 h 703"/>
                <a:gd name="T4" fmla="*/ 1 w 510"/>
                <a:gd name="T5" fmla="*/ 1 h 703"/>
                <a:gd name="T6" fmla="*/ 1 w 510"/>
                <a:gd name="T7" fmla="*/ 1 h 703"/>
                <a:gd name="T8" fmla="*/ 1 w 510"/>
                <a:gd name="T9" fmla="*/ 1 h 703"/>
                <a:gd name="T10" fmla="*/ 1 w 510"/>
                <a:gd name="T11" fmla="*/ 1 h 703"/>
                <a:gd name="T12" fmla="*/ 1 w 510"/>
                <a:gd name="T13" fmla="*/ 1 h 703"/>
                <a:gd name="T14" fmla="*/ 1 w 510"/>
                <a:gd name="T15" fmla="*/ 1 h 703"/>
                <a:gd name="T16" fmla="*/ 1 w 510"/>
                <a:gd name="T17" fmla="*/ 1 h 703"/>
                <a:gd name="T18" fmla="*/ 1 w 510"/>
                <a:gd name="T19" fmla="*/ 1 h 703"/>
                <a:gd name="T20" fmla="*/ 1 w 510"/>
                <a:gd name="T21" fmla="*/ 1 h 703"/>
                <a:gd name="T22" fmla="*/ 1 w 510"/>
                <a:gd name="T23" fmla="*/ 1 h 703"/>
                <a:gd name="T24" fmla="*/ 2 w 510"/>
                <a:gd name="T25" fmla="*/ 1 h 703"/>
                <a:gd name="T26" fmla="*/ 3 w 510"/>
                <a:gd name="T27" fmla="*/ 1 h 703"/>
                <a:gd name="T28" fmla="*/ 3 w 510"/>
                <a:gd name="T29" fmla="*/ 1 h 703"/>
                <a:gd name="T30" fmla="*/ 4 w 510"/>
                <a:gd name="T31" fmla="*/ 1 h 703"/>
                <a:gd name="T32" fmla="*/ 4 w 510"/>
                <a:gd name="T33" fmla="*/ 1 h 703"/>
                <a:gd name="T34" fmla="*/ 4 w 510"/>
                <a:gd name="T35" fmla="*/ 1 h 703"/>
                <a:gd name="T36" fmla="*/ 5 w 510"/>
                <a:gd name="T37" fmla="*/ 1 h 703"/>
                <a:gd name="T38" fmla="*/ 5 w 510"/>
                <a:gd name="T39" fmla="*/ 1 h 703"/>
                <a:gd name="T40" fmla="*/ 6 w 510"/>
                <a:gd name="T41" fmla="*/ 1 h 703"/>
                <a:gd name="T42" fmla="*/ 6 w 510"/>
                <a:gd name="T43" fmla="*/ 1 h 703"/>
                <a:gd name="T44" fmla="*/ 6 w 510"/>
                <a:gd name="T45" fmla="*/ 1 h 703"/>
                <a:gd name="T46" fmla="*/ 6 w 510"/>
                <a:gd name="T47" fmla="*/ 1 h 703"/>
                <a:gd name="T48" fmla="*/ 6 w 510"/>
                <a:gd name="T49" fmla="*/ 1 h 703"/>
                <a:gd name="T50" fmla="*/ 5 w 510"/>
                <a:gd name="T51" fmla="*/ 1 h 703"/>
                <a:gd name="T52" fmla="*/ 5 w 510"/>
                <a:gd name="T53" fmla="*/ 1 h 703"/>
                <a:gd name="T54" fmla="*/ 5 w 510"/>
                <a:gd name="T55" fmla="*/ 1 h 703"/>
                <a:gd name="T56" fmla="*/ 4 w 510"/>
                <a:gd name="T57" fmla="*/ 1 h 703"/>
                <a:gd name="T58" fmla="*/ 3 w 510"/>
                <a:gd name="T59" fmla="*/ 1 h 703"/>
                <a:gd name="T60" fmla="*/ 3 w 510"/>
                <a:gd name="T61" fmla="*/ 1 h 703"/>
                <a:gd name="T62" fmla="*/ 2 w 510"/>
                <a:gd name="T63" fmla="*/ 1 h 703"/>
                <a:gd name="T64" fmla="*/ 2 w 510"/>
                <a:gd name="T65" fmla="*/ 1 h 703"/>
                <a:gd name="T66" fmla="*/ 3 w 510"/>
                <a:gd name="T67" fmla="*/ 1 h 703"/>
                <a:gd name="T68" fmla="*/ 3 w 510"/>
                <a:gd name="T69" fmla="*/ 1 h 703"/>
                <a:gd name="T70" fmla="*/ 2 w 510"/>
                <a:gd name="T71" fmla="*/ 1 h 703"/>
                <a:gd name="T72" fmla="*/ 2 w 510"/>
                <a:gd name="T73" fmla="*/ 1 h 703"/>
                <a:gd name="T74" fmla="*/ 1 w 510"/>
                <a:gd name="T75" fmla="*/ 1 h 703"/>
                <a:gd name="T76" fmla="*/ 1 w 510"/>
                <a:gd name="T77" fmla="*/ 0 h 703"/>
                <a:gd name="T78" fmla="*/ 1 w 510"/>
                <a:gd name="T79" fmla="*/ 1 h 703"/>
                <a:gd name="T80" fmla="*/ 0 w 510"/>
                <a:gd name="T81" fmla="*/ 1 h 7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10"/>
                <a:gd name="T124" fmla="*/ 0 h 703"/>
                <a:gd name="T125" fmla="*/ 510 w 510"/>
                <a:gd name="T126" fmla="*/ 703 h 7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10" h="703">
                  <a:moveTo>
                    <a:pt x="0" y="457"/>
                  </a:moveTo>
                  <a:lnTo>
                    <a:pt x="9" y="468"/>
                  </a:lnTo>
                  <a:lnTo>
                    <a:pt x="31" y="400"/>
                  </a:lnTo>
                  <a:lnTo>
                    <a:pt x="62" y="417"/>
                  </a:lnTo>
                  <a:lnTo>
                    <a:pt x="74" y="451"/>
                  </a:lnTo>
                  <a:lnTo>
                    <a:pt x="20" y="457"/>
                  </a:lnTo>
                  <a:lnTo>
                    <a:pt x="5" y="542"/>
                  </a:lnTo>
                  <a:lnTo>
                    <a:pt x="20" y="542"/>
                  </a:lnTo>
                  <a:lnTo>
                    <a:pt x="26" y="571"/>
                  </a:lnTo>
                  <a:lnTo>
                    <a:pt x="47" y="530"/>
                  </a:lnTo>
                  <a:lnTo>
                    <a:pt x="85" y="542"/>
                  </a:lnTo>
                  <a:lnTo>
                    <a:pt x="78" y="571"/>
                  </a:lnTo>
                  <a:lnTo>
                    <a:pt x="192" y="565"/>
                  </a:lnTo>
                  <a:lnTo>
                    <a:pt x="276" y="651"/>
                  </a:lnTo>
                  <a:lnTo>
                    <a:pt x="281" y="695"/>
                  </a:lnTo>
                  <a:lnTo>
                    <a:pt x="324" y="702"/>
                  </a:lnTo>
                  <a:lnTo>
                    <a:pt x="339" y="662"/>
                  </a:lnTo>
                  <a:lnTo>
                    <a:pt x="366" y="684"/>
                  </a:lnTo>
                  <a:lnTo>
                    <a:pt x="392" y="667"/>
                  </a:lnTo>
                  <a:lnTo>
                    <a:pt x="392" y="571"/>
                  </a:lnTo>
                  <a:lnTo>
                    <a:pt x="461" y="484"/>
                  </a:lnTo>
                  <a:lnTo>
                    <a:pt x="440" y="451"/>
                  </a:lnTo>
                  <a:lnTo>
                    <a:pt x="493" y="417"/>
                  </a:lnTo>
                  <a:lnTo>
                    <a:pt x="509" y="359"/>
                  </a:lnTo>
                  <a:lnTo>
                    <a:pt x="440" y="376"/>
                  </a:lnTo>
                  <a:lnTo>
                    <a:pt x="402" y="355"/>
                  </a:lnTo>
                  <a:lnTo>
                    <a:pt x="430" y="244"/>
                  </a:lnTo>
                  <a:lnTo>
                    <a:pt x="398" y="235"/>
                  </a:lnTo>
                  <a:lnTo>
                    <a:pt x="339" y="240"/>
                  </a:lnTo>
                  <a:lnTo>
                    <a:pt x="281" y="206"/>
                  </a:lnTo>
                  <a:lnTo>
                    <a:pt x="270" y="154"/>
                  </a:lnTo>
                  <a:lnTo>
                    <a:pt x="192" y="114"/>
                  </a:lnTo>
                  <a:lnTo>
                    <a:pt x="206" y="244"/>
                  </a:lnTo>
                  <a:lnTo>
                    <a:pt x="265" y="297"/>
                  </a:lnTo>
                  <a:lnTo>
                    <a:pt x="223" y="285"/>
                  </a:lnTo>
                  <a:lnTo>
                    <a:pt x="176" y="206"/>
                  </a:lnTo>
                  <a:lnTo>
                    <a:pt x="159" y="114"/>
                  </a:lnTo>
                  <a:lnTo>
                    <a:pt x="78" y="36"/>
                  </a:lnTo>
                  <a:lnTo>
                    <a:pt x="78" y="0"/>
                  </a:lnTo>
                  <a:lnTo>
                    <a:pt x="47" y="52"/>
                  </a:lnTo>
                  <a:lnTo>
                    <a:pt x="0" y="457"/>
                  </a:lnTo>
                </a:path>
              </a:pathLst>
            </a:custGeom>
            <a:solidFill>
              <a:srgbClr val="FFCC00"/>
            </a:solidFill>
            <a:ln w="3175" cap="rnd">
              <a:solidFill>
                <a:srgbClr val="C0C0C0"/>
              </a:solidFill>
              <a:round/>
              <a:headEnd/>
              <a:tailEnd/>
            </a:ln>
          </p:spPr>
          <p:txBody>
            <a:bodyPr/>
            <a:lstStyle/>
            <a:p>
              <a:endParaRPr lang="fr-FR"/>
            </a:p>
          </p:txBody>
        </p:sp>
        <p:sp>
          <p:nvSpPr>
            <p:cNvPr id="7314" name="Freeform 91"/>
            <p:cNvSpPr>
              <a:spLocks/>
            </p:cNvSpPr>
            <p:nvPr/>
          </p:nvSpPr>
          <p:spPr bwMode="auto">
            <a:xfrm>
              <a:off x="3552" y="2886"/>
              <a:ext cx="376" cy="308"/>
            </a:xfrm>
            <a:custGeom>
              <a:avLst/>
              <a:gdLst>
                <a:gd name="T0" fmla="*/ 0 w 547"/>
                <a:gd name="T1" fmla="*/ 1 h 517"/>
                <a:gd name="T2" fmla="*/ 1 w 547"/>
                <a:gd name="T3" fmla="*/ 1 h 517"/>
                <a:gd name="T4" fmla="*/ 1 w 547"/>
                <a:gd name="T5" fmla="*/ 1 h 517"/>
                <a:gd name="T6" fmla="*/ 1 w 547"/>
                <a:gd name="T7" fmla="*/ 1 h 517"/>
                <a:gd name="T8" fmla="*/ 1 w 547"/>
                <a:gd name="T9" fmla="*/ 1 h 517"/>
                <a:gd name="T10" fmla="*/ 1 w 547"/>
                <a:gd name="T11" fmla="*/ 0 h 517"/>
                <a:gd name="T12" fmla="*/ 2 w 547"/>
                <a:gd name="T13" fmla="*/ 1 h 517"/>
                <a:gd name="T14" fmla="*/ 2 w 547"/>
                <a:gd name="T15" fmla="*/ 1 h 517"/>
                <a:gd name="T16" fmla="*/ 3 w 547"/>
                <a:gd name="T17" fmla="*/ 1 h 517"/>
                <a:gd name="T18" fmla="*/ 4 w 547"/>
                <a:gd name="T19" fmla="*/ 1 h 517"/>
                <a:gd name="T20" fmla="*/ 4 w 547"/>
                <a:gd name="T21" fmla="*/ 1 h 517"/>
                <a:gd name="T22" fmla="*/ 5 w 547"/>
                <a:gd name="T23" fmla="*/ 1 h 517"/>
                <a:gd name="T24" fmla="*/ 5 w 547"/>
                <a:gd name="T25" fmla="*/ 1 h 517"/>
                <a:gd name="T26" fmla="*/ 5 w 547"/>
                <a:gd name="T27" fmla="*/ 1 h 517"/>
                <a:gd name="T28" fmla="*/ 5 w 547"/>
                <a:gd name="T29" fmla="*/ 1 h 517"/>
                <a:gd name="T30" fmla="*/ 6 w 547"/>
                <a:gd name="T31" fmla="*/ 1 h 517"/>
                <a:gd name="T32" fmla="*/ 5 w 547"/>
                <a:gd name="T33" fmla="*/ 1 h 517"/>
                <a:gd name="T34" fmla="*/ 5 w 547"/>
                <a:gd name="T35" fmla="*/ 1 h 517"/>
                <a:gd name="T36" fmla="*/ 5 w 547"/>
                <a:gd name="T37" fmla="*/ 1 h 517"/>
                <a:gd name="T38" fmla="*/ 5 w 547"/>
                <a:gd name="T39" fmla="*/ 1 h 517"/>
                <a:gd name="T40" fmla="*/ 5 w 547"/>
                <a:gd name="T41" fmla="*/ 1 h 517"/>
                <a:gd name="T42" fmla="*/ 5 w 547"/>
                <a:gd name="T43" fmla="*/ 1 h 517"/>
                <a:gd name="T44" fmla="*/ 5 w 547"/>
                <a:gd name="T45" fmla="*/ 1 h 517"/>
                <a:gd name="T46" fmla="*/ 5 w 547"/>
                <a:gd name="T47" fmla="*/ 1 h 517"/>
                <a:gd name="T48" fmla="*/ 3 w 547"/>
                <a:gd name="T49" fmla="*/ 1 h 517"/>
                <a:gd name="T50" fmla="*/ 3 w 547"/>
                <a:gd name="T51" fmla="*/ 1 h 517"/>
                <a:gd name="T52" fmla="*/ 3 w 547"/>
                <a:gd name="T53" fmla="*/ 1 h 517"/>
                <a:gd name="T54" fmla="*/ 2 w 547"/>
                <a:gd name="T55" fmla="*/ 1 h 517"/>
                <a:gd name="T56" fmla="*/ 1 w 547"/>
                <a:gd name="T57" fmla="*/ 1 h 517"/>
                <a:gd name="T58" fmla="*/ 1 w 547"/>
                <a:gd name="T59" fmla="*/ 1 h 517"/>
                <a:gd name="T60" fmla="*/ 1 w 547"/>
                <a:gd name="T61" fmla="*/ 1 h 517"/>
                <a:gd name="T62" fmla="*/ 0 w 547"/>
                <a:gd name="T63" fmla="*/ 1 h 5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7"/>
                <a:gd name="T97" fmla="*/ 0 h 517"/>
                <a:gd name="T98" fmla="*/ 547 w 547"/>
                <a:gd name="T99" fmla="*/ 517 h 5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7" h="517">
                  <a:moveTo>
                    <a:pt x="0" y="486"/>
                  </a:moveTo>
                  <a:lnTo>
                    <a:pt x="30" y="440"/>
                  </a:lnTo>
                  <a:lnTo>
                    <a:pt x="111" y="12"/>
                  </a:lnTo>
                  <a:lnTo>
                    <a:pt x="126" y="12"/>
                  </a:lnTo>
                  <a:lnTo>
                    <a:pt x="132" y="41"/>
                  </a:lnTo>
                  <a:lnTo>
                    <a:pt x="153" y="0"/>
                  </a:lnTo>
                  <a:lnTo>
                    <a:pt x="191" y="12"/>
                  </a:lnTo>
                  <a:lnTo>
                    <a:pt x="184" y="41"/>
                  </a:lnTo>
                  <a:lnTo>
                    <a:pt x="298" y="35"/>
                  </a:lnTo>
                  <a:lnTo>
                    <a:pt x="382" y="121"/>
                  </a:lnTo>
                  <a:lnTo>
                    <a:pt x="387" y="165"/>
                  </a:lnTo>
                  <a:lnTo>
                    <a:pt x="430" y="172"/>
                  </a:lnTo>
                  <a:lnTo>
                    <a:pt x="445" y="132"/>
                  </a:lnTo>
                  <a:lnTo>
                    <a:pt x="472" y="154"/>
                  </a:lnTo>
                  <a:lnTo>
                    <a:pt x="472" y="199"/>
                  </a:lnTo>
                  <a:lnTo>
                    <a:pt x="546" y="211"/>
                  </a:lnTo>
                  <a:lnTo>
                    <a:pt x="531" y="280"/>
                  </a:lnTo>
                  <a:lnTo>
                    <a:pt x="536" y="316"/>
                  </a:lnTo>
                  <a:lnTo>
                    <a:pt x="515" y="320"/>
                  </a:lnTo>
                  <a:lnTo>
                    <a:pt x="508" y="277"/>
                  </a:lnTo>
                  <a:lnTo>
                    <a:pt x="494" y="277"/>
                  </a:lnTo>
                  <a:lnTo>
                    <a:pt x="435" y="320"/>
                  </a:lnTo>
                  <a:lnTo>
                    <a:pt x="412" y="452"/>
                  </a:lnTo>
                  <a:lnTo>
                    <a:pt x="430" y="476"/>
                  </a:lnTo>
                  <a:lnTo>
                    <a:pt x="354" y="486"/>
                  </a:lnTo>
                  <a:lnTo>
                    <a:pt x="350" y="469"/>
                  </a:lnTo>
                  <a:lnTo>
                    <a:pt x="323" y="498"/>
                  </a:lnTo>
                  <a:lnTo>
                    <a:pt x="249" y="480"/>
                  </a:lnTo>
                  <a:lnTo>
                    <a:pt x="126" y="516"/>
                  </a:lnTo>
                  <a:lnTo>
                    <a:pt x="115" y="486"/>
                  </a:lnTo>
                  <a:lnTo>
                    <a:pt x="41" y="509"/>
                  </a:lnTo>
                  <a:lnTo>
                    <a:pt x="0" y="486"/>
                  </a:lnTo>
                </a:path>
              </a:pathLst>
            </a:custGeom>
            <a:solidFill>
              <a:srgbClr val="FFCC00"/>
            </a:solidFill>
            <a:ln w="3175" cap="rnd">
              <a:solidFill>
                <a:srgbClr val="C0C0C0"/>
              </a:solidFill>
              <a:round/>
              <a:headEnd/>
              <a:tailEnd/>
            </a:ln>
          </p:spPr>
          <p:txBody>
            <a:bodyPr/>
            <a:lstStyle/>
            <a:p>
              <a:endParaRPr lang="fr-FR"/>
            </a:p>
          </p:txBody>
        </p:sp>
        <p:sp>
          <p:nvSpPr>
            <p:cNvPr id="7315" name="Freeform 92"/>
            <p:cNvSpPr>
              <a:spLocks/>
            </p:cNvSpPr>
            <p:nvPr/>
          </p:nvSpPr>
          <p:spPr bwMode="auto">
            <a:xfrm>
              <a:off x="4593" y="2619"/>
              <a:ext cx="310" cy="199"/>
            </a:xfrm>
            <a:custGeom>
              <a:avLst/>
              <a:gdLst>
                <a:gd name="T0" fmla="*/ 0 w 452"/>
                <a:gd name="T1" fmla="*/ 1 h 332"/>
                <a:gd name="T2" fmla="*/ 1 w 452"/>
                <a:gd name="T3" fmla="*/ 1 h 332"/>
                <a:gd name="T4" fmla="*/ 1 w 452"/>
                <a:gd name="T5" fmla="*/ 0 h 332"/>
                <a:gd name="T6" fmla="*/ 1 w 452"/>
                <a:gd name="T7" fmla="*/ 0 h 332"/>
                <a:gd name="T8" fmla="*/ 1 w 452"/>
                <a:gd name="T9" fmla="*/ 1 h 332"/>
                <a:gd name="T10" fmla="*/ 3 w 452"/>
                <a:gd name="T11" fmla="*/ 1 h 332"/>
                <a:gd name="T12" fmla="*/ 4 w 452"/>
                <a:gd name="T13" fmla="*/ 1 h 332"/>
                <a:gd name="T14" fmla="*/ 5 w 452"/>
                <a:gd name="T15" fmla="*/ 1 h 332"/>
                <a:gd name="T16" fmla="*/ 5 w 452"/>
                <a:gd name="T17" fmla="*/ 1 h 332"/>
                <a:gd name="T18" fmla="*/ 5 w 452"/>
                <a:gd name="T19" fmla="*/ 1 h 332"/>
                <a:gd name="T20" fmla="*/ 5 w 452"/>
                <a:gd name="T21" fmla="*/ 1 h 332"/>
                <a:gd name="T22" fmla="*/ 4 w 452"/>
                <a:gd name="T23" fmla="*/ 1 h 332"/>
                <a:gd name="T24" fmla="*/ 3 w 452"/>
                <a:gd name="T25" fmla="*/ 1 h 332"/>
                <a:gd name="T26" fmla="*/ 3 w 452"/>
                <a:gd name="T27" fmla="*/ 1 h 332"/>
                <a:gd name="T28" fmla="*/ 2 w 452"/>
                <a:gd name="T29" fmla="*/ 1 h 332"/>
                <a:gd name="T30" fmla="*/ 1 w 452"/>
                <a:gd name="T31" fmla="*/ 1 h 332"/>
                <a:gd name="T32" fmla="*/ 1 w 452"/>
                <a:gd name="T33" fmla="*/ 1 h 332"/>
                <a:gd name="T34" fmla="*/ 1 w 452"/>
                <a:gd name="T35" fmla="*/ 1 h 332"/>
                <a:gd name="T36" fmla="*/ 0 w 452"/>
                <a:gd name="T37" fmla="*/ 1 h 3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2"/>
                <a:gd name="T58" fmla="*/ 0 h 332"/>
                <a:gd name="T59" fmla="*/ 452 w 452"/>
                <a:gd name="T60" fmla="*/ 332 h 3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2" h="332">
                  <a:moveTo>
                    <a:pt x="0" y="67"/>
                  </a:moveTo>
                  <a:lnTo>
                    <a:pt x="16" y="28"/>
                  </a:lnTo>
                  <a:lnTo>
                    <a:pt x="68" y="0"/>
                  </a:lnTo>
                  <a:lnTo>
                    <a:pt x="148" y="0"/>
                  </a:lnTo>
                  <a:lnTo>
                    <a:pt x="165" y="28"/>
                  </a:lnTo>
                  <a:lnTo>
                    <a:pt x="256" y="22"/>
                  </a:lnTo>
                  <a:lnTo>
                    <a:pt x="392" y="12"/>
                  </a:lnTo>
                  <a:lnTo>
                    <a:pt x="409" y="63"/>
                  </a:lnTo>
                  <a:lnTo>
                    <a:pt x="451" y="79"/>
                  </a:lnTo>
                  <a:lnTo>
                    <a:pt x="441" y="135"/>
                  </a:lnTo>
                  <a:lnTo>
                    <a:pt x="419" y="120"/>
                  </a:lnTo>
                  <a:lnTo>
                    <a:pt x="399" y="210"/>
                  </a:lnTo>
                  <a:lnTo>
                    <a:pt x="308" y="268"/>
                  </a:lnTo>
                  <a:lnTo>
                    <a:pt x="260" y="331"/>
                  </a:lnTo>
                  <a:lnTo>
                    <a:pt x="198" y="268"/>
                  </a:lnTo>
                  <a:lnTo>
                    <a:pt x="137" y="302"/>
                  </a:lnTo>
                  <a:lnTo>
                    <a:pt x="94" y="221"/>
                  </a:lnTo>
                  <a:lnTo>
                    <a:pt x="47" y="79"/>
                  </a:lnTo>
                  <a:lnTo>
                    <a:pt x="0" y="67"/>
                  </a:lnTo>
                </a:path>
              </a:pathLst>
            </a:custGeom>
            <a:solidFill>
              <a:schemeClr val="folHlink"/>
            </a:solidFill>
            <a:ln w="3175" cap="rnd">
              <a:solidFill>
                <a:srgbClr val="C0C0C0"/>
              </a:solidFill>
              <a:round/>
              <a:headEnd/>
              <a:tailEnd/>
            </a:ln>
          </p:spPr>
          <p:txBody>
            <a:bodyPr/>
            <a:lstStyle/>
            <a:p>
              <a:endParaRPr lang="fr-FR"/>
            </a:p>
          </p:txBody>
        </p:sp>
        <p:sp>
          <p:nvSpPr>
            <p:cNvPr id="7316" name="Freeform 93"/>
            <p:cNvSpPr>
              <a:spLocks/>
            </p:cNvSpPr>
            <p:nvPr/>
          </p:nvSpPr>
          <p:spPr bwMode="auto">
            <a:xfrm>
              <a:off x="4126" y="2745"/>
              <a:ext cx="269" cy="241"/>
            </a:xfrm>
            <a:custGeom>
              <a:avLst/>
              <a:gdLst>
                <a:gd name="T0" fmla="*/ 0 w 394"/>
                <a:gd name="T1" fmla="*/ 1 h 400"/>
                <a:gd name="T2" fmla="*/ 1 w 394"/>
                <a:gd name="T3" fmla="*/ 1 h 400"/>
                <a:gd name="T4" fmla="*/ 1 w 394"/>
                <a:gd name="T5" fmla="*/ 1 h 400"/>
                <a:gd name="T6" fmla="*/ 1 w 394"/>
                <a:gd name="T7" fmla="*/ 1 h 400"/>
                <a:gd name="T8" fmla="*/ 2 w 394"/>
                <a:gd name="T9" fmla="*/ 1 h 400"/>
                <a:gd name="T10" fmla="*/ 2 w 394"/>
                <a:gd name="T11" fmla="*/ 1 h 400"/>
                <a:gd name="T12" fmla="*/ 3 w 394"/>
                <a:gd name="T13" fmla="*/ 1 h 400"/>
                <a:gd name="T14" fmla="*/ 3 w 394"/>
                <a:gd name="T15" fmla="*/ 1 h 400"/>
                <a:gd name="T16" fmla="*/ 3 w 394"/>
                <a:gd name="T17" fmla="*/ 1 h 400"/>
                <a:gd name="T18" fmla="*/ 3 w 394"/>
                <a:gd name="T19" fmla="*/ 1 h 400"/>
                <a:gd name="T20" fmla="*/ 3 w 394"/>
                <a:gd name="T21" fmla="*/ 1 h 400"/>
                <a:gd name="T22" fmla="*/ 3 w 394"/>
                <a:gd name="T23" fmla="*/ 1 h 400"/>
                <a:gd name="T24" fmla="*/ 3 w 394"/>
                <a:gd name="T25" fmla="*/ 1 h 400"/>
                <a:gd name="T26" fmla="*/ 2 w 394"/>
                <a:gd name="T27" fmla="*/ 1 h 400"/>
                <a:gd name="T28" fmla="*/ 2 w 394"/>
                <a:gd name="T29" fmla="*/ 0 h 400"/>
                <a:gd name="T30" fmla="*/ 1 w 394"/>
                <a:gd name="T31" fmla="*/ 0 h 400"/>
                <a:gd name="T32" fmla="*/ 1 w 394"/>
                <a:gd name="T33" fmla="*/ 1 h 400"/>
                <a:gd name="T34" fmla="*/ 1 w 394"/>
                <a:gd name="T35" fmla="*/ 1 h 400"/>
                <a:gd name="T36" fmla="*/ 1 w 394"/>
                <a:gd name="T37" fmla="*/ 1 h 400"/>
                <a:gd name="T38" fmla="*/ 1 w 394"/>
                <a:gd name="T39" fmla="*/ 1 h 400"/>
                <a:gd name="T40" fmla="*/ 1 w 394"/>
                <a:gd name="T41" fmla="*/ 1 h 400"/>
                <a:gd name="T42" fmla="*/ 0 w 394"/>
                <a:gd name="T43" fmla="*/ 1 h 4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4"/>
                <a:gd name="T67" fmla="*/ 0 h 400"/>
                <a:gd name="T68" fmla="*/ 394 w 394"/>
                <a:gd name="T69" fmla="*/ 400 h 4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4" h="400">
                  <a:moveTo>
                    <a:pt x="0" y="245"/>
                  </a:moveTo>
                  <a:lnTo>
                    <a:pt x="21" y="314"/>
                  </a:lnTo>
                  <a:lnTo>
                    <a:pt x="116" y="399"/>
                  </a:lnTo>
                  <a:lnTo>
                    <a:pt x="159" y="366"/>
                  </a:lnTo>
                  <a:lnTo>
                    <a:pt x="191" y="388"/>
                  </a:lnTo>
                  <a:lnTo>
                    <a:pt x="202" y="359"/>
                  </a:lnTo>
                  <a:lnTo>
                    <a:pt x="286" y="337"/>
                  </a:lnTo>
                  <a:lnTo>
                    <a:pt x="303" y="314"/>
                  </a:lnTo>
                  <a:lnTo>
                    <a:pt x="282" y="268"/>
                  </a:lnTo>
                  <a:lnTo>
                    <a:pt x="393" y="195"/>
                  </a:lnTo>
                  <a:lnTo>
                    <a:pt x="344" y="16"/>
                  </a:lnTo>
                  <a:lnTo>
                    <a:pt x="293" y="21"/>
                  </a:lnTo>
                  <a:lnTo>
                    <a:pt x="286" y="51"/>
                  </a:lnTo>
                  <a:lnTo>
                    <a:pt x="245" y="40"/>
                  </a:lnTo>
                  <a:lnTo>
                    <a:pt x="218" y="0"/>
                  </a:lnTo>
                  <a:lnTo>
                    <a:pt x="149" y="0"/>
                  </a:lnTo>
                  <a:lnTo>
                    <a:pt x="139" y="78"/>
                  </a:lnTo>
                  <a:lnTo>
                    <a:pt x="95" y="154"/>
                  </a:lnTo>
                  <a:lnTo>
                    <a:pt x="53" y="171"/>
                  </a:lnTo>
                  <a:lnTo>
                    <a:pt x="53" y="206"/>
                  </a:lnTo>
                  <a:lnTo>
                    <a:pt x="21" y="222"/>
                  </a:lnTo>
                  <a:lnTo>
                    <a:pt x="0" y="245"/>
                  </a:lnTo>
                </a:path>
              </a:pathLst>
            </a:custGeom>
            <a:solidFill>
              <a:srgbClr val="FFCC00"/>
            </a:solidFill>
            <a:ln w="3175" cap="rnd">
              <a:solidFill>
                <a:srgbClr val="C0C0C0"/>
              </a:solidFill>
              <a:round/>
              <a:headEnd/>
              <a:tailEnd/>
            </a:ln>
          </p:spPr>
          <p:txBody>
            <a:bodyPr/>
            <a:lstStyle/>
            <a:p>
              <a:endParaRPr lang="fr-FR"/>
            </a:p>
          </p:txBody>
        </p:sp>
        <p:sp>
          <p:nvSpPr>
            <p:cNvPr id="7317" name="Freeform 94"/>
            <p:cNvSpPr>
              <a:spLocks/>
            </p:cNvSpPr>
            <p:nvPr/>
          </p:nvSpPr>
          <p:spPr bwMode="auto">
            <a:xfrm>
              <a:off x="3877" y="2818"/>
              <a:ext cx="264" cy="237"/>
            </a:xfrm>
            <a:custGeom>
              <a:avLst/>
              <a:gdLst>
                <a:gd name="T0" fmla="*/ 0 w 383"/>
                <a:gd name="T1" fmla="*/ 1 h 394"/>
                <a:gd name="T2" fmla="*/ 0 w 383"/>
                <a:gd name="T3" fmla="*/ 1 h 394"/>
                <a:gd name="T4" fmla="*/ 1 w 383"/>
                <a:gd name="T5" fmla="*/ 1 h 394"/>
                <a:gd name="T6" fmla="*/ 1 w 383"/>
                <a:gd name="T7" fmla="*/ 1 h 394"/>
                <a:gd name="T8" fmla="*/ 1 w 383"/>
                <a:gd name="T9" fmla="*/ 1 h 394"/>
                <a:gd name="T10" fmla="*/ 1 w 383"/>
                <a:gd name="T11" fmla="*/ 1 h 394"/>
                <a:gd name="T12" fmla="*/ 1 w 383"/>
                <a:gd name="T13" fmla="*/ 0 h 394"/>
                <a:gd name="T14" fmla="*/ 2 w 383"/>
                <a:gd name="T15" fmla="*/ 1 h 394"/>
                <a:gd name="T16" fmla="*/ 4 w 383"/>
                <a:gd name="T17" fmla="*/ 1 h 394"/>
                <a:gd name="T18" fmla="*/ 4 w 383"/>
                <a:gd name="T19" fmla="*/ 1 h 394"/>
                <a:gd name="T20" fmla="*/ 4 w 383"/>
                <a:gd name="T21" fmla="*/ 1 h 394"/>
                <a:gd name="T22" fmla="*/ 4 w 383"/>
                <a:gd name="T23" fmla="*/ 1 h 394"/>
                <a:gd name="T24" fmla="*/ 4 w 383"/>
                <a:gd name="T25" fmla="*/ 1 h 394"/>
                <a:gd name="T26" fmla="*/ 4 w 383"/>
                <a:gd name="T27" fmla="*/ 1 h 394"/>
                <a:gd name="T28" fmla="*/ 4 w 383"/>
                <a:gd name="T29" fmla="*/ 1 h 394"/>
                <a:gd name="T30" fmla="*/ 4 w 383"/>
                <a:gd name="T31" fmla="*/ 1 h 394"/>
                <a:gd name="T32" fmla="*/ 4 w 383"/>
                <a:gd name="T33" fmla="*/ 1 h 394"/>
                <a:gd name="T34" fmla="*/ 3 w 383"/>
                <a:gd name="T35" fmla="*/ 1 h 394"/>
                <a:gd name="T36" fmla="*/ 3 w 383"/>
                <a:gd name="T37" fmla="*/ 1 h 394"/>
                <a:gd name="T38" fmla="*/ 2 w 383"/>
                <a:gd name="T39" fmla="*/ 1 h 394"/>
                <a:gd name="T40" fmla="*/ 1 w 383"/>
                <a:gd name="T41" fmla="*/ 1 h 394"/>
                <a:gd name="T42" fmla="*/ 1 w 383"/>
                <a:gd name="T43" fmla="*/ 1 h 394"/>
                <a:gd name="T44" fmla="*/ 1 w 383"/>
                <a:gd name="T45" fmla="*/ 1 h 394"/>
                <a:gd name="T46" fmla="*/ 0 w 383"/>
                <a:gd name="T47" fmla="*/ 1 h 3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83"/>
                <a:gd name="T73" fmla="*/ 0 h 394"/>
                <a:gd name="T74" fmla="*/ 383 w 383"/>
                <a:gd name="T75" fmla="*/ 394 h 39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83" h="394">
                  <a:moveTo>
                    <a:pt x="0" y="311"/>
                  </a:moveTo>
                  <a:lnTo>
                    <a:pt x="0" y="267"/>
                  </a:lnTo>
                  <a:lnTo>
                    <a:pt x="26" y="249"/>
                  </a:lnTo>
                  <a:lnTo>
                    <a:pt x="26" y="154"/>
                  </a:lnTo>
                  <a:lnTo>
                    <a:pt x="95" y="66"/>
                  </a:lnTo>
                  <a:lnTo>
                    <a:pt x="73" y="33"/>
                  </a:lnTo>
                  <a:lnTo>
                    <a:pt x="126" y="0"/>
                  </a:lnTo>
                  <a:lnTo>
                    <a:pt x="153" y="55"/>
                  </a:lnTo>
                  <a:lnTo>
                    <a:pt x="307" y="39"/>
                  </a:lnTo>
                  <a:lnTo>
                    <a:pt x="313" y="85"/>
                  </a:lnTo>
                  <a:lnTo>
                    <a:pt x="354" y="66"/>
                  </a:lnTo>
                  <a:lnTo>
                    <a:pt x="382" y="101"/>
                  </a:lnTo>
                  <a:lnTo>
                    <a:pt x="360" y="124"/>
                  </a:lnTo>
                  <a:lnTo>
                    <a:pt x="382" y="193"/>
                  </a:lnTo>
                  <a:lnTo>
                    <a:pt x="328" y="199"/>
                  </a:lnTo>
                  <a:lnTo>
                    <a:pt x="339" y="284"/>
                  </a:lnTo>
                  <a:lnTo>
                    <a:pt x="307" y="324"/>
                  </a:lnTo>
                  <a:lnTo>
                    <a:pt x="281" y="324"/>
                  </a:lnTo>
                  <a:lnTo>
                    <a:pt x="274" y="353"/>
                  </a:lnTo>
                  <a:lnTo>
                    <a:pt x="202" y="347"/>
                  </a:lnTo>
                  <a:lnTo>
                    <a:pt x="137" y="389"/>
                  </a:lnTo>
                  <a:lnTo>
                    <a:pt x="59" y="393"/>
                  </a:lnTo>
                  <a:lnTo>
                    <a:pt x="73" y="324"/>
                  </a:lnTo>
                  <a:lnTo>
                    <a:pt x="0" y="311"/>
                  </a:lnTo>
                </a:path>
              </a:pathLst>
            </a:custGeom>
            <a:solidFill>
              <a:srgbClr val="FFCC00"/>
            </a:solidFill>
            <a:ln w="3175" cap="rnd">
              <a:solidFill>
                <a:srgbClr val="C0C0C0"/>
              </a:solidFill>
              <a:round/>
              <a:headEnd/>
              <a:tailEnd/>
            </a:ln>
          </p:spPr>
          <p:txBody>
            <a:bodyPr/>
            <a:lstStyle/>
            <a:p>
              <a:endParaRPr lang="fr-FR"/>
            </a:p>
          </p:txBody>
        </p:sp>
        <p:sp>
          <p:nvSpPr>
            <p:cNvPr id="7318" name="Freeform 95"/>
            <p:cNvSpPr>
              <a:spLocks/>
            </p:cNvSpPr>
            <p:nvPr/>
          </p:nvSpPr>
          <p:spPr bwMode="auto">
            <a:xfrm>
              <a:off x="4582" y="2752"/>
              <a:ext cx="223" cy="258"/>
            </a:xfrm>
            <a:custGeom>
              <a:avLst/>
              <a:gdLst>
                <a:gd name="T0" fmla="*/ 0 w 325"/>
                <a:gd name="T1" fmla="*/ 1 h 430"/>
                <a:gd name="T2" fmla="*/ 1 w 325"/>
                <a:gd name="T3" fmla="*/ 1 h 430"/>
                <a:gd name="T4" fmla="*/ 1 w 325"/>
                <a:gd name="T5" fmla="*/ 1 h 430"/>
                <a:gd name="T6" fmla="*/ 1 w 325"/>
                <a:gd name="T7" fmla="*/ 1 h 430"/>
                <a:gd name="T8" fmla="*/ 1 w 325"/>
                <a:gd name="T9" fmla="*/ 1 h 430"/>
                <a:gd name="T10" fmla="*/ 2 w 325"/>
                <a:gd name="T11" fmla="*/ 1 h 430"/>
                <a:gd name="T12" fmla="*/ 2 w 325"/>
                <a:gd name="T13" fmla="*/ 1 h 430"/>
                <a:gd name="T14" fmla="*/ 3 w 325"/>
                <a:gd name="T15" fmla="*/ 1 h 430"/>
                <a:gd name="T16" fmla="*/ 3 w 325"/>
                <a:gd name="T17" fmla="*/ 1 h 430"/>
                <a:gd name="T18" fmla="*/ 3 w 325"/>
                <a:gd name="T19" fmla="*/ 1 h 430"/>
                <a:gd name="T20" fmla="*/ 3 w 325"/>
                <a:gd name="T21" fmla="*/ 1 h 430"/>
                <a:gd name="T22" fmla="*/ 3 w 325"/>
                <a:gd name="T23" fmla="*/ 1 h 430"/>
                <a:gd name="T24" fmla="*/ 2 w 325"/>
                <a:gd name="T25" fmla="*/ 1 h 430"/>
                <a:gd name="T26" fmla="*/ 1 w 325"/>
                <a:gd name="T27" fmla="*/ 1 h 430"/>
                <a:gd name="T28" fmla="*/ 1 w 325"/>
                <a:gd name="T29" fmla="*/ 0 h 430"/>
                <a:gd name="T30" fmla="*/ 1 w 325"/>
                <a:gd name="T31" fmla="*/ 1 h 430"/>
                <a:gd name="T32" fmla="*/ 1 w 325"/>
                <a:gd name="T33" fmla="*/ 1 h 430"/>
                <a:gd name="T34" fmla="*/ 0 w 325"/>
                <a:gd name="T35" fmla="*/ 1 h 4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5"/>
                <a:gd name="T55" fmla="*/ 0 h 430"/>
                <a:gd name="T56" fmla="*/ 325 w 325"/>
                <a:gd name="T57" fmla="*/ 430 h 4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5" h="430">
                  <a:moveTo>
                    <a:pt x="0" y="165"/>
                  </a:moveTo>
                  <a:lnTo>
                    <a:pt x="31" y="257"/>
                  </a:lnTo>
                  <a:lnTo>
                    <a:pt x="36" y="359"/>
                  </a:lnTo>
                  <a:lnTo>
                    <a:pt x="67" y="401"/>
                  </a:lnTo>
                  <a:lnTo>
                    <a:pt x="109" y="394"/>
                  </a:lnTo>
                  <a:lnTo>
                    <a:pt x="195" y="429"/>
                  </a:lnTo>
                  <a:lnTo>
                    <a:pt x="217" y="394"/>
                  </a:lnTo>
                  <a:lnTo>
                    <a:pt x="297" y="418"/>
                  </a:lnTo>
                  <a:lnTo>
                    <a:pt x="318" y="401"/>
                  </a:lnTo>
                  <a:lnTo>
                    <a:pt x="303" y="275"/>
                  </a:lnTo>
                  <a:lnTo>
                    <a:pt x="324" y="252"/>
                  </a:lnTo>
                  <a:lnTo>
                    <a:pt x="275" y="109"/>
                  </a:lnTo>
                  <a:lnTo>
                    <a:pt x="213" y="47"/>
                  </a:lnTo>
                  <a:lnTo>
                    <a:pt x="153" y="81"/>
                  </a:lnTo>
                  <a:lnTo>
                    <a:pt x="109" y="0"/>
                  </a:lnTo>
                  <a:lnTo>
                    <a:pt x="62" y="51"/>
                  </a:lnTo>
                  <a:lnTo>
                    <a:pt x="36" y="40"/>
                  </a:lnTo>
                  <a:lnTo>
                    <a:pt x="0" y="165"/>
                  </a:lnTo>
                </a:path>
              </a:pathLst>
            </a:custGeom>
            <a:solidFill>
              <a:srgbClr val="FFFF99"/>
            </a:solidFill>
            <a:ln w="3175" cap="rnd">
              <a:solidFill>
                <a:srgbClr val="C0C0C0"/>
              </a:solidFill>
              <a:round/>
              <a:headEnd/>
              <a:tailEnd/>
            </a:ln>
          </p:spPr>
          <p:txBody>
            <a:bodyPr/>
            <a:lstStyle/>
            <a:p>
              <a:endParaRPr lang="fr-FR"/>
            </a:p>
          </p:txBody>
        </p:sp>
        <p:sp>
          <p:nvSpPr>
            <p:cNvPr id="7319" name="Freeform 96"/>
            <p:cNvSpPr>
              <a:spLocks/>
            </p:cNvSpPr>
            <p:nvPr/>
          </p:nvSpPr>
          <p:spPr bwMode="auto">
            <a:xfrm>
              <a:off x="4067" y="2933"/>
              <a:ext cx="274" cy="186"/>
            </a:xfrm>
            <a:custGeom>
              <a:avLst/>
              <a:gdLst>
                <a:gd name="T0" fmla="*/ 0 w 400"/>
                <a:gd name="T1" fmla="*/ 1 h 310"/>
                <a:gd name="T2" fmla="*/ 1 w 400"/>
                <a:gd name="T3" fmla="*/ 1 h 310"/>
                <a:gd name="T4" fmla="*/ 1 w 400"/>
                <a:gd name="T5" fmla="*/ 1 h 310"/>
                <a:gd name="T6" fmla="*/ 1 w 400"/>
                <a:gd name="T7" fmla="*/ 1 h 310"/>
                <a:gd name="T8" fmla="*/ 1 w 400"/>
                <a:gd name="T9" fmla="*/ 1 h 310"/>
                <a:gd name="T10" fmla="*/ 1 w 400"/>
                <a:gd name="T11" fmla="*/ 0 h 310"/>
                <a:gd name="T12" fmla="*/ 2 w 400"/>
                <a:gd name="T13" fmla="*/ 1 h 310"/>
                <a:gd name="T14" fmla="*/ 2 w 400"/>
                <a:gd name="T15" fmla="*/ 1 h 310"/>
                <a:gd name="T16" fmla="*/ 3 w 400"/>
                <a:gd name="T17" fmla="*/ 1 h 310"/>
                <a:gd name="T18" fmla="*/ 3 w 400"/>
                <a:gd name="T19" fmla="*/ 1 h 310"/>
                <a:gd name="T20" fmla="*/ 3 w 400"/>
                <a:gd name="T21" fmla="*/ 1 h 310"/>
                <a:gd name="T22" fmla="*/ 4 w 400"/>
                <a:gd name="T23" fmla="*/ 1 h 310"/>
                <a:gd name="T24" fmla="*/ 4 w 400"/>
                <a:gd name="T25" fmla="*/ 1 h 310"/>
                <a:gd name="T26" fmla="*/ 3 w 400"/>
                <a:gd name="T27" fmla="*/ 1 h 310"/>
                <a:gd name="T28" fmla="*/ 3 w 400"/>
                <a:gd name="T29" fmla="*/ 1 h 310"/>
                <a:gd name="T30" fmla="*/ 2 w 400"/>
                <a:gd name="T31" fmla="*/ 1 h 310"/>
                <a:gd name="T32" fmla="*/ 2 w 400"/>
                <a:gd name="T33" fmla="*/ 1 h 310"/>
                <a:gd name="T34" fmla="*/ 2 w 400"/>
                <a:gd name="T35" fmla="*/ 1 h 310"/>
                <a:gd name="T36" fmla="*/ 1 w 400"/>
                <a:gd name="T37" fmla="*/ 1 h 310"/>
                <a:gd name="T38" fmla="*/ 1 w 400"/>
                <a:gd name="T39" fmla="*/ 1 h 310"/>
                <a:gd name="T40" fmla="*/ 1 w 400"/>
                <a:gd name="T41" fmla="*/ 1 h 310"/>
                <a:gd name="T42" fmla="*/ 1 w 400"/>
                <a:gd name="T43" fmla="*/ 1 h 310"/>
                <a:gd name="T44" fmla="*/ 1 w 400"/>
                <a:gd name="T45" fmla="*/ 1 h 310"/>
                <a:gd name="T46" fmla="*/ 1 w 400"/>
                <a:gd name="T47" fmla="*/ 1 h 310"/>
                <a:gd name="T48" fmla="*/ 0 w 400"/>
                <a:gd name="T49" fmla="*/ 1 h 3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0"/>
                <a:gd name="T76" fmla="*/ 0 h 310"/>
                <a:gd name="T77" fmla="*/ 400 w 400"/>
                <a:gd name="T78" fmla="*/ 310 h 31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0" h="310">
                  <a:moveTo>
                    <a:pt x="0" y="159"/>
                  </a:moveTo>
                  <a:lnTo>
                    <a:pt x="6" y="130"/>
                  </a:lnTo>
                  <a:lnTo>
                    <a:pt x="32" y="130"/>
                  </a:lnTo>
                  <a:lnTo>
                    <a:pt x="64" y="90"/>
                  </a:lnTo>
                  <a:lnTo>
                    <a:pt x="53" y="5"/>
                  </a:lnTo>
                  <a:lnTo>
                    <a:pt x="107" y="0"/>
                  </a:lnTo>
                  <a:lnTo>
                    <a:pt x="201" y="84"/>
                  </a:lnTo>
                  <a:lnTo>
                    <a:pt x="244" y="51"/>
                  </a:lnTo>
                  <a:lnTo>
                    <a:pt x="276" y="73"/>
                  </a:lnTo>
                  <a:lnTo>
                    <a:pt x="287" y="44"/>
                  </a:lnTo>
                  <a:lnTo>
                    <a:pt x="371" y="23"/>
                  </a:lnTo>
                  <a:lnTo>
                    <a:pt x="399" y="51"/>
                  </a:lnTo>
                  <a:lnTo>
                    <a:pt x="394" y="113"/>
                  </a:lnTo>
                  <a:lnTo>
                    <a:pt x="309" y="130"/>
                  </a:lnTo>
                  <a:lnTo>
                    <a:pt x="320" y="177"/>
                  </a:lnTo>
                  <a:lnTo>
                    <a:pt x="261" y="216"/>
                  </a:lnTo>
                  <a:lnTo>
                    <a:pt x="261" y="239"/>
                  </a:lnTo>
                  <a:lnTo>
                    <a:pt x="213" y="252"/>
                  </a:lnTo>
                  <a:lnTo>
                    <a:pt x="163" y="309"/>
                  </a:lnTo>
                  <a:lnTo>
                    <a:pt x="138" y="285"/>
                  </a:lnTo>
                  <a:lnTo>
                    <a:pt x="64" y="298"/>
                  </a:lnTo>
                  <a:lnTo>
                    <a:pt x="53" y="245"/>
                  </a:lnTo>
                  <a:lnTo>
                    <a:pt x="10" y="229"/>
                  </a:lnTo>
                  <a:lnTo>
                    <a:pt x="38" y="159"/>
                  </a:lnTo>
                  <a:lnTo>
                    <a:pt x="0" y="159"/>
                  </a:lnTo>
                </a:path>
              </a:pathLst>
            </a:custGeom>
            <a:solidFill>
              <a:srgbClr val="FFCC00"/>
            </a:solidFill>
            <a:ln w="3175" cap="rnd">
              <a:solidFill>
                <a:srgbClr val="C0C0C0"/>
              </a:solidFill>
              <a:round/>
              <a:headEnd/>
              <a:tailEnd/>
            </a:ln>
          </p:spPr>
          <p:txBody>
            <a:bodyPr/>
            <a:lstStyle/>
            <a:p>
              <a:endParaRPr lang="fr-FR"/>
            </a:p>
          </p:txBody>
        </p:sp>
        <p:sp>
          <p:nvSpPr>
            <p:cNvPr id="7320" name="Freeform 97"/>
            <p:cNvSpPr>
              <a:spLocks/>
            </p:cNvSpPr>
            <p:nvPr/>
          </p:nvSpPr>
          <p:spPr bwMode="auto">
            <a:xfrm>
              <a:off x="4946" y="2281"/>
              <a:ext cx="304" cy="263"/>
            </a:xfrm>
            <a:custGeom>
              <a:avLst/>
              <a:gdLst>
                <a:gd name="T0" fmla="*/ 0 w 441"/>
                <a:gd name="T1" fmla="*/ 1 h 439"/>
                <a:gd name="T2" fmla="*/ 1 w 441"/>
                <a:gd name="T3" fmla="*/ 1 h 439"/>
                <a:gd name="T4" fmla="*/ 1 w 441"/>
                <a:gd name="T5" fmla="*/ 1 h 439"/>
                <a:gd name="T6" fmla="*/ 1 w 441"/>
                <a:gd name="T7" fmla="*/ 0 h 439"/>
                <a:gd name="T8" fmla="*/ 2 w 441"/>
                <a:gd name="T9" fmla="*/ 1 h 439"/>
                <a:gd name="T10" fmla="*/ 3 w 441"/>
                <a:gd name="T11" fmla="*/ 1 h 439"/>
                <a:gd name="T12" fmla="*/ 3 w 441"/>
                <a:gd name="T13" fmla="*/ 1 h 439"/>
                <a:gd name="T14" fmla="*/ 4 w 441"/>
                <a:gd name="T15" fmla="*/ 1 h 439"/>
                <a:gd name="T16" fmla="*/ 5 w 441"/>
                <a:gd name="T17" fmla="*/ 1 h 439"/>
                <a:gd name="T18" fmla="*/ 5 w 441"/>
                <a:gd name="T19" fmla="*/ 1 h 439"/>
                <a:gd name="T20" fmla="*/ 5 w 441"/>
                <a:gd name="T21" fmla="*/ 1 h 439"/>
                <a:gd name="T22" fmla="*/ 5 w 441"/>
                <a:gd name="T23" fmla="*/ 1 h 439"/>
                <a:gd name="T24" fmla="*/ 4 w 441"/>
                <a:gd name="T25" fmla="*/ 1 h 439"/>
                <a:gd name="T26" fmla="*/ 4 w 441"/>
                <a:gd name="T27" fmla="*/ 1 h 439"/>
                <a:gd name="T28" fmla="*/ 4 w 441"/>
                <a:gd name="T29" fmla="*/ 1 h 439"/>
                <a:gd name="T30" fmla="*/ 3 w 441"/>
                <a:gd name="T31" fmla="*/ 1 h 439"/>
                <a:gd name="T32" fmla="*/ 3 w 441"/>
                <a:gd name="T33" fmla="*/ 1 h 439"/>
                <a:gd name="T34" fmla="*/ 2 w 441"/>
                <a:gd name="T35" fmla="*/ 1 h 439"/>
                <a:gd name="T36" fmla="*/ 1 w 441"/>
                <a:gd name="T37" fmla="*/ 1 h 439"/>
                <a:gd name="T38" fmla="*/ 0 w 441"/>
                <a:gd name="T39" fmla="*/ 1 h 4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1"/>
                <a:gd name="T61" fmla="*/ 0 h 439"/>
                <a:gd name="T62" fmla="*/ 441 w 441"/>
                <a:gd name="T63" fmla="*/ 439 h 4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1" h="439">
                  <a:moveTo>
                    <a:pt x="0" y="290"/>
                  </a:moveTo>
                  <a:lnTo>
                    <a:pt x="9" y="166"/>
                  </a:lnTo>
                  <a:lnTo>
                    <a:pt x="58" y="6"/>
                  </a:lnTo>
                  <a:lnTo>
                    <a:pt x="142" y="0"/>
                  </a:lnTo>
                  <a:lnTo>
                    <a:pt x="175" y="24"/>
                  </a:lnTo>
                  <a:lnTo>
                    <a:pt x="232" y="108"/>
                  </a:lnTo>
                  <a:lnTo>
                    <a:pt x="291" y="85"/>
                  </a:lnTo>
                  <a:lnTo>
                    <a:pt x="334" y="108"/>
                  </a:lnTo>
                  <a:lnTo>
                    <a:pt x="394" y="74"/>
                  </a:lnTo>
                  <a:lnTo>
                    <a:pt x="419" y="17"/>
                  </a:lnTo>
                  <a:lnTo>
                    <a:pt x="440" y="51"/>
                  </a:lnTo>
                  <a:lnTo>
                    <a:pt x="394" y="166"/>
                  </a:lnTo>
                  <a:lnTo>
                    <a:pt x="350" y="199"/>
                  </a:lnTo>
                  <a:lnTo>
                    <a:pt x="344" y="279"/>
                  </a:lnTo>
                  <a:lnTo>
                    <a:pt x="334" y="382"/>
                  </a:lnTo>
                  <a:lnTo>
                    <a:pt x="285" y="438"/>
                  </a:lnTo>
                  <a:lnTo>
                    <a:pt x="211" y="309"/>
                  </a:lnTo>
                  <a:lnTo>
                    <a:pt x="179" y="359"/>
                  </a:lnTo>
                  <a:lnTo>
                    <a:pt x="136" y="364"/>
                  </a:lnTo>
                  <a:lnTo>
                    <a:pt x="0" y="290"/>
                  </a:lnTo>
                </a:path>
              </a:pathLst>
            </a:custGeom>
            <a:solidFill>
              <a:schemeClr val="folHlink"/>
            </a:solidFill>
            <a:ln w="3175" cap="rnd">
              <a:solidFill>
                <a:srgbClr val="C0C0C0"/>
              </a:solidFill>
              <a:round/>
              <a:headEnd/>
              <a:tailEnd/>
            </a:ln>
          </p:spPr>
          <p:txBody>
            <a:bodyPr/>
            <a:lstStyle/>
            <a:p>
              <a:endParaRPr lang="fr-FR"/>
            </a:p>
          </p:txBody>
        </p:sp>
        <p:sp>
          <p:nvSpPr>
            <p:cNvPr id="7321" name="Freeform 98"/>
            <p:cNvSpPr>
              <a:spLocks/>
            </p:cNvSpPr>
            <p:nvPr/>
          </p:nvSpPr>
          <p:spPr bwMode="auto">
            <a:xfrm>
              <a:off x="4402" y="2210"/>
              <a:ext cx="381" cy="249"/>
            </a:xfrm>
            <a:custGeom>
              <a:avLst/>
              <a:gdLst>
                <a:gd name="T0" fmla="*/ 0 w 553"/>
                <a:gd name="T1" fmla="*/ 1 h 417"/>
                <a:gd name="T2" fmla="*/ 1 w 553"/>
                <a:gd name="T3" fmla="*/ 1 h 417"/>
                <a:gd name="T4" fmla="*/ 1 w 553"/>
                <a:gd name="T5" fmla="*/ 1 h 417"/>
                <a:gd name="T6" fmla="*/ 1 w 553"/>
                <a:gd name="T7" fmla="*/ 1 h 417"/>
                <a:gd name="T8" fmla="*/ 1 w 553"/>
                <a:gd name="T9" fmla="*/ 1 h 417"/>
                <a:gd name="T10" fmla="*/ 2 w 553"/>
                <a:gd name="T11" fmla="*/ 1 h 417"/>
                <a:gd name="T12" fmla="*/ 3 w 553"/>
                <a:gd name="T13" fmla="*/ 0 h 417"/>
                <a:gd name="T14" fmla="*/ 3 w 553"/>
                <a:gd name="T15" fmla="*/ 1 h 417"/>
                <a:gd name="T16" fmla="*/ 4 w 553"/>
                <a:gd name="T17" fmla="*/ 1 h 417"/>
                <a:gd name="T18" fmla="*/ 5 w 553"/>
                <a:gd name="T19" fmla="*/ 1 h 417"/>
                <a:gd name="T20" fmla="*/ 5 w 553"/>
                <a:gd name="T21" fmla="*/ 1 h 417"/>
                <a:gd name="T22" fmla="*/ 6 w 553"/>
                <a:gd name="T23" fmla="*/ 1 h 417"/>
                <a:gd name="T24" fmla="*/ 6 w 553"/>
                <a:gd name="T25" fmla="*/ 1 h 417"/>
                <a:gd name="T26" fmla="*/ 6 w 553"/>
                <a:gd name="T27" fmla="*/ 1 h 417"/>
                <a:gd name="T28" fmla="*/ 6 w 553"/>
                <a:gd name="T29" fmla="*/ 1 h 417"/>
                <a:gd name="T30" fmla="*/ 6 w 553"/>
                <a:gd name="T31" fmla="*/ 1 h 417"/>
                <a:gd name="T32" fmla="*/ 6 w 553"/>
                <a:gd name="T33" fmla="*/ 1 h 417"/>
                <a:gd name="T34" fmla="*/ 6 w 553"/>
                <a:gd name="T35" fmla="*/ 1 h 417"/>
                <a:gd name="T36" fmla="*/ 4 w 553"/>
                <a:gd name="T37" fmla="*/ 1 h 417"/>
                <a:gd name="T38" fmla="*/ 3 w 553"/>
                <a:gd name="T39" fmla="*/ 1 h 417"/>
                <a:gd name="T40" fmla="*/ 2 w 553"/>
                <a:gd name="T41" fmla="*/ 1 h 417"/>
                <a:gd name="T42" fmla="*/ 1 w 553"/>
                <a:gd name="T43" fmla="*/ 1 h 417"/>
                <a:gd name="T44" fmla="*/ 0 w 553"/>
                <a:gd name="T45" fmla="*/ 1 h 4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3"/>
                <a:gd name="T70" fmla="*/ 0 h 417"/>
                <a:gd name="T71" fmla="*/ 553 w 553"/>
                <a:gd name="T72" fmla="*/ 417 h 4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3" h="417">
                  <a:moveTo>
                    <a:pt x="0" y="181"/>
                  </a:moveTo>
                  <a:lnTo>
                    <a:pt x="32" y="143"/>
                  </a:lnTo>
                  <a:lnTo>
                    <a:pt x="100" y="131"/>
                  </a:lnTo>
                  <a:lnTo>
                    <a:pt x="106" y="79"/>
                  </a:lnTo>
                  <a:lnTo>
                    <a:pt x="143" y="27"/>
                  </a:lnTo>
                  <a:lnTo>
                    <a:pt x="180" y="33"/>
                  </a:lnTo>
                  <a:lnTo>
                    <a:pt x="233" y="0"/>
                  </a:lnTo>
                  <a:lnTo>
                    <a:pt x="302" y="56"/>
                  </a:lnTo>
                  <a:lnTo>
                    <a:pt x="361" y="44"/>
                  </a:lnTo>
                  <a:lnTo>
                    <a:pt x="396" y="69"/>
                  </a:lnTo>
                  <a:lnTo>
                    <a:pt x="437" y="33"/>
                  </a:lnTo>
                  <a:lnTo>
                    <a:pt x="510" y="143"/>
                  </a:lnTo>
                  <a:lnTo>
                    <a:pt x="552" y="153"/>
                  </a:lnTo>
                  <a:lnTo>
                    <a:pt x="552" y="222"/>
                  </a:lnTo>
                  <a:lnTo>
                    <a:pt x="520" y="251"/>
                  </a:lnTo>
                  <a:lnTo>
                    <a:pt x="489" y="278"/>
                  </a:lnTo>
                  <a:lnTo>
                    <a:pt x="504" y="387"/>
                  </a:lnTo>
                  <a:lnTo>
                    <a:pt x="463" y="416"/>
                  </a:lnTo>
                  <a:lnTo>
                    <a:pt x="386" y="365"/>
                  </a:lnTo>
                  <a:lnTo>
                    <a:pt x="254" y="347"/>
                  </a:lnTo>
                  <a:lnTo>
                    <a:pt x="207" y="268"/>
                  </a:lnTo>
                  <a:lnTo>
                    <a:pt x="100" y="329"/>
                  </a:lnTo>
                  <a:lnTo>
                    <a:pt x="0" y="181"/>
                  </a:lnTo>
                </a:path>
              </a:pathLst>
            </a:custGeom>
            <a:solidFill>
              <a:schemeClr val="folHlink"/>
            </a:solidFill>
            <a:ln w="3175" cap="rnd">
              <a:solidFill>
                <a:srgbClr val="C0C0C0"/>
              </a:solidFill>
              <a:round/>
              <a:headEnd/>
              <a:tailEnd/>
            </a:ln>
          </p:spPr>
          <p:txBody>
            <a:bodyPr/>
            <a:lstStyle/>
            <a:p>
              <a:endParaRPr lang="fr-FR"/>
            </a:p>
          </p:txBody>
        </p:sp>
        <p:sp>
          <p:nvSpPr>
            <p:cNvPr id="7322" name="Freeform 99"/>
            <p:cNvSpPr>
              <a:spLocks/>
            </p:cNvSpPr>
            <p:nvPr/>
          </p:nvSpPr>
          <p:spPr bwMode="auto">
            <a:xfrm>
              <a:off x="4180" y="2524"/>
              <a:ext cx="293" cy="253"/>
            </a:xfrm>
            <a:custGeom>
              <a:avLst/>
              <a:gdLst>
                <a:gd name="T0" fmla="*/ 0 w 427"/>
                <a:gd name="T1" fmla="*/ 1 h 423"/>
                <a:gd name="T2" fmla="*/ 1 w 427"/>
                <a:gd name="T3" fmla="*/ 1 h 423"/>
                <a:gd name="T4" fmla="*/ 1 w 427"/>
                <a:gd name="T5" fmla="*/ 1 h 423"/>
                <a:gd name="T6" fmla="*/ 1 w 427"/>
                <a:gd name="T7" fmla="*/ 1 h 423"/>
                <a:gd name="T8" fmla="*/ 1 w 427"/>
                <a:gd name="T9" fmla="*/ 1 h 423"/>
                <a:gd name="T10" fmla="*/ 1 w 427"/>
                <a:gd name="T11" fmla="*/ 1 h 423"/>
                <a:gd name="T12" fmla="*/ 1 w 427"/>
                <a:gd name="T13" fmla="*/ 1 h 423"/>
                <a:gd name="T14" fmla="*/ 1 w 427"/>
                <a:gd name="T15" fmla="*/ 1 h 423"/>
                <a:gd name="T16" fmla="*/ 2 w 427"/>
                <a:gd name="T17" fmla="*/ 1 h 423"/>
                <a:gd name="T18" fmla="*/ 2 w 427"/>
                <a:gd name="T19" fmla="*/ 1 h 423"/>
                <a:gd name="T20" fmla="*/ 3 w 427"/>
                <a:gd name="T21" fmla="*/ 1 h 423"/>
                <a:gd name="T22" fmla="*/ 3 w 427"/>
                <a:gd name="T23" fmla="*/ 1 h 423"/>
                <a:gd name="T24" fmla="*/ 3 w 427"/>
                <a:gd name="T25" fmla="*/ 1 h 423"/>
                <a:gd name="T26" fmla="*/ 3 w 427"/>
                <a:gd name="T27" fmla="*/ 1 h 423"/>
                <a:gd name="T28" fmla="*/ 3 w 427"/>
                <a:gd name="T29" fmla="*/ 1 h 423"/>
                <a:gd name="T30" fmla="*/ 4 w 427"/>
                <a:gd name="T31" fmla="*/ 1 h 423"/>
                <a:gd name="T32" fmla="*/ 5 w 427"/>
                <a:gd name="T33" fmla="*/ 1 h 423"/>
                <a:gd name="T34" fmla="*/ 5 w 427"/>
                <a:gd name="T35" fmla="*/ 1 h 423"/>
                <a:gd name="T36" fmla="*/ 5 w 427"/>
                <a:gd name="T37" fmla="*/ 1 h 423"/>
                <a:gd name="T38" fmla="*/ 5 w 427"/>
                <a:gd name="T39" fmla="*/ 1 h 423"/>
                <a:gd name="T40" fmla="*/ 5 w 427"/>
                <a:gd name="T41" fmla="*/ 0 h 423"/>
                <a:gd name="T42" fmla="*/ 5 w 427"/>
                <a:gd name="T43" fmla="*/ 1 h 423"/>
                <a:gd name="T44" fmla="*/ 3 w 427"/>
                <a:gd name="T45" fmla="*/ 1 h 423"/>
                <a:gd name="T46" fmla="*/ 3 w 427"/>
                <a:gd name="T47" fmla="*/ 0 h 423"/>
                <a:gd name="T48" fmla="*/ 2 w 427"/>
                <a:gd name="T49" fmla="*/ 1 h 423"/>
                <a:gd name="T50" fmla="*/ 0 w 427"/>
                <a:gd name="T51" fmla="*/ 1 h 4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7"/>
                <a:gd name="T79" fmla="*/ 0 h 423"/>
                <a:gd name="T80" fmla="*/ 427 w 427"/>
                <a:gd name="T81" fmla="*/ 423 h 4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7" h="423">
                  <a:moveTo>
                    <a:pt x="0" y="142"/>
                  </a:moveTo>
                  <a:lnTo>
                    <a:pt x="27" y="188"/>
                  </a:lnTo>
                  <a:lnTo>
                    <a:pt x="6" y="268"/>
                  </a:lnTo>
                  <a:lnTo>
                    <a:pt x="16" y="301"/>
                  </a:lnTo>
                  <a:lnTo>
                    <a:pt x="54" y="313"/>
                  </a:lnTo>
                  <a:lnTo>
                    <a:pt x="71" y="370"/>
                  </a:lnTo>
                  <a:lnTo>
                    <a:pt x="140" y="370"/>
                  </a:lnTo>
                  <a:lnTo>
                    <a:pt x="166" y="411"/>
                  </a:lnTo>
                  <a:lnTo>
                    <a:pt x="208" y="422"/>
                  </a:lnTo>
                  <a:lnTo>
                    <a:pt x="214" y="392"/>
                  </a:lnTo>
                  <a:lnTo>
                    <a:pt x="266" y="387"/>
                  </a:lnTo>
                  <a:lnTo>
                    <a:pt x="293" y="381"/>
                  </a:lnTo>
                  <a:lnTo>
                    <a:pt x="275" y="341"/>
                  </a:lnTo>
                  <a:lnTo>
                    <a:pt x="314" y="301"/>
                  </a:lnTo>
                  <a:lnTo>
                    <a:pt x="314" y="256"/>
                  </a:lnTo>
                  <a:lnTo>
                    <a:pt x="383" y="165"/>
                  </a:lnTo>
                  <a:lnTo>
                    <a:pt x="426" y="182"/>
                  </a:lnTo>
                  <a:lnTo>
                    <a:pt x="420" y="131"/>
                  </a:lnTo>
                  <a:lnTo>
                    <a:pt x="406" y="84"/>
                  </a:lnTo>
                  <a:lnTo>
                    <a:pt x="420" y="17"/>
                  </a:lnTo>
                  <a:lnTo>
                    <a:pt x="416" y="0"/>
                  </a:lnTo>
                  <a:lnTo>
                    <a:pt x="399" y="12"/>
                  </a:lnTo>
                  <a:lnTo>
                    <a:pt x="330" y="47"/>
                  </a:lnTo>
                  <a:lnTo>
                    <a:pt x="261" y="0"/>
                  </a:lnTo>
                  <a:lnTo>
                    <a:pt x="219" y="28"/>
                  </a:lnTo>
                  <a:lnTo>
                    <a:pt x="0" y="142"/>
                  </a:lnTo>
                </a:path>
              </a:pathLst>
            </a:custGeom>
            <a:solidFill>
              <a:srgbClr val="FFCC00"/>
            </a:solidFill>
            <a:ln w="3175" cap="rnd">
              <a:solidFill>
                <a:srgbClr val="C0C0C0"/>
              </a:solidFill>
              <a:round/>
              <a:headEnd/>
              <a:tailEnd/>
            </a:ln>
          </p:spPr>
          <p:txBody>
            <a:bodyPr/>
            <a:lstStyle/>
            <a:p>
              <a:endParaRPr lang="fr-FR"/>
            </a:p>
          </p:txBody>
        </p:sp>
        <p:sp>
          <p:nvSpPr>
            <p:cNvPr id="7323" name="Freeform 100"/>
            <p:cNvSpPr>
              <a:spLocks/>
            </p:cNvSpPr>
            <p:nvPr/>
          </p:nvSpPr>
          <p:spPr bwMode="auto">
            <a:xfrm>
              <a:off x="3900" y="2538"/>
              <a:ext cx="330" cy="342"/>
            </a:xfrm>
            <a:custGeom>
              <a:avLst/>
              <a:gdLst>
                <a:gd name="T0" fmla="*/ 0 w 479"/>
                <a:gd name="T1" fmla="*/ 1 h 573"/>
                <a:gd name="T2" fmla="*/ 1 w 479"/>
                <a:gd name="T3" fmla="*/ 1 h 573"/>
                <a:gd name="T4" fmla="*/ 1 w 479"/>
                <a:gd name="T5" fmla="*/ 1 h 573"/>
                <a:gd name="T6" fmla="*/ 1 w 479"/>
                <a:gd name="T7" fmla="*/ 1 h 573"/>
                <a:gd name="T8" fmla="*/ 2 w 479"/>
                <a:gd name="T9" fmla="*/ 1 h 573"/>
                <a:gd name="T10" fmla="*/ 2 w 479"/>
                <a:gd name="T11" fmla="*/ 1 h 573"/>
                <a:gd name="T12" fmla="*/ 3 w 479"/>
                <a:gd name="T13" fmla="*/ 0 h 573"/>
                <a:gd name="T14" fmla="*/ 3 w 479"/>
                <a:gd name="T15" fmla="*/ 0 h 573"/>
                <a:gd name="T16" fmla="*/ 3 w 479"/>
                <a:gd name="T17" fmla="*/ 1 h 573"/>
                <a:gd name="T18" fmla="*/ 4 w 479"/>
                <a:gd name="T19" fmla="*/ 1 h 573"/>
                <a:gd name="T20" fmla="*/ 4 w 479"/>
                <a:gd name="T21" fmla="*/ 1 h 573"/>
                <a:gd name="T22" fmla="*/ 4 w 479"/>
                <a:gd name="T23" fmla="*/ 1 h 573"/>
                <a:gd name="T24" fmla="*/ 5 w 479"/>
                <a:gd name="T25" fmla="*/ 1 h 573"/>
                <a:gd name="T26" fmla="*/ 5 w 479"/>
                <a:gd name="T27" fmla="*/ 1 h 573"/>
                <a:gd name="T28" fmla="*/ 5 w 479"/>
                <a:gd name="T29" fmla="*/ 1 h 573"/>
                <a:gd name="T30" fmla="*/ 5 w 479"/>
                <a:gd name="T31" fmla="*/ 1 h 573"/>
                <a:gd name="T32" fmla="*/ 6 w 479"/>
                <a:gd name="T33" fmla="*/ 1 h 573"/>
                <a:gd name="T34" fmla="*/ 6 w 479"/>
                <a:gd name="T35" fmla="*/ 1 h 573"/>
                <a:gd name="T36" fmla="*/ 6 w 479"/>
                <a:gd name="T37" fmla="*/ 1 h 573"/>
                <a:gd name="T38" fmla="*/ 5 w 479"/>
                <a:gd name="T39" fmla="*/ 1 h 573"/>
                <a:gd name="T40" fmla="*/ 4 w 479"/>
                <a:gd name="T41" fmla="*/ 1 h 573"/>
                <a:gd name="T42" fmla="*/ 4 w 479"/>
                <a:gd name="T43" fmla="*/ 1 h 573"/>
                <a:gd name="T44" fmla="*/ 4 w 479"/>
                <a:gd name="T45" fmla="*/ 1 h 573"/>
                <a:gd name="T46" fmla="*/ 4 w 479"/>
                <a:gd name="T47" fmla="*/ 1 h 573"/>
                <a:gd name="T48" fmla="*/ 3 w 479"/>
                <a:gd name="T49" fmla="*/ 1 h 573"/>
                <a:gd name="T50" fmla="*/ 3 w 479"/>
                <a:gd name="T51" fmla="*/ 1 h 573"/>
                <a:gd name="T52" fmla="*/ 1 w 479"/>
                <a:gd name="T53" fmla="*/ 1 h 573"/>
                <a:gd name="T54" fmla="*/ 1 w 479"/>
                <a:gd name="T55" fmla="*/ 1 h 573"/>
                <a:gd name="T56" fmla="*/ 1 w 479"/>
                <a:gd name="T57" fmla="*/ 1 h 573"/>
                <a:gd name="T58" fmla="*/ 1 w 479"/>
                <a:gd name="T59" fmla="*/ 1 h 573"/>
                <a:gd name="T60" fmla="*/ 1 w 479"/>
                <a:gd name="T61" fmla="*/ 1 h 573"/>
                <a:gd name="T62" fmla="*/ 1 w 479"/>
                <a:gd name="T63" fmla="*/ 1 h 573"/>
                <a:gd name="T64" fmla="*/ 0 w 479"/>
                <a:gd name="T65" fmla="*/ 1 h 5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9"/>
                <a:gd name="T100" fmla="*/ 0 h 573"/>
                <a:gd name="T101" fmla="*/ 479 w 479"/>
                <a:gd name="T102" fmla="*/ 573 h 5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9" h="573">
                  <a:moveTo>
                    <a:pt x="0" y="287"/>
                  </a:moveTo>
                  <a:lnTo>
                    <a:pt x="21" y="242"/>
                  </a:lnTo>
                  <a:lnTo>
                    <a:pt x="95" y="201"/>
                  </a:lnTo>
                  <a:lnTo>
                    <a:pt x="95" y="138"/>
                  </a:lnTo>
                  <a:lnTo>
                    <a:pt x="175" y="74"/>
                  </a:lnTo>
                  <a:lnTo>
                    <a:pt x="179" y="25"/>
                  </a:lnTo>
                  <a:lnTo>
                    <a:pt x="212" y="0"/>
                  </a:lnTo>
                  <a:lnTo>
                    <a:pt x="242" y="0"/>
                  </a:lnTo>
                  <a:lnTo>
                    <a:pt x="253" y="47"/>
                  </a:lnTo>
                  <a:lnTo>
                    <a:pt x="344" y="51"/>
                  </a:lnTo>
                  <a:lnTo>
                    <a:pt x="381" y="87"/>
                  </a:lnTo>
                  <a:lnTo>
                    <a:pt x="381" y="113"/>
                  </a:lnTo>
                  <a:lnTo>
                    <a:pt x="406" y="120"/>
                  </a:lnTo>
                  <a:lnTo>
                    <a:pt x="434" y="166"/>
                  </a:lnTo>
                  <a:lnTo>
                    <a:pt x="413" y="247"/>
                  </a:lnTo>
                  <a:lnTo>
                    <a:pt x="423" y="280"/>
                  </a:lnTo>
                  <a:lnTo>
                    <a:pt x="461" y="292"/>
                  </a:lnTo>
                  <a:lnTo>
                    <a:pt x="478" y="349"/>
                  </a:lnTo>
                  <a:lnTo>
                    <a:pt x="467" y="428"/>
                  </a:lnTo>
                  <a:lnTo>
                    <a:pt x="423" y="504"/>
                  </a:lnTo>
                  <a:lnTo>
                    <a:pt x="381" y="520"/>
                  </a:lnTo>
                  <a:lnTo>
                    <a:pt x="381" y="555"/>
                  </a:lnTo>
                  <a:lnTo>
                    <a:pt x="350" y="572"/>
                  </a:lnTo>
                  <a:lnTo>
                    <a:pt x="322" y="536"/>
                  </a:lnTo>
                  <a:lnTo>
                    <a:pt x="281" y="555"/>
                  </a:lnTo>
                  <a:lnTo>
                    <a:pt x="275" y="509"/>
                  </a:lnTo>
                  <a:lnTo>
                    <a:pt x="121" y="525"/>
                  </a:lnTo>
                  <a:lnTo>
                    <a:pt x="95" y="470"/>
                  </a:lnTo>
                  <a:lnTo>
                    <a:pt x="110" y="412"/>
                  </a:lnTo>
                  <a:lnTo>
                    <a:pt x="41" y="428"/>
                  </a:lnTo>
                  <a:lnTo>
                    <a:pt x="4" y="407"/>
                  </a:lnTo>
                  <a:lnTo>
                    <a:pt x="31" y="296"/>
                  </a:lnTo>
                  <a:lnTo>
                    <a:pt x="0" y="287"/>
                  </a:lnTo>
                </a:path>
              </a:pathLst>
            </a:custGeom>
            <a:solidFill>
              <a:srgbClr val="FFCC00"/>
            </a:solidFill>
            <a:ln w="3175" cap="rnd">
              <a:solidFill>
                <a:srgbClr val="C0C0C0"/>
              </a:solidFill>
              <a:round/>
              <a:headEnd/>
              <a:tailEnd/>
            </a:ln>
          </p:spPr>
          <p:txBody>
            <a:bodyPr/>
            <a:lstStyle/>
            <a:p>
              <a:endParaRPr lang="fr-FR"/>
            </a:p>
          </p:txBody>
        </p:sp>
        <p:sp>
          <p:nvSpPr>
            <p:cNvPr id="7324" name="Line 101"/>
            <p:cNvSpPr>
              <a:spLocks noChangeShapeType="1"/>
            </p:cNvSpPr>
            <p:nvPr/>
          </p:nvSpPr>
          <p:spPr bwMode="auto">
            <a:xfrm flipV="1">
              <a:off x="4202" y="2482"/>
              <a:ext cx="0" cy="3"/>
            </a:xfrm>
            <a:prstGeom prst="line">
              <a:avLst/>
            </a:prstGeom>
            <a:noFill/>
            <a:ln w="12700">
              <a:solidFill>
                <a:srgbClr val="C0C0C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7325" name="Freeform 102"/>
            <p:cNvSpPr>
              <a:spLocks/>
            </p:cNvSpPr>
            <p:nvPr/>
          </p:nvSpPr>
          <p:spPr bwMode="auto">
            <a:xfrm>
              <a:off x="5137" y="2818"/>
              <a:ext cx="329" cy="301"/>
            </a:xfrm>
            <a:custGeom>
              <a:avLst/>
              <a:gdLst>
                <a:gd name="T0" fmla="*/ 0 w 479"/>
                <a:gd name="T1" fmla="*/ 1 h 503"/>
                <a:gd name="T2" fmla="*/ 1 w 479"/>
                <a:gd name="T3" fmla="*/ 1 h 503"/>
                <a:gd name="T4" fmla="*/ 1 w 479"/>
                <a:gd name="T5" fmla="*/ 1 h 503"/>
                <a:gd name="T6" fmla="*/ 1 w 479"/>
                <a:gd name="T7" fmla="*/ 1 h 503"/>
                <a:gd name="T8" fmla="*/ 1 w 479"/>
                <a:gd name="T9" fmla="*/ 1 h 503"/>
                <a:gd name="T10" fmla="*/ 1 w 479"/>
                <a:gd name="T11" fmla="*/ 1 h 503"/>
                <a:gd name="T12" fmla="*/ 1 w 479"/>
                <a:gd name="T13" fmla="*/ 1 h 503"/>
                <a:gd name="T14" fmla="*/ 1 w 479"/>
                <a:gd name="T15" fmla="*/ 1 h 503"/>
                <a:gd name="T16" fmla="*/ 1 w 479"/>
                <a:gd name="T17" fmla="*/ 1 h 503"/>
                <a:gd name="T18" fmla="*/ 2 w 479"/>
                <a:gd name="T19" fmla="*/ 1 h 503"/>
                <a:gd name="T20" fmla="*/ 3 w 479"/>
                <a:gd name="T21" fmla="*/ 1 h 503"/>
                <a:gd name="T22" fmla="*/ 3 w 479"/>
                <a:gd name="T23" fmla="*/ 1 h 503"/>
                <a:gd name="T24" fmla="*/ 5 w 479"/>
                <a:gd name="T25" fmla="*/ 1 h 503"/>
                <a:gd name="T26" fmla="*/ 5 w 479"/>
                <a:gd name="T27" fmla="*/ 1 h 503"/>
                <a:gd name="T28" fmla="*/ 5 w 479"/>
                <a:gd name="T29" fmla="*/ 1 h 503"/>
                <a:gd name="T30" fmla="*/ 5 w 479"/>
                <a:gd name="T31" fmla="*/ 1 h 503"/>
                <a:gd name="T32" fmla="*/ 5 w 479"/>
                <a:gd name="T33" fmla="*/ 1 h 503"/>
                <a:gd name="T34" fmla="*/ 5 w 479"/>
                <a:gd name="T35" fmla="*/ 1 h 503"/>
                <a:gd name="T36" fmla="*/ 5 w 479"/>
                <a:gd name="T37" fmla="*/ 1 h 503"/>
                <a:gd name="T38" fmla="*/ 5 w 479"/>
                <a:gd name="T39" fmla="*/ 0 h 503"/>
                <a:gd name="T40" fmla="*/ 4 w 479"/>
                <a:gd name="T41" fmla="*/ 1 h 503"/>
                <a:gd name="T42" fmla="*/ 3 w 479"/>
                <a:gd name="T43" fmla="*/ 1 h 503"/>
                <a:gd name="T44" fmla="*/ 3 w 479"/>
                <a:gd name="T45" fmla="*/ 1 h 503"/>
                <a:gd name="T46" fmla="*/ 2 w 479"/>
                <a:gd name="T47" fmla="*/ 1 h 503"/>
                <a:gd name="T48" fmla="*/ 2 w 479"/>
                <a:gd name="T49" fmla="*/ 1 h 503"/>
                <a:gd name="T50" fmla="*/ 2 w 479"/>
                <a:gd name="T51" fmla="*/ 1 h 503"/>
                <a:gd name="T52" fmla="*/ 1 w 479"/>
                <a:gd name="T53" fmla="*/ 1 h 503"/>
                <a:gd name="T54" fmla="*/ 1 w 479"/>
                <a:gd name="T55" fmla="*/ 1 h 503"/>
                <a:gd name="T56" fmla="*/ 1 w 479"/>
                <a:gd name="T57" fmla="*/ 1 h 503"/>
                <a:gd name="T58" fmla="*/ 1 w 479"/>
                <a:gd name="T59" fmla="*/ 1 h 503"/>
                <a:gd name="T60" fmla="*/ 1 w 479"/>
                <a:gd name="T61" fmla="*/ 1 h 503"/>
                <a:gd name="T62" fmla="*/ 1 w 479"/>
                <a:gd name="T63" fmla="*/ 1 h 503"/>
                <a:gd name="T64" fmla="*/ 1 w 479"/>
                <a:gd name="T65" fmla="*/ 1 h 503"/>
                <a:gd name="T66" fmla="*/ 0 w 479"/>
                <a:gd name="T67" fmla="*/ 1 h 5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9"/>
                <a:gd name="T103" fmla="*/ 0 h 503"/>
                <a:gd name="T104" fmla="*/ 479 w 479"/>
                <a:gd name="T105" fmla="*/ 503 h 5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9" h="503">
                  <a:moveTo>
                    <a:pt x="0" y="301"/>
                  </a:moveTo>
                  <a:lnTo>
                    <a:pt x="20" y="318"/>
                  </a:lnTo>
                  <a:lnTo>
                    <a:pt x="4" y="381"/>
                  </a:lnTo>
                  <a:lnTo>
                    <a:pt x="36" y="381"/>
                  </a:lnTo>
                  <a:lnTo>
                    <a:pt x="20" y="438"/>
                  </a:lnTo>
                  <a:lnTo>
                    <a:pt x="90" y="479"/>
                  </a:lnTo>
                  <a:lnTo>
                    <a:pt x="101" y="473"/>
                  </a:lnTo>
                  <a:lnTo>
                    <a:pt x="143" y="491"/>
                  </a:lnTo>
                  <a:lnTo>
                    <a:pt x="160" y="473"/>
                  </a:lnTo>
                  <a:lnTo>
                    <a:pt x="196" y="502"/>
                  </a:lnTo>
                  <a:lnTo>
                    <a:pt x="260" y="433"/>
                  </a:lnTo>
                  <a:lnTo>
                    <a:pt x="312" y="461"/>
                  </a:lnTo>
                  <a:lnTo>
                    <a:pt x="397" y="433"/>
                  </a:lnTo>
                  <a:lnTo>
                    <a:pt x="397" y="399"/>
                  </a:lnTo>
                  <a:lnTo>
                    <a:pt x="478" y="370"/>
                  </a:lnTo>
                  <a:lnTo>
                    <a:pt x="404" y="266"/>
                  </a:lnTo>
                  <a:lnTo>
                    <a:pt x="435" y="165"/>
                  </a:lnTo>
                  <a:lnTo>
                    <a:pt x="462" y="147"/>
                  </a:lnTo>
                  <a:lnTo>
                    <a:pt x="452" y="50"/>
                  </a:lnTo>
                  <a:lnTo>
                    <a:pt x="472" y="0"/>
                  </a:lnTo>
                  <a:lnTo>
                    <a:pt x="382" y="74"/>
                  </a:lnTo>
                  <a:lnTo>
                    <a:pt x="367" y="112"/>
                  </a:lnTo>
                  <a:lnTo>
                    <a:pt x="281" y="79"/>
                  </a:lnTo>
                  <a:lnTo>
                    <a:pt x="240" y="112"/>
                  </a:lnTo>
                  <a:lnTo>
                    <a:pt x="240" y="154"/>
                  </a:lnTo>
                  <a:lnTo>
                    <a:pt x="202" y="101"/>
                  </a:lnTo>
                  <a:lnTo>
                    <a:pt x="137" y="176"/>
                  </a:lnTo>
                  <a:lnTo>
                    <a:pt x="149" y="209"/>
                  </a:lnTo>
                  <a:lnTo>
                    <a:pt x="106" y="209"/>
                  </a:lnTo>
                  <a:lnTo>
                    <a:pt x="132" y="249"/>
                  </a:lnTo>
                  <a:lnTo>
                    <a:pt x="69" y="255"/>
                  </a:lnTo>
                  <a:lnTo>
                    <a:pt x="63" y="266"/>
                  </a:lnTo>
                  <a:lnTo>
                    <a:pt x="41" y="249"/>
                  </a:lnTo>
                  <a:lnTo>
                    <a:pt x="0" y="301"/>
                  </a:lnTo>
                </a:path>
              </a:pathLst>
            </a:custGeom>
            <a:solidFill>
              <a:srgbClr val="FFFF99"/>
            </a:solidFill>
            <a:ln w="3175" cap="rnd">
              <a:solidFill>
                <a:srgbClr val="C0C0C0"/>
              </a:solidFill>
              <a:round/>
              <a:headEnd/>
              <a:tailEnd/>
            </a:ln>
          </p:spPr>
          <p:txBody>
            <a:bodyPr/>
            <a:lstStyle/>
            <a:p>
              <a:endParaRPr lang="fr-FR"/>
            </a:p>
          </p:txBody>
        </p:sp>
        <p:sp>
          <p:nvSpPr>
            <p:cNvPr id="7326" name="Rectangle 103"/>
            <p:cNvSpPr>
              <a:spLocks noChangeArrowheads="1"/>
            </p:cNvSpPr>
            <p:nvPr/>
          </p:nvSpPr>
          <p:spPr bwMode="auto">
            <a:xfrm>
              <a:off x="4584" y="2580"/>
              <a:ext cx="32" cy="92"/>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eaLnBrk="0" hangingPunct="0"/>
              <a:r>
                <a:rPr lang="fr-FR" sz="900">
                  <a:solidFill>
                    <a:schemeClr val="tx2"/>
                  </a:solidFill>
                </a:rPr>
                <a:t>-</a:t>
              </a:r>
              <a:endParaRPr lang="fr-FR" sz="2400">
                <a:solidFill>
                  <a:schemeClr val="tx2"/>
                </a:solidFill>
              </a:endParaRPr>
            </a:p>
          </p:txBody>
        </p:sp>
      </p:grpSp>
      <p:sp>
        <p:nvSpPr>
          <p:cNvPr id="7175" name="Text Box 104"/>
          <p:cNvSpPr txBox="1">
            <a:spLocks noChangeArrowheads="1"/>
          </p:cNvSpPr>
          <p:nvPr/>
        </p:nvSpPr>
        <p:spPr bwMode="auto">
          <a:xfrm>
            <a:off x="7019925" y="2449513"/>
            <a:ext cx="2936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algn="ctr" eaLnBrk="1" hangingPunct="1"/>
            <a:r>
              <a:rPr lang="fr-FR" sz="1600" b="1"/>
              <a:t>IdF</a:t>
            </a:r>
          </a:p>
        </p:txBody>
      </p:sp>
      <p:sp>
        <p:nvSpPr>
          <p:cNvPr id="7176" name="Text Box 105"/>
          <p:cNvSpPr txBox="1">
            <a:spLocks noChangeArrowheads="1"/>
          </p:cNvSpPr>
          <p:nvPr/>
        </p:nvSpPr>
        <p:spPr bwMode="auto">
          <a:xfrm>
            <a:off x="5940425" y="4524375"/>
            <a:ext cx="965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algn="ctr" eaLnBrk="1" hangingPunct="1"/>
            <a:r>
              <a:rPr lang="fr-FR" sz="1600" b="1"/>
              <a:t>Sud-Ouest</a:t>
            </a:r>
          </a:p>
        </p:txBody>
      </p:sp>
      <p:sp>
        <p:nvSpPr>
          <p:cNvPr id="7177" name="Text Box 106"/>
          <p:cNvSpPr txBox="1">
            <a:spLocks noChangeArrowheads="1"/>
          </p:cNvSpPr>
          <p:nvPr/>
        </p:nvSpPr>
        <p:spPr bwMode="auto">
          <a:xfrm>
            <a:off x="7759700" y="4768850"/>
            <a:ext cx="700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algn="ctr" eaLnBrk="1" hangingPunct="1"/>
            <a:r>
              <a:rPr lang="fr-FR" sz="1600" b="1"/>
              <a:t>Sud-Est</a:t>
            </a:r>
          </a:p>
        </p:txBody>
      </p:sp>
      <p:sp>
        <p:nvSpPr>
          <p:cNvPr id="7178" name="Text Box 107"/>
          <p:cNvSpPr txBox="1">
            <a:spLocks noChangeArrowheads="1"/>
          </p:cNvSpPr>
          <p:nvPr/>
        </p:nvSpPr>
        <p:spPr bwMode="auto">
          <a:xfrm>
            <a:off x="7910513" y="2768600"/>
            <a:ext cx="35718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algn="ctr" eaLnBrk="1" hangingPunct="1"/>
            <a:r>
              <a:rPr lang="fr-FR" sz="1600" b="1"/>
              <a:t>Est</a:t>
            </a:r>
          </a:p>
        </p:txBody>
      </p:sp>
      <p:sp>
        <p:nvSpPr>
          <p:cNvPr id="7179" name="Text Box 108"/>
          <p:cNvSpPr txBox="1">
            <a:spLocks noChangeArrowheads="1"/>
          </p:cNvSpPr>
          <p:nvPr/>
        </p:nvSpPr>
        <p:spPr bwMode="auto">
          <a:xfrm>
            <a:off x="5940425" y="3284538"/>
            <a:ext cx="549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algn="ctr" eaLnBrk="1" hangingPunct="1"/>
            <a:r>
              <a:rPr lang="fr-FR" sz="1600" b="1"/>
              <a:t>Ouest</a:t>
            </a:r>
          </a:p>
        </p:txBody>
      </p:sp>
      <p:sp>
        <p:nvSpPr>
          <p:cNvPr id="7180" name="Text Box 109"/>
          <p:cNvSpPr txBox="1">
            <a:spLocks noChangeArrowheads="1"/>
          </p:cNvSpPr>
          <p:nvPr/>
        </p:nvSpPr>
        <p:spPr bwMode="auto">
          <a:xfrm>
            <a:off x="6835775" y="1852613"/>
            <a:ext cx="454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algn="ctr" eaLnBrk="1" hangingPunct="1"/>
            <a:r>
              <a:rPr lang="fr-FR" sz="1600" b="1"/>
              <a:t>Nord</a:t>
            </a:r>
          </a:p>
        </p:txBody>
      </p:sp>
      <p:sp>
        <p:nvSpPr>
          <p:cNvPr id="7181" name="Text Box 110"/>
          <p:cNvSpPr txBox="1">
            <a:spLocks noChangeArrowheads="1"/>
          </p:cNvSpPr>
          <p:nvPr/>
        </p:nvSpPr>
        <p:spPr bwMode="auto">
          <a:xfrm>
            <a:off x="7299325" y="3573463"/>
            <a:ext cx="1171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algn="ctr" eaLnBrk="1" hangingPunct="1"/>
            <a:r>
              <a:rPr lang="fr-FR" sz="1600" b="1"/>
              <a:t>Rhône Alpes</a:t>
            </a:r>
          </a:p>
        </p:txBody>
      </p:sp>
      <p:sp>
        <p:nvSpPr>
          <p:cNvPr id="7182" name="Oval 111"/>
          <p:cNvSpPr>
            <a:spLocks noChangeArrowheads="1"/>
          </p:cNvSpPr>
          <p:nvPr/>
        </p:nvSpPr>
        <p:spPr bwMode="auto">
          <a:xfrm>
            <a:off x="7019925" y="1557338"/>
            <a:ext cx="144463" cy="144462"/>
          </a:xfrm>
          <a:prstGeom prst="ellipse">
            <a:avLst/>
          </a:prstGeom>
          <a:solidFill>
            <a:schemeClr val="tx1"/>
          </a:solidFill>
          <a:ln w="28575" algn="ctr">
            <a:solidFill>
              <a:srgbClr val="FF0000"/>
            </a:solidFill>
            <a:round/>
            <a:headEnd/>
            <a:tailEnd/>
          </a:ln>
        </p:spPr>
        <p:txBody>
          <a:bodyPr wrap="none" lIns="18000" tIns="10800" rIns="18000" bIns="10800" anchor="ctr"/>
          <a:lstStyle/>
          <a:p>
            <a:endParaRPr lang="fr-FR"/>
          </a:p>
        </p:txBody>
      </p:sp>
      <p:sp>
        <p:nvSpPr>
          <p:cNvPr id="7183" name="Oval 112"/>
          <p:cNvSpPr>
            <a:spLocks noChangeArrowheads="1"/>
          </p:cNvSpPr>
          <p:nvPr/>
        </p:nvSpPr>
        <p:spPr bwMode="auto">
          <a:xfrm>
            <a:off x="5580063" y="3213100"/>
            <a:ext cx="144462" cy="144463"/>
          </a:xfrm>
          <a:prstGeom prst="ellipse">
            <a:avLst/>
          </a:prstGeom>
          <a:solidFill>
            <a:schemeClr val="tx1"/>
          </a:solidFill>
          <a:ln w="28575" algn="ctr">
            <a:solidFill>
              <a:srgbClr val="FF0000"/>
            </a:solidFill>
            <a:round/>
            <a:headEnd/>
            <a:tailEnd/>
          </a:ln>
        </p:spPr>
        <p:txBody>
          <a:bodyPr wrap="none" lIns="18000" tIns="10800" rIns="18000" bIns="10800" anchor="ctr"/>
          <a:lstStyle/>
          <a:p>
            <a:endParaRPr lang="fr-FR"/>
          </a:p>
        </p:txBody>
      </p:sp>
      <p:sp>
        <p:nvSpPr>
          <p:cNvPr id="7184" name="Oval 113"/>
          <p:cNvSpPr>
            <a:spLocks noChangeArrowheads="1"/>
          </p:cNvSpPr>
          <p:nvPr/>
        </p:nvSpPr>
        <p:spPr bwMode="auto">
          <a:xfrm>
            <a:off x="4716463" y="2620963"/>
            <a:ext cx="144462" cy="144462"/>
          </a:xfrm>
          <a:prstGeom prst="ellipse">
            <a:avLst/>
          </a:prstGeom>
          <a:solidFill>
            <a:schemeClr val="tx1"/>
          </a:solidFill>
          <a:ln w="12700" algn="ctr">
            <a:solidFill>
              <a:schemeClr val="tx1"/>
            </a:solidFill>
            <a:round/>
            <a:headEnd/>
            <a:tailEnd/>
          </a:ln>
        </p:spPr>
        <p:txBody>
          <a:bodyPr wrap="none" lIns="18000" tIns="10800" rIns="18000" bIns="10800" anchor="ctr"/>
          <a:lstStyle/>
          <a:p>
            <a:endParaRPr lang="fr-FR"/>
          </a:p>
        </p:txBody>
      </p:sp>
      <p:sp>
        <p:nvSpPr>
          <p:cNvPr id="7185" name="Oval 114"/>
          <p:cNvSpPr>
            <a:spLocks noChangeArrowheads="1"/>
          </p:cNvSpPr>
          <p:nvPr/>
        </p:nvSpPr>
        <p:spPr bwMode="auto">
          <a:xfrm>
            <a:off x="7956550" y="2563813"/>
            <a:ext cx="144463" cy="144462"/>
          </a:xfrm>
          <a:prstGeom prst="ellipse">
            <a:avLst/>
          </a:prstGeom>
          <a:solidFill>
            <a:schemeClr val="tx1"/>
          </a:solidFill>
          <a:ln w="28575" algn="ctr">
            <a:solidFill>
              <a:srgbClr val="FF0000"/>
            </a:solidFill>
            <a:round/>
            <a:headEnd/>
            <a:tailEnd/>
          </a:ln>
        </p:spPr>
        <p:txBody>
          <a:bodyPr wrap="none" lIns="18000" tIns="10800" rIns="18000" bIns="10800" anchor="ctr"/>
          <a:lstStyle/>
          <a:p>
            <a:endParaRPr lang="fr-FR"/>
          </a:p>
        </p:txBody>
      </p:sp>
      <p:sp>
        <p:nvSpPr>
          <p:cNvPr id="7186" name="Oval 115"/>
          <p:cNvSpPr>
            <a:spLocks noChangeArrowheads="1"/>
          </p:cNvSpPr>
          <p:nvPr/>
        </p:nvSpPr>
        <p:spPr bwMode="auto">
          <a:xfrm>
            <a:off x="7885113" y="5013325"/>
            <a:ext cx="144462" cy="144463"/>
          </a:xfrm>
          <a:prstGeom prst="ellipse">
            <a:avLst/>
          </a:prstGeom>
          <a:solidFill>
            <a:schemeClr val="tx1"/>
          </a:solidFill>
          <a:ln w="28575" algn="ctr">
            <a:solidFill>
              <a:srgbClr val="FF0000"/>
            </a:solidFill>
            <a:round/>
            <a:headEnd/>
            <a:tailEnd/>
          </a:ln>
        </p:spPr>
        <p:txBody>
          <a:bodyPr wrap="none" lIns="18000" tIns="10800" rIns="18000" bIns="10800" anchor="ctr"/>
          <a:lstStyle/>
          <a:p>
            <a:endParaRPr lang="fr-FR"/>
          </a:p>
        </p:txBody>
      </p:sp>
      <p:sp>
        <p:nvSpPr>
          <p:cNvPr id="7187" name="Oval 116"/>
          <p:cNvSpPr>
            <a:spLocks noChangeArrowheads="1"/>
          </p:cNvSpPr>
          <p:nvPr/>
        </p:nvSpPr>
        <p:spPr bwMode="auto">
          <a:xfrm>
            <a:off x="5940425" y="4221163"/>
            <a:ext cx="144463" cy="144462"/>
          </a:xfrm>
          <a:prstGeom prst="ellipse">
            <a:avLst/>
          </a:prstGeom>
          <a:solidFill>
            <a:schemeClr val="tx1"/>
          </a:solidFill>
          <a:ln w="12700" algn="ctr">
            <a:solidFill>
              <a:schemeClr val="tx1"/>
            </a:solidFill>
            <a:round/>
            <a:headEnd/>
            <a:tailEnd/>
          </a:ln>
        </p:spPr>
        <p:txBody>
          <a:bodyPr wrap="none" lIns="18000" tIns="10800" rIns="18000" bIns="10800" anchor="ctr"/>
          <a:lstStyle/>
          <a:p>
            <a:endParaRPr lang="fr-FR"/>
          </a:p>
        </p:txBody>
      </p:sp>
      <p:sp>
        <p:nvSpPr>
          <p:cNvPr id="7188" name="Oval 117"/>
          <p:cNvSpPr>
            <a:spLocks noChangeArrowheads="1"/>
          </p:cNvSpPr>
          <p:nvPr/>
        </p:nvSpPr>
        <p:spPr bwMode="auto">
          <a:xfrm>
            <a:off x="6300788" y="4941888"/>
            <a:ext cx="144462" cy="144462"/>
          </a:xfrm>
          <a:prstGeom prst="ellipse">
            <a:avLst/>
          </a:prstGeom>
          <a:solidFill>
            <a:schemeClr val="tx1"/>
          </a:solidFill>
          <a:ln w="28575" algn="ctr">
            <a:solidFill>
              <a:srgbClr val="FF0000"/>
            </a:solidFill>
            <a:round/>
            <a:headEnd/>
            <a:tailEnd/>
          </a:ln>
        </p:spPr>
        <p:txBody>
          <a:bodyPr wrap="none" lIns="18000" tIns="10800" rIns="18000" bIns="10800" anchor="ctr"/>
          <a:lstStyle/>
          <a:p>
            <a:endParaRPr lang="fr-FR"/>
          </a:p>
        </p:txBody>
      </p:sp>
      <p:sp>
        <p:nvSpPr>
          <p:cNvPr id="7189" name="Oval 118"/>
          <p:cNvSpPr>
            <a:spLocks noChangeArrowheads="1"/>
          </p:cNvSpPr>
          <p:nvPr/>
        </p:nvSpPr>
        <p:spPr bwMode="auto">
          <a:xfrm>
            <a:off x="6804025" y="2549525"/>
            <a:ext cx="144463" cy="144463"/>
          </a:xfrm>
          <a:prstGeom prst="ellipse">
            <a:avLst/>
          </a:prstGeom>
          <a:solidFill>
            <a:schemeClr val="tx1"/>
          </a:solidFill>
          <a:ln w="28575" algn="ctr">
            <a:solidFill>
              <a:srgbClr val="FF0000"/>
            </a:solidFill>
            <a:round/>
            <a:headEnd/>
            <a:tailEnd/>
          </a:ln>
        </p:spPr>
        <p:txBody>
          <a:bodyPr wrap="none" lIns="18000" tIns="10800" rIns="18000" bIns="10800" anchor="ctr"/>
          <a:lstStyle/>
          <a:p>
            <a:endParaRPr lang="fr-FR"/>
          </a:p>
        </p:txBody>
      </p:sp>
      <p:sp>
        <p:nvSpPr>
          <p:cNvPr id="7190" name="Oval 119"/>
          <p:cNvSpPr>
            <a:spLocks noChangeArrowheads="1"/>
          </p:cNvSpPr>
          <p:nvPr/>
        </p:nvSpPr>
        <p:spPr bwMode="auto">
          <a:xfrm>
            <a:off x="6948488" y="2693988"/>
            <a:ext cx="144462" cy="144462"/>
          </a:xfrm>
          <a:prstGeom prst="ellipse">
            <a:avLst/>
          </a:prstGeom>
          <a:solidFill>
            <a:schemeClr val="tx1"/>
          </a:solidFill>
          <a:ln w="12700" algn="ctr">
            <a:solidFill>
              <a:srgbClr val="993366"/>
            </a:solidFill>
            <a:round/>
            <a:headEnd/>
            <a:tailEnd/>
          </a:ln>
        </p:spPr>
        <p:txBody>
          <a:bodyPr wrap="none" lIns="18000" tIns="10800" rIns="18000" bIns="10800" anchor="ctr"/>
          <a:lstStyle/>
          <a:p>
            <a:endParaRPr lang="fr-FR"/>
          </a:p>
        </p:txBody>
      </p:sp>
      <p:sp>
        <p:nvSpPr>
          <p:cNvPr id="7191" name="Oval 120"/>
          <p:cNvSpPr>
            <a:spLocks noChangeArrowheads="1"/>
          </p:cNvSpPr>
          <p:nvPr/>
        </p:nvSpPr>
        <p:spPr bwMode="auto">
          <a:xfrm>
            <a:off x="7596188" y="3933825"/>
            <a:ext cx="144462" cy="144463"/>
          </a:xfrm>
          <a:prstGeom prst="ellipse">
            <a:avLst/>
          </a:prstGeom>
          <a:solidFill>
            <a:schemeClr val="tx1"/>
          </a:solidFill>
          <a:ln w="28575" algn="ctr">
            <a:solidFill>
              <a:srgbClr val="FF0000"/>
            </a:solidFill>
            <a:round/>
            <a:headEnd/>
            <a:tailEnd/>
          </a:ln>
        </p:spPr>
        <p:txBody>
          <a:bodyPr wrap="none" lIns="18000" tIns="10800" rIns="18000" bIns="10800" anchor="ctr"/>
          <a:lstStyle/>
          <a:p>
            <a:endParaRPr lang="fr-FR"/>
          </a:p>
        </p:txBody>
      </p:sp>
      <p:sp>
        <p:nvSpPr>
          <p:cNvPr id="7192" name="Oval 121"/>
          <p:cNvSpPr>
            <a:spLocks noChangeArrowheads="1"/>
          </p:cNvSpPr>
          <p:nvPr/>
        </p:nvSpPr>
        <p:spPr bwMode="auto">
          <a:xfrm>
            <a:off x="6443663" y="2022475"/>
            <a:ext cx="111125" cy="111125"/>
          </a:xfrm>
          <a:prstGeom prst="ellipse">
            <a:avLst/>
          </a:prstGeom>
          <a:solidFill>
            <a:schemeClr val="tx1"/>
          </a:solidFill>
          <a:ln w="12700" algn="ctr">
            <a:solidFill>
              <a:schemeClr val="tx1"/>
            </a:solidFill>
            <a:round/>
            <a:headEnd/>
            <a:tailEnd/>
          </a:ln>
        </p:spPr>
        <p:txBody>
          <a:bodyPr wrap="none" lIns="18000" tIns="10800" rIns="18000" bIns="10800" anchor="ctr"/>
          <a:lstStyle/>
          <a:p>
            <a:endParaRPr lang="fr-FR"/>
          </a:p>
        </p:txBody>
      </p:sp>
      <p:sp>
        <p:nvSpPr>
          <p:cNvPr id="7193" name="Oval 122"/>
          <p:cNvSpPr>
            <a:spLocks noChangeArrowheads="1"/>
          </p:cNvSpPr>
          <p:nvPr/>
        </p:nvSpPr>
        <p:spPr bwMode="auto">
          <a:xfrm>
            <a:off x="5940425" y="2276475"/>
            <a:ext cx="111125" cy="111125"/>
          </a:xfrm>
          <a:prstGeom prst="ellipse">
            <a:avLst/>
          </a:prstGeom>
          <a:solidFill>
            <a:schemeClr val="tx1"/>
          </a:solidFill>
          <a:ln w="12700" algn="ctr">
            <a:solidFill>
              <a:schemeClr val="tx1"/>
            </a:solidFill>
            <a:round/>
            <a:headEnd/>
            <a:tailEnd/>
          </a:ln>
        </p:spPr>
        <p:txBody>
          <a:bodyPr wrap="none" lIns="18000" tIns="10800" rIns="18000" bIns="10800" anchor="ctr"/>
          <a:lstStyle/>
          <a:p>
            <a:endParaRPr lang="fr-FR"/>
          </a:p>
        </p:txBody>
      </p:sp>
      <p:sp>
        <p:nvSpPr>
          <p:cNvPr id="7194" name="Oval 123"/>
          <p:cNvSpPr>
            <a:spLocks noChangeArrowheads="1"/>
          </p:cNvSpPr>
          <p:nvPr/>
        </p:nvSpPr>
        <p:spPr bwMode="auto">
          <a:xfrm>
            <a:off x="5867400" y="5084763"/>
            <a:ext cx="111125" cy="111125"/>
          </a:xfrm>
          <a:prstGeom prst="ellipse">
            <a:avLst/>
          </a:prstGeom>
          <a:solidFill>
            <a:schemeClr val="tx1"/>
          </a:solidFill>
          <a:ln w="12700" algn="ctr">
            <a:solidFill>
              <a:schemeClr val="tx1"/>
            </a:solidFill>
            <a:round/>
            <a:headEnd/>
            <a:tailEnd/>
          </a:ln>
        </p:spPr>
        <p:txBody>
          <a:bodyPr wrap="none" lIns="18000" tIns="10800" rIns="18000" bIns="10800" anchor="ctr"/>
          <a:lstStyle/>
          <a:p>
            <a:endParaRPr lang="fr-FR"/>
          </a:p>
        </p:txBody>
      </p:sp>
      <p:sp>
        <p:nvSpPr>
          <p:cNvPr id="7195" name="Oval 124"/>
          <p:cNvSpPr>
            <a:spLocks noChangeArrowheads="1"/>
          </p:cNvSpPr>
          <p:nvPr/>
        </p:nvSpPr>
        <p:spPr bwMode="auto">
          <a:xfrm>
            <a:off x="7380288" y="5013325"/>
            <a:ext cx="111125" cy="111125"/>
          </a:xfrm>
          <a:prstGeom prst="ellipse">
            <a:avLst/>
          </a:prstGeom>
          <a:solidFill>
            <a:schemeClr val="tx1"/>
          </a:solidFill>
          <a:ln w="12700" algn="ctr">
            <a:solidFill>
              <a:schemeClr val="tx1"/>
            </a:solidFill>
            <a:round/>
            <a:headEnd/>
            <a:tailEnd/>
          </a:ln>
        </p:spPr>
        <p:txBody>
          <a:bodyPr wrap="none" lIns="18000" tIns="10800" rIns="18000" bIns="10800" anchor="ctr"/>
          <a:lstStyle/>
          <a:p>
            <a:endParaRPr lang="fr-FR"/>
          </a:p>
        </p:txBody>
      </p:sp>
      <p:sp>
        <p:nvSpPr>
          <p:cNvPr id="7196" name="Oval 125"/>
          <p:cNvSpPr>
            <a:spLocks noChangeArrowheads="1"/>
          </p:cNvSpPr>
          <p:nvPr/>
        </p:nvSpPr>
        <p:spPr bwMode="auto">
          <a:xfrm>
            <a:off x="7164388" y="5373688"/>
            <a:ext cx="111125" cy="111125"/>
          </a:xfrm>
          <a:prstGeom prst="ellipse">
            <a:avLst/>
          </a:prstGeom>
          <a:solidFill>
            <a:schemeClr val="tx1"/>
          </a:solidFill>
          <a:ln w="12700" algn="ctr">
            <a:solidFill>
              <a:schemeClr val="tx1"/>
            </a:solidFill>
            <a:round/>
            <a:headEnd/>
            <a:tailEnd/>
          </a:ln>
        </p:spPr>
        <p:txBody>
          <a:bodyPr wrap="none" lIns="18000" tIns="10800" rIns="18000" bIns="10800" anchor="ctr"/>
          <a:lstStyle/>
          <a:p>
            <a:endParaRPr lang="fr-FR"/>
          </a:p>
        </p:txBody>
      </p:sp>
      <p:sp>
        <p:nvSpPr>
          <p:cNvPr id="7197" name="Oval 126"/>
          <p:cNvSpPr>
            <a:spLocks noChangeArrowheads="1"/>
          </p:cNvSpPr>
          <p:nvPr/>
        </p:nvSpPr>
        <p:spPr bwMode="auto">
          <a:xfrm>
            <a:off x="8532813" y="5013325"/>
            <a:ext cx="111125" cy="111125"/>
          </a:xfrm>
          <a:prstGeom prst="ellipse">
            <a:avLst/>
          </a:prstGeom>
          <a:solidFill>
            <a:schemeClr val="tx1"/>
          </a:solidFill>
          <a:ln w="12700" algn="ctr">
            <a:solidFill>
              <a:schemeClr val="tx1"/>
            </a:solidFill>
            <a:round/>
            <a:headEnd/>
            <a:tailEnd/>
          </a:ln>
        </p:spPr>
        <p:txBody>
          <a:bodyPr wrap="none" lIns="18000" tIns="10800" rIns="18000" bIns="10800" anchor="ctr"/>
          <a:lstStyle/>
          <a:p>
            <a:endParaRPr lang="fr-FR"/>
          </a:p>
        </p:txBody>
      </p:sp>
      <p:sp>
        <p:nvSpPr>
          <p:cNvPr id="7198" name="Oval 127"/>
          <p:cNvSpPr>
            <a:spLocks noChangeArrowheads="1"/>
          </p:cNvSpPr>
          <p:nvPr/>
        </p:nvSpPr>
        <p:spPr bwMode="auto">
          <a:xfrm>
            <a:off x="5580063" y="2852738"/>
            <a:ext cx="111125" cy="111125"/>
          </a:xfrm>
          <a:prstGeom prst="ellipse">
            <a:avLst/>
          </a:prstGeom>
          <a:solidFill>
            <a:schemeClr val="tx1"/>
          </a:solidFill>
          <a:ln w="12700" algn="ctr">
            <a:solidFill>
              <a:schemeClr val="tx1"/>
            </a:solidFill>
            <a:round/>
            <a:headEnd/>
            <a:tailEnd/>
          </a:ln>
        </p:spPr>
        <p:txBody>
          <a:bodyPr wrap="none" lIns="18000" tIns="10800" rIns="18000" bIns="10800" anchor="ctr"/>
          <a:lstStyle/>
          <a:p>
            <a:endParaRPr lang="fr-FR"/>
          </a:p>
        </p:txBody>
      </p:sp>
      <p:sp>
        <p:nvSpPr>
          <p:cNvPr id="7199" name="Oval 128"/>
          <p:cNvSpPr>
            <a:spLocks noChangeArrowheads="1"/>
          </p:cNvSpPr>
          <p:nvPr/>
        </p:nvSpPr>
        <p:spPr bwMode="auto">
          <a:xfrm>
            <a:off x="6732588" y="4149725"/>
            <a:ext cx="111125" cy="111125"/>
          </a:xfrm>
          <a:prstGeom prst="ellipse">
            <a:avLst/>
          </a:prstGeom>
          <a:solidFill>
            <a:schemeClr val="tx1"/>
          </a:solidFill>
          <a:ln w="12700" algn="ctr">
            <a:solidFill>
              <a:schemeClr val="tx1"/>
            </a:solidFill>
            <a:round/>
            <a:headEnd/>
            <a:tailEnd/>
          </a:ln>
        </p:spPr>
        <p:txBody>
          <a:bodyPr wrap="none" lIns="18000" tIns="10800" rIns="18000" bIns="10800" anchor="ctr"/>
          <a:lstStyle/>
          <a:p>
            <a:endParaRPr lang="fr-FR"/>
          </a:p>
        </p:txBody>
      </p:sp>
      <p:sp>
        <p:nvSpPr>
          <p:cNvPr id="7200" name="Oval 129"/>
          <p:cNvSpPr>
            <a:spLocks noChangeArrowheads="1"/>
          </p:cNvSpPr>
          <p:nvPr/>
        </p:nvSpPr>
        <p:spPr bwMode="auto">
          <a:xfrm>
            <a:off x="8243888" y="4076700"/>
            <a:ext cx="144462" cy="144463"/>
          </a:xfrm>
          <a:prstGeom prst="ellipse">
            <a:avLst/>
          </a:prstGeom>
          <a:solidFill>
            <a:schemeClr val="tx1"/>
          </a:solidFill>
          <a:ln w="12700" algn="ctr">
            <a:solidFill>
              <a:srgbClr val="993366"/>
            </a:solidFill>
            <a:round/>
            <a:headEnd/>
            <a:tailEnd/>
          </a:ln>
        </p:spPr>
        <p:txBody>
          <a:bodyPr wrap="none" lIns="18000" tIns="10800" rIns="18000" bIns="10800" anchor="ctr"/>
          <a:lstStyle/>
          <a:p>
            <a:endParaRPr lang="fr-FR"/>
          </a:p>
        </p:txBody>
      </p:sp>
      <p:sp>
        <p:nvSpPr>
          <p:cNvPr id="7201" name="Oval 130"/>
          <p:cNvSpPr>
            <a:spLocks noChangeArrowheads="1"/>
          </p:cNvSpPr>
          <p:nvPr/>
        </p:nvSpPr>
        <p:spPr bwMode="auto">
          <a:xfrm>
            <a:off x="7164388" y="3860800"/>
            <a:ext cx="111125" cy="111125"/>
          </a:xfrm>
          <a:prstGeom prst="ellipse">
            <a:avLst/>
          </a:prstGeom>
          <a:solidFill>
            <a:schemeClr val="tx1"/>
          </a:solidFill>
          <a:ln w="12700" algn="ctr">
            <a:solidFill>
              <a:schemeClr val="tx1"/>
            </a:solidFill>
            <a:round/>
            <a:headEnd/>
            <a:tailEnd/>
          </a:ln>
        </p:spPr>
        <p:txBody>
          <a:bodyPr wrap="none" lIns="18000" tIns="10800" rIns="18000" bIns="10800" anchor="ctr"/>
          <a:lstStyle/>
          <a:p>
            <a:endParaRPr lang="fr-FR"/>
          </a:p>
        </p:txBody>
      </p:sp>
      <p:sp>
        <p:nvSpPr>
          <p:cNvPr id="7202" name="Oval 131"/>
          <p:cNvSpPr>
            <a:spLocks noChangeArrowheads="1"/>
          </p:cNvSpPr>
          <p:nvPr/>
        </p:nvSpPr>
        <p:spPr bwMode="auto">
          <a:xfrm>
            <a:off x="7773988" y="4365625"/>
            <a:ext cx="111125" cy="111125"/>
          </a:xfrm>
          <a:prstGeom prst="ellipse">
            <a:avLst/>
          </a:prstGeom>
          <a:solidFill>
            <a:schemeClr val="tx1"/>
          </a:solidFill>
          <a:ln w="12700" algn="ctr">
            <a:solidFill>
              <a:schemeClr val="tx1"/>
            </a:solidFill>
            <a:round/>
            <a:headEnd/>
            <a:tailEnd/>
          </a:ln>
        </p:spPr>
        <p:txBody>
          <a:bodyPr wrap="none" lIns="18000" tIns="10800" rIns="18000" bIns="10800" anchor="ctr"/>
          <a:lstStyle/>
          <a:p>
            <a:endParaRPr lang="fr-FR"/>
          </a:p>
        </p:txBody>
      </p:sp>
      <p:sp>
        <p:nvSpPr>
          <p:cNvPr id="7203" name="Oval 132"/>
          <p:cNvSpPr>
            <a:spLocks noChangeArrowheads="1"/>
          </p:cNvSpPr>
          <p:nvPr/>
        </p:nvSpPr>
        <p:spPr bwMode="auto">
          <a:xfrm>
            <a:off x="7451725" y="3141663"/>
            <a:ext cx="111125" cy="111125"/>
          </a:xfrm>
          <a:prstGeom prst="ellipse">
            <a:avLst/>
          </a:prstGeom>
          <a:solidFill>
            <a:schemeClr val="tx1"/>
          </a:solidFill>
          <a:ln w="12700" algn="ctr">
            <a:solidFill>
              <a:schemeClr val="tx1"/>
            </a:solidFill>
            <a:round/>
            <a:headEnd/>
            <a:tailEnd/>
          </a:ln>
        </p:spPr>
        <p:txBody>
          <a:bodyPr wrap="none" lIns="18000" tIns="10800" rIns="18000" bIns="10800" anchor="ctr"/>
          <a:lstStyle/>
          <a:p>
            <a:endParaRPr lang="fr-FR"/>
          </a:p>
        </p:txBody>
      </p:sp>
      <p:sp>
        <p:nvSpPr>
          <p:cNvPr id="7204" name="Oval 133"/>
          <p:cNvSpPr>
            <a:spLocks noChangeArrowheads="1"/>
          </p:cNvSpPr>
          <p:nvPr/>
        </p:nvSpPr>
        <p:spPr bwMode="auto">
          <a:xfrm>
            <a:off x="6877050" y="2997200"/>
            <a:ext cx="111125" cy="111125"/>
          </a:xfrm>
          <a:prstGeom prst="ellipse">
            <a:avLst/>
          </a:prstGeom>
          <a:solidFill>
            <a:schemeClr val="tx1"/>
          </a:solidFill>
          <a:ln w="12700" algn="ctr">
            <a:solidFill>
              <a:schemeClr val="tx1"/>
            </a:solidFill>
            <a:round/>
            <a:headEnd/>
            <a:tailEnd/>
          </a:ln>
        </p:spPr>
        <p:txBody>
          <a:bodyPr wrap="none" lIns="18000" tIns="10800" rIns="18000" bIns="10800" anchor="ctr"/>
          <a:lstStyle/>
          <a:p>
            <a:endParaRPr lang="fr-FR"/>
          </a:p>
        </p:txBody>
      </p:sp>
      <p:sp>
        <p:nvSpPr>
          <p:cNvPr id="7205" name="Oval 134"/>
          <p:cNvSpPr>
            <a:spLocks noChangeArrowheads="1"/>
          </p:cNvSpPr>
          <p:nvPr/>
        </p:nvSpPr>
        <p:spPr bwMode="auto">
          <a:xfrm>
            <a:off x="6372225" y="2924175"/>
            <a:ext cx="111125" cy="111125"/>
          </a:xfrm>
          <a:prstGeom prst="ellipse">
            <a:avLst/>
          </a:prstGeom>
          <a:solidFill>
            <a:schemeClr val="tx1"/>
          </a:solidFill>
          <a:ln w="12700" algn="ctr">
            <a:solidFill>
              <a:schemeClr val="tx1"/>
            </a:solidFill>
            <a:round/>
            <a:headEnd/>
            <a:tailEnd/>
          </a:ln>
        </p:spPr>
        <p:txBody>
          <a:bodyPr wrap="none" lIns="18000" tIns="10800" rIns="18000" bIns="10800" anchor="ctr"/>
          <a:lstStyle/>
          <a:p>
            <a:endParaRPr lang="fr-FR"/>
          </a:p>
        </p:txBody>
      </p:sp>
      <p:sp>
        <p:nvSpPr>
          <p:cNvPr id="7206" name="Oval 135"/>
          <p:cNvSpPr>
            <a:spLocks noChangeArrowheads="1"/>
          </p:cNvSpPr>
          <p:nvPr/>
        </p:nvSpPr>
        <p:spPr bwMode="auto">
          <a:xfrm>
            <a:off x="6084888" y="3141663"/>
            <a:ext cx="111125" cy="111125"/>
          </a:xfrm>
          <a:prstGeom prst="ellipse">
            <a:avLst/>
          </a:prstGeom>
          <a:solidFill>
            <a:schemeClr val="tx1"/>
          </a:solidFill>
          <a:ln w="12700" algn="ctr">
            <a:solidFill>
              <a:schemeClr val="tx1"/>
            </a:solidFill>
            <a:round/>
            <a:headEnd/>
            <a:tailEnd/>
          </a:ln>
        </p:spPr>
        <p:txBody>
          <a:bodyPr wrap="none" lIns="18000" tIns="10800" rIns="18000" bIns="10800" anchor="ctr"/>
          <a:lstStyle/>
          <a:p>
            <a:endParaRPr lang="fr-FR"/>
          </a:p>
        </p:txBody>
      </p:sp>
      <p:sp>
        <p:nvSpPr>
          <p:cNvPr id="7207" name="Oval 136"/>
          <p:cNvSpPr>
            <a:spLocks noChangeArrowheads="1"/>
          </p:cNvSpPr>
          <p:nvPr/>
        </p:nvSpPr>
        <p:spPr bwMode="auto">
          <a:xfrm>
            <a:off x="8532813" y="5734050"/>
            <a:ext cx="111125" cy="111125"/>
          </a:xfrm>
          <a:prstGeom prst="ellipse">
            <a:avLst/>
          </a:prstGeom>
          <a:solidFill>
            <a:schemeClr val="tx1"/>
          </a:solidFill>
          <a:ln w="12700" algn="ctr">
            <a:solidFill>
              <a:schemeClr val="tx1"/>
            </a:solidFill>
            <a:round/>
            <a:headEnd/>
            <a:tailEnd/>
          </a:ln>
        </p:spPr>
        <p:txBody>
          <a:bodyPr wrap="none" lIns="18000" tIns="10800" rIns="18000" bIns="10800" anchor="ctr"/>
          <a:lstStyle/>
          <a:p>
            <a:endParaRPr lang="fr-FR"/>
          </a:p>
        </p:txBody>
      </p:sp>
      <p:sp>
        <p:nvSpPr>
          <p:cNvPr id="7208" name="Oval 137"/>
          <p:cNvSpPr>
            <a:spLocks noChangeArrowheads="1"/>
          </p:cNvSpPr>
          <p:nvPr/>
        </p:nvSpPr>
        <p:spPr bwMode="auto">
          <a:xfrm>
            <a:off x="8604250" y="5373688"/>
            <a:ext cx="111125" cy="111125"/>
          </a:xfrm>
          <a:prstGeom prst="ellipse">
            <a:avLst/>
          </a:prstGeom>
          <a:solidFill>
            <a:schemeClr val="tx1"/>
          </a:solidFill>
          <a:ln w="12700" algn="ctr">
            <a:solidFill>
              <a:schemeClr val="tx1"/>
            </a:solidFill>
            <a:round/>
            <a:headEnd/>
            <a:tailEnd/>
          </a:ln>
        </p:spPr>
        <p:txBody>
          <a:bodyPr wrap="none" lIns="18000" tIns="10800" rIns="18000" bIns="10800" anchor="ctr"/>
          <a:lstStyle/>
          <a:p>
            <a:endParaRPr lang="fr-FR"/>
          </a:p>
        </p:txBody>
      </p:sp>
      <p:sp>
        <p:nvSpPr>
          <p:cNvPr id="7209" name="Oval 138"/>
          <p:cNvSpPr>
            <a:spLocks noChangeArrowheads="1"/>
          </p:cNvSpPr>
          <p:nvPr/>
        </p:nvSpPr>
        <p:spPr bwMode="auto">
          <a:xfrm>
            <a:off x="6948488" y="3357563"/>
            <a:ext cx="111125" cy="111125"/>
          </a:xfrm>
          <a:prstGeom prst="ellipse">
            <a:avLst/>
          </a:prstGeom>
          <a:solidFill>
            <a:schemeClr val="tx1"/>
          </a:solidFill>
          <a:ln w="12700" algn="ctr">
            <a:solidFill>
              <a:schemeClr val="tx1"/>
            </a:solidFill>
            <a:round/>
            <a:headEnd/>
            <a:tailEnd/>
          </a:ln>
        </p:spPr>
        <p:txBody>
          <a:bodyPr wrap="none" lIns="18000" tIns="10800" rIns="18000" bIns="10800" anchor="ctr"/>
          <a:lstStyle/>
          <a:p>
            <a:endParaRPr lang="fr-FR"/>
          </a:p>
        </p:txBody>
      </p:sp>
      <p:sp>
        <p:nvSpPr>
          <p:cNvPr id="7210" name="Oval 139"/>
          <p:cNvSpPr>
            <a:spLocks noChangeArrowheads="1"/>
          </p:cNvSpPr>
          <p:nvPr/>
        </p:nvSpPr>
        <p:spPr bwMode="auto">
          <a:xfrm>
            <a:off x="7092950" y="4581525"/>
            <a:ext cx="111125" cy="111125"/>
          </a:xfrm>
          <a:prstGeom prst="ellipse">
            <a:avLst/>
          </a:prstGeom>
          <a:solidFill>
            <a:schemeClr val="tx1"/>
          </a:solidFill>
          <a:ln w="12700" algn="ctr">
            <a:solidFill>
              <a:schemeClr val="tx1"/>
            </a:solidFill>
            <a:round/>
            <a:headEnd/>
            <a:tailEnd/>
          </a:ln>
        </p:spPr>
        <p:txBody>
          <a:bodyPr wrap="none" lIns="18000" tIns="10800" rIns="18000" bIns="10800" anchor="ctr"/>
          <a:lstStyle/>
          <a:p>
            <a:endParaRPr lang="fr-FR"/>
          </a:p>
        </p:txBody>
      </p:sp>
      <p:sp>
        <p:nvSpPr>
          <p:cNvPr id="7211" name="Oval 140"/>
          <p:cNvSpPr>
            <a:spLocks noChangeArrowheads="1"/>
          </p:cNvSpPr>
          <p:nvPr/>
        </p:nvSpPr>
        <p:spPr bwMode="auto">
          <a:xfrm>
            <a:off x="8172450" y="4581525"/>
            <a:ext cx="111125" cy="111125"/>
          </a:xfrm>
          <a:prstGeom prst="ellipse">
            <a:avLst/>
          </a:prstGeom>
          <a:solidFill>
            <a:schemeClr val="tx1"/>
          </a:solidFill>
          <a:ln w="12700" algn="ctr">
            <a:solidFill>
              <a:schemeClr val="tx1"/>
            </a:solidFill>
            <a:round/>
            <a:headEnd/>
            <a:tailEnd/>
          </a:ln>
        </p:spPr>
        <p:txBody>
          <a:bodyPr wrap="none" lIns="18000" tIns="10800" rIns="18000" bIns="10800" anchor="ctr"/>
          <a:lstStyle/>
          <a:p>
            <a:endParaRPr lang="fr-FR"/>
          </a:p>
        </p:txBody>
      </p:sp>
      <p:sp>
        <p:nvSpPr>
          <p:cNvPr id="7212" name="Oval 141"/>
          <p:cNvSpPr>
            <a:spLocks noChangeArrowheads="1"/>
          </p:cNvSpPr>
          <p:nvPr/>
        </p:nvSpPr>
        <p:spPr bwMode="auto">
          <a:xfrm>
            <a:off x="5219700" y="2997200"/>
            <a:ext cx="111125" cy="111125"/>
          </a:xfrm>
          <a:prstGeom prst="ellipse">
            <a:avLst/>
          </a:prstGeom>
          <a:solidFill>
            <a:schemeClr val="tx1"/>
          </a:solidFill>
          <a:ln w="12700" algn="ctr">
            <a:solidFill>
              <a:schemeClr val="tx1"/>
            </a:solidFill>
            <a:round/>
            <a:headEnd/>
            <a:tailEnd/>
          </a:ln>
        </p:spPr>
        <p:txBody>
          <a:bodyPr wrap="none" lIns="18000" tIns="10800" rIns="18000" bIns="10800" anchor="ctr"/>
          <a:lstStyle/>
          <a:p>
            <a:endParaRPr lang="fr-FR"/>
          </a:p>
        </p:txBody>
      </p:sp>
      <p:sp>
        <p:nvSpPr>
          <p:cNvPr id="7213" name="Oval 142"/>
          <p:cNvSpPr>
            <a:spLocks noChangeArrowheads="1"/>
          </p:cNvSpPr>
          <p:nvPr/>
        </p:nvSpPr>
        <p:spPr bwMode="auto">
          <a:xfrm>
            <a:off x="7556500" y="2276475"/>
            <a:ext cx="111125" cy="111125"/>
          </a:xfrm>
          <a:prstGeom prst="ellipse">
            <a:avLst/>
          </a:prstGeom>
          <a:solidFill>
            <a:schemeClr val="tx1"/>
          </a:solidFill>
          <a:ln w="12700" algn="ctr">
            <a:solidFill>
              <a:schemeClr val="tx1"/>
            </a:solidFill>
            <a:round/>
            <a:headEnd/>
            <a:tailEnd/>
          </a:ln>
        </p:spPr>
        <p:txBody>
          <a:bodyPr wrap="none" lIns="18000" tIns="10800" rIns="18000" bIns="10800" anchor="ctr"/>
          <a:lstStyle/>
          <a:p>
            <a:endParaRPr lang="fr-FR"/>
          </a:p>
        </p:txBody>
      </p:sp>
      <p:sp>
        <p:nvSpPr>
          <p:cNvPr id="7214" name="Oval 143"/>
          <p:cNvSpPr>
            <a:spLocks noChangeArrowheads="1"/>
          </p:cNvSpPr>
          <p:nvPr/>
        </p:nvSpPr>
        <p:spPr bwMode="auto">
          <a:xfrm>
            <a:off x="8172450" y="3141663"/>
            <a:ext cx="111125" cy="111125"/>
          </a:xfrm>
          <a:prstGeom prst="ellipse">
            <a:avLst/>
          </a:prstGeom>
          <a:solidFill>
            <a:schemeClr val="tx1"/>
          </a:solidFill>
          <a:ln w="12700" algn="ctr">
            <a:solidFill>
              <a:schemeClr val="tx1"/>
            </a:solidFill>
            <a:round/>
            <a:headEnd/>
            <a:tailEnd/>
          </a:ln>
        </p:spPr>
        <p:txBody>
          <a:bodyPr wrap="none" lIns="18000" tIns="10800" rIns="18000" bIns="10800" anchor="ctr"/>
          <a:lstStyle/>
          <a:p>
            <a:endParaRPr lang="fr-FR"/>
          </a:p>
        </p:txBody>
      </p:sp>
      <p:sp>
        <p:nvSpPr>
          <p:cNvPr id="7215" name="Oval 144"/>
          <p:cNvSpPr>
            <a:spLocks noChangeArrowheads="1"/>
          </p:cNvSpPr>
          <p:nvPr/>
        </p:nvSpPr>
        <p:spPr bwMode="auto">
          <a:xfrm>
            <a:off x="6804025" y="2741613"/>
            <a:ext cx="111125" cy="111125"/>
          </a:xfrm>
          <a:prstGeom prst="ellipse">
            <a:avLst/>
          </a:prstGeom>
          <a:solidFill>
            <a:schemeClr val="tx1"/>
          </a:solidFill>
          <a:ln w="12700" algn="ctr">
            <a:solidFill>
              <a:srgbClr val="0000FF"/>
            </a:solidFill>
            <a:round/>
            <a:headEnd/>
            <a:tailEnd/>
          </a:ln>
        </p:spPr>
        <p:txBody>
          <a:bodyPr wrap="none" lIns="18000" tIns="10800" rIns="18000" bIns="10800" anchor="ctr"/>
          <a:lstStyle/>
          <a:p>
            <a:endParaRPr lang="fr-FR"/>
          </a:p>
        </p:txBody>
      </p:sp>
      <p:sp>
        <p:nvSpPr>
          <p:cNvPr id="7216" name="Oval 145"/>
          <p:cNvSpPr>
            <a:spLocks noChangeArrowheads="1"/>
          </p:cNvSpPr>
          <p:nvPr/>
        </p:nvSpPr>
        <p:spPr bwMode="auto">
          <a:xfrm>
            <a:off x="6227763" y="3716338"/>
            <a:ext cx="144462" cy="144462"/>
          </a:xfrm>
          <a:prstGeom prst="ellipse">
            <a:avLst/>
          </a:prstGeom>
          <a:solidFill>
            <a:schemeClr val="tx1"/>
          </a:solidFill>
          <a:ln w="12700" algn="ctr">
            <a:solidFill>
              <a:schemeClr val="tx1"/>
            </a:solidFill>
            <a:round/>
            <a:headEnd/>
            <a:tailEnd/>
          </a:ln>
        </p:spPr>
        <p:txBody>
          <a:bodyPr wrap="none" lIns="18000" tIns="10800" rIns="18000" bIns="10800" anchor="ctr"/>
          <a:lstStyle/>
          <a:p>
            <a:endParaRPr lang="fr-FR"/>
          </a:p>
        </p:txBody>
      </p:sp>
      <p:sp>
        <p:nvSpPr>
          <p:cNvPr id="7217" name="Oval 146"/>
          <p:cNvSpPr>
            <a:spLocks noChangeArrowheads="1"/>
          </p:cNvSpPr>
          <p:nvPr/>
        </p:nvSpPr>
        <p:spPr bwMode="auto">
          <a:xfrm>
            <a:off x="8675688" y="2620963"/>
            <a:ext cx="144462" cy="144462"/>
          </a:xfrm>
          <a:prstGeom prst="ellipse">
            <a:avLst/>
          </a:prstGeom>
          <a:solidFill>
            <a:schemeClr val="tx1"/>
          </a:solidFill>
          <a:ln w="12700" algn="ctr">
            <a:solidFill>
              <a:schemeClr val="tx1"/>
            </a:solidFill>
            <a:round/>
            <a:headEnd/>
            <a:tailEnd/>
          </a:ln>
        </p:spPr>
        <p:txBody>
          <a:bodyPr wrap="none" lIns="18000" tIns="10800" rIns="18000" bIns="10800" anchor="ctr"/>
          <a:lstStyle/>
          <a:p>
            <a:endParaRPr lang="fr-FR"/>
          </a:p>
        </p:txBody>
      </p:sp>
      <p:grpSp>
        <p:nvGrpSpPr>
          <p:cNvPr id="7218" name="Group 147"/>
          <p:cNvGrpSpPr>
            <a:grpSpLocks/>
          </p:cNvGrpSpPr>
          <p:nvPr/>
        </p:nvGrpSpPr>
        <p:grpSpPr bwMode="auto">
          <a:xfrm>
            <a:off x="7985125" y="1196975"/>
            <a:ext cx="1008063" cy="828675"/>
            <a:chOff x="4641" y="828"/>
            <a:chExt cx="656" cy="543"/>
          </a:xfrm>
        </p:grpSpPr>
        <p:grpSp>
          <p:nvGrpSpPr>
            <p:cNvPr id="7224" name="Group 148"/>
            <p:cNvGrpSpPr>
              <a:grpSpLocks/>
            </p:cNvGrpSpPr>
            <p:nvPr/>
          </p:nvGrpSpPr>
          <p:grpSpPr bwMode="auto">
            <a:xfrm>
              <a:off x="4641" y="828"/>
              <a:ext cx="656" cy="543"/>
              <a:chOff x="4641" y="828"/>
              <a:chExt cx="656" cy="543"/>
            </a:xfrm>
          </p:grpSpPr>
          <p:sp>
            <p:nvSpPr>
              <p:cNvPr id="7226" name="Rectangle 149"/>
              <p:cNvSpPr>
                <a:spLocks noChangeArrowheads="1"/>
              </p:cNvSpPr>
              <p:nvPr/>
            </p:nvSpPr>
            <p:spPr bwMode="auto">
              <a:xfrm>
                <a:off x="4641" y="828"/>
                <a:ext cx="655" cy="542"/>
              </a:xfrm>
              <a:prstGeom prst="rect">
                <a:avLst/>
              </a:prstGeom>
              <a:solidFill>
                <a:srgbClr val="FFFFFF"/>
              </a:solidFill>
              <a:ln w="9525">
                <a:solidFill>
                  <a:schemeClr val="hlink"/>
                </a:solidFill>
                <a:miter lim="800000"/>
                <a:headEnd/>
                <a:tailEnd/>
              </a:ln>
            </p:spPr>
            <p:txBody>
              <a:bodyPr/>
              <a:lstStyle/>
              <a:p>
                <a:endParaRPr lang="fr-FR"/>
              </a:p>
            </p:txBody>
          </p:sp>
          <p:sp>
            <p:nvSpPr>
              <p:cNvPr id="7227" name="Rectangle 150"/>
              <p:cNvSpPr>
                <a:spLocks noChangeArrowheads="1"/>
              </p:cNvSpPr>
              <p:nvPr/>
            </p:nvSpPr>
            <p:spPr bwMode="auto">
              <a:xfrm>
                <a:off x="4641" y="828"/>
                <a:ext cx="655" cy="542"/>
              </a:xfrm>
              <a:prstGeom prst="rect">
                <a:avLst/>
              </a:prstGeom>
              <a:solidFill>
                <a:srgbClr val="FFFFFF"/>
              </a:solidFill>
              <a:ln w="0">
                <a:solidFill>
                  <a:schemeClr val="hlink"/>
                </a:solidFill>
                <a:miter lim="800000"/>
                <a:headEnd/>
                <a:tailEnd/>
              </a:ln>
            </p:spPr>
            <p:txBody>
              <a:bodyPr/>
              <a:lstStyle/>
              <a:p>
                <a:endParaRPr lang="fr-FR"/>
              </a:p>
            </p:txBody>
          </p:sp>
          <p:sp>
            <p:nvSpPr>
              <p:cNvPr id="7228" name="Rectangle 151"/>
              <p:cNvSpPr>
                <a:spLocks noChangeArrowheads="1"/>
              </p:cNvSpPr>
              <p:nvPr/>
            </p:nvSpPr>
            <p:spPr bwMode="auto">
              <a:xfrm>
                <a:off x="4641" y="828"/>
                <a:ext cx="656" cy="543"/>
              </a:xfrm>
              <a:prstGeom prst="rect">
                <a:avLst/>
              </a:prstGeom>
              <a:blipFill dpi="0" rotWithShape="0">
                <a:blip r:embed="rId3"/>
                <a:srcRect/>
                <a:tile tx="0" ty="0" sx="100000" sy="100000" flip="none" algn="tl"/>
              </a:blipFill>
              <a:ln w="9525">
                <a:solidFill>
                  <a:schemeClr val="hlink"/>
                </a:solidFill>
                <a:miter lim="800000"/>
                <a:headEnd/>
                <a:tailEnd/>
              </a:ln>
            </p:spPr>
            <p:txBody>
              <a:bodyPr/>
              <a:lstStyle/>
              <a:p>
                <a:endParaRPr lang="fr-FR"/>
              </a:p>
            </p:txBody>
          </p:sp>
          <p:sp>
            <p:nvSpPr>
              <p:cNvPr id="7229" name="Rectangle 152"/>
              <p:cNvSpPr>
                <a:spLocks noChangeArrowheads="1"/>
              </p:cNvSpPr>
              <p:nvPr/>
            </p:nvSpPr>
            <p:spPr bwMode="auto">
              <a:xfrm>
                <a:off x="4641" y="828"/>
                <a:ext cx="655" cy="542"/>
              </a:xfrm>
              <a:prstGeom prst="rect">
                <a:avLst/>
              </a:prstGeom>
              <a:solidFill>
                <a:srgbClr val="FFFFFF"/>
              </a:solidFill>
              <a:ln w="9525">
                <a:solidFill>
                  <a:schemeClr val="hlink"/>
                </a:solidFill>
                <a:miter lim="800000"/>
                <a:headEnd/>
                <a:tailEnd/>
              </a:ln>
            </p:spPr>
            <p:txBody>
              <a:bodyPr/>
              <a:lstStyle/>
              <a:p>
                <a:endParaRPr lang="fr-FR"/>
              </a:p>
            </p:txBody>
          </p:sp>
        </p:grpSp>
        <p:sp>
          <p:nvSpPr>
            <p:cNvPr id="7225" name="Rectangle 153"/>
            <p:cNvSpPr>
              <a:spLocks noChangeArrowheads="1"/>
            </p:cNvSpPr>
            <p:nvPr/>
          </p:nvSpPr>
          <p:spPr bwMode="auto">
            <a:xfrm>
              <a:off x="4641" y="828"/>
              <a:ext cx="656" cy="543"/>
            </a:xfrm>
            <a:prstGeom prst="rect">
              <a:avLst/>
            </a:prstGeom>
            <a:noFill/>
            <a:ln w="11113">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7219" name="Rectangle 154"/>
          <p:cNvSpPr>
            <a:spLocks noChangeArrowheads="1"/>
          </p:cNvSpPr>
          <p:nvPr/>
        </p:nvSpPr>
        <p:spPr bwMode="auto">
          <a:xfrm>
            <a:off x="8040688" y="1235075"/>
            <a:ext cx="8572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fr-FR" sz="1100" b="1">
                <a:solidFill>
                  <a:srgbClr val="FF0000"/>
                </a:solidFill>
              </a:rPr>
              <a:t>Île de France</a:t>
            </a:r>
            <a:endParaRPr lang="fr-FR" sz="2400">
              <a:solidFill>
                <a:srgbClr val="FF0000"/>
              </a:solidFill>
            </a:endParaRPr>
          </a:p>
        </p:txBody>
      </p:sp>
      <p:sp>
        <p:nvSpPr>
          <p:cNvPr id="7220" name="Rectangle 155"/>
          <p:cNvSpPr>
            <a:spLocks noChangeArrowheads="1"/>
          </p:cNvSpPr>
          <p:nvPr/>
        </p:nvSpPr>
        <p:spPr bwMode="auto">
          <a:xfrm>
            <a:off x="8027988" y="1444625"/>
            <a:ext cx="10033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fr-FR" sz="900">
                <a:solidFill>
                  <a:schemeClr val="tx2"/>
                </a:solidFill>
              </a:rPr>
              <a:t>Rungis</a:t>
            </a:r>
          </a:p>
          <a:p>
            <a:pPr eaLnBrk="0" hangingPunct="0"/>
            <a:r>
              <a:rPr lang="fr-FR" sz="900">
                <a:solidFill>
                  <a:schemeClr val="tx2"/>
                </a:solidFill>
              </a:rPr>
              <a:t>Saint-Cloud</a:t>
            </a:r>
          </a:p>
          <a:p>
            <a:pPr eaLnBrk="0" hangingPunct="0"/>
            <a:r>
              <a:rPr lang="fr-FR" sz="900">
                <a:solidFill>
                  <a:schemeClr val="tx2"/>
                </a:solidFill>
              </a:rPr>
              <a:t>St Ouen l’Aumône</a:t>
            </a:r>
            <a:br>
              <a:rPr lang="fr-FR" sz="900">
                <a:solidFill>
                  <a:schemeClr val="tx2"/>
                </a:solidFill>
              </a:rPr>
            </a:br>
            <a:r>
              <a:rPr lang="fr-FR" sz="900">
                <a:solidFill>
                  <a:schemeClr val="tx2"/>
                </a:solidFill>
              </a:rPr>
              <a:t>Les Ulis</a:t>
            </a:r>
          </a:p>
        </p:txBody>
      </p:sp>
      <p:grpSp>
        <p:nvGrpSpPr>
          <p:cNvPr id="7221" name="Group 156"/>
          <p:cNvGrpSpPr>
            <a:grpSpLocks/>
          </p:cNvGrpSpPr>
          <p:nvPr/>
        </p:nvGrpSpPr>
        <p:grpSpPr bwMode="auto">
          <a:xfrm>
            <a:off x="7235825" y="2011363"/>
            <a:ext cx="742950" cy="466725"/>
            <a:chOff x="4055" y="1267"/>
            <a:chExt cx="580" cy="308"/>
          </a:xfrm>
        </p:grpSpPr>
        <p:sp>
          <p:nvSpPr>
            <p:cNvPr id="7222" name="Line 157"/>
            <p:cNvSpPr>
              <a:spLocks noChangeShapeType="1"/>
            </p:cNvSpPr>
            <p:nvPr/>
          </p:nvSpPr>
          <p:spPr bwMode="auto">
            <a:xfrm flipH="1">
              <a:off x="4108" y="1267"/>
              <a:ext cx="527" cy="28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223" name="Freeform 158"/>
            <p:cNvSpPr>
              <a:spLocks/>
            </p:cNvSpPr>
            <p:nvPr/>
          </p:nvSpPr>
          <p:spPr bwMode="auto">
            <a:xfrm>
              <a:off x="4055" y="1504"/>
              <a:ext cx="96" cy="71"/>
            </a:xfrm>
            <a:custGeom>
              <a:avLst/>
              <a:gdLst>
                <a:gd name="T0" fmla="*/ 1 w 192"/>
                <a:gd name="T1" fmla="*/ 0 h 141"/>
                <a:gd name="T2" fmla="*/ 0 w 192"/>
                <a:gd name="T3" fmla="*/ 1 h 141"/>
                <a:gd name="T4" fmla="*/ 1 w 192"/>
                <a:gd name="T5" fmla="*/ 1 h 141"/>
                <a:gd name="T6" fmla="*/ 1 w 192"/>
                <a:gd name="T7" fmla="*/ 1 h 141"/>
                <a:gd name="T8" fmla="*/ 1 w 192"/>
                <a:gd name="T9" fmla="*/ 0 h 141"/>
                <a:gd name="T10" fmla="*/ 0 60000 65536"/>
                <a:gd name="T11" fmla="*/ 0 60000 65536"/>
                <a:gd name="T12" fmla="*/ 0 60000 65536"/>
                <a:gd name="T13" fmla="*/ 0 60000 65536"/>
                <a:gd name="T14" fmla="*/ 0 60000 65536"/>
                <a:gd name="T15" fmla="*/ 0 w 192"/>
                <a:gd name="T16" fmla="*/ 0 h 141"/>
                <a:gd name="T17" fmla="*/ 192 w 192"/>
                <a:gd name="T18" fmla="*/ 141 h 141"/>
              </a:gdLst>
              <a:ahLst/>
              <a:cxnLst>
                <a:cxn ang="T10">
                  <a:pos x="T0" y="T1"/>
                </a:cxn>
                <a:cxn ang="T11">
                  <a:pos x="T2" y="T3"/>
                </a:cxn>
                <a:cxn ang="T12">
                  <a:pos x="T4" y="T5"/>
                </a:cxn>
                <a:cxn ang="T13">
                  <a:pos x="T6" y="T7"/>
                </a:cxn>
                <a:cxn ang="T14">
                  <a:pos x="T8" y="T9"/>
                </a:cxn>
              </a:cxnLst>
              <a:rect l="T15" t="T16" r="T17" b="T18"/>
              <a:pathLst>
                <a:path w="192" h="141">
                  <a:moveTo>
                    <a:pt x="133" y="0"/>
                  </a:moveTo>
                  <a:lnTo>
                    <a:pt x="0" y="141"/>
                  </a:lnTo>
                  <a:lnTo>
                    <a:pt x="192" y="110"/>
                  </a:lnTo>
                  <a:lnTo>
                    <a:pt x="111" y="82"/>
                  </a:lnTo>
                  <a:lnTo>
                    <a:pt x="133" y="0"/>
                  </a:lnTo>
                  <a:close/>
                </a:path>
              </a:pathLst>
            </a:custGeom>
            <a:solidFill>
              <a:srgbClr val="000000"/>
            </a:solidFill>
            <a:ln w="19050">
              <a:solidFill>
                <a:schemeClr val="hlink"/>
              </a:solidFill>
              <a:round/>
              <a:headEnd/>
              <a:tailEnd/>
            </a:ln>
          </p:spPr>
          <p:txBody>
            <a:bodyPr/>
            <a:lstStyle/>
            <a:p>
              <a:endParaRPr lang="fr-FR"/>
            </a:p>
          </p:txBody>
        </p:sp>
      </p:gr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288" y="104775"/>
            <a:ext cx="5700712" cy="914400"/>
          </a:xfrm>
        </p:spPr>
        <p:txBody>
          <a:bodyPr/>
          <a:lstStyle/>
          <a:p>
            <a:pPr>
              <a:defRPr/>
            </a:pPr>
            <a:r>
              <a:rPr lang="fr-FR" dirty="0" smtClean="0"/>
              <a:t>Evolutions</a:t>
            </a:r>
            <a:endParaRPr lang="fr-FR" dirty="0"/>
          </a:p>
        </p:txBody>
      </p:sp>
      <p:sp>
        <p:nvSpPr>
          <p:cNvPr id="3" name="Espace réservé du contenu 2"/>
          <p:cNvSpPr>
            <a:spLocks noGrp="1"/>
          </p:cNvSpPr>
          <p:nvPr>
            <p:ph idx="1"/>
          </p:nvPr>
        </p:nvSpPr>
        <p:spPr>
          <a:xfrm>
            <a:off x="323850" y="1123950"/>
            <a:ext cx="8591550" cy="5353050"/>
          </a:xfrm>
        </p:spPr>
        <p:txBody>
          <a:bodyPr/>
          <a:lstStyle/>
          <a:p>
            <a:pPr>
              <a:buClr>
                <a:schemeClr val="accent5">
                  <a:lumMod val="50000"/>
                </a:schemeClr>
              </a:buClr>
              <a:defRPr/>
            </a:pPr>
            <a:r>
              <a:rPr lang="fr-FR" dirty="0" err="1" smtClean="0"/>
              <a:t>Virtualiser</a:t>
            </a:r>
            <a:r>
              <a:rPr lang="fr-FR" dirty="0" smtClean="0"/>
              <a:t> toujours plus de postes en baissant les coûts</a:t>
            </a:r>
          </a:p>
          <a:p>
            <a:pPr lvl="1">
              <a:buClr>
                <a:schemeClr val="accent5">
                  <a:lumMod val="50000"/>
                </a:schemeClr>
              </a:buClr>
              <a:defRPr/>
            </a:pPr>
            <a:r>
              <a:rPr lang="fr-FR" dirty="0" smtClean="0"/>
              <a:t>Capacité de consolidation (performance, cache, optimisation d’accès)</a:t>
            </a:r>
          </a:p>
          <a:p>
            <a:pPr lvl="1">
              <a:buClr>
                <a:schemeClr val="accent5">
                  <a:lumMod val="50000"/>
                </a:schemeClr>
              </a:buClr>
              <a:defRPr/>
            </a:pPr>
            <a:r>
              <a:rPr lang="fr-FR" dirty="0" smtClean="0"/>
              <a:t>Capacité de traitement graphique (3D) et </a:t>
            </a:r>
            <a:r>
              <a:rPr lang="fr-FR" dirty="0" err="1" smtClean="0"/>
              <a:t>multimedia</a:t>
            </a:r>
            <a:r>
              <a:rPr lang="fr-FR" dirty="0" smtClean="0"/>
              <a:t> (Voix, </a:t>
            </a:r>
            <a:r>
              <a:rPr lang="fr-FR" dirty="0" err="1" smtClean="0"/>
              <a:t>WebEx</a:t>
            </a:r>
            <a:r>
              <a:rPr lang="fr-FR" dirty="0" smtClean="0"/>
              <a:t>)</a:t>
            </a:r>
          </a:p>
          <a:p>
            <a:pPr lvl="1">
              <a:buClr>
                <a:schemeClr val="accent5">
                  <a:lumMod val="50000"/>
                </a:schemeClr>
              </a:buClr>
              <a:defRPr/>
            </a:pPr>
            <a:r>
              <a:rPr lang="fr-FR" dirty="0" smtClean="0"/>
              <a:t>Client léger SOC (System on chip)</a:t>
            </a:r>
          </a:p>
          <a:p>
            <a:pPr>
              <a:buClr>
                <a:schemeClr val="accent5">
                  <a:lumMod val="50000"/>
                </a:schemeClr>
              </a:buClr>
              <a:defRPr/>
            </a:pPr>
            <a:r>
              <a:rPr lang="fr-FR" dirty="0" smtClean="0"/>
              <a:t>Proposer une virtualisation en mode déconnecté efficace</a:t>
            </a:r>
          </a:p>
          <a:p>
            <a:pPr lvl="1">
              <a:buClr>
                <a:schemeClr val="accent5">
                  <a:lumMod val="50000"/>
                </a:schemeClr>
              </a:buClr>
              <a:defRPr/>
            </a:pPr>
            <a:r>
              <a:rPr lang="fr-FR" dirty="0" smtClean="0"/>
              <a:t>Support étendu de matériel</a:t>
            </a:r>
          </a:p>
          <a:p>
            <a:pPr lvl="1">
              <a:buClr>
                <a:schemeClr val="accent5">
                  <a:lumMod val="50000"/>
                </a:schemeClr>
              </a:buClr>
              <a:defRPr/>
            </a:pPr>
            <a:r>
              <a:rPr lang="fr-FR" dirty="0" smtClean="0"/>
              <a:t>Environnement utilisateur itinérant complet (données et applications)</a:t>
            </a:r>
          </a:p>
          <a:p>
            <a:pPr>
              <a:buClr>
                <a:schemeClr val="accent5">
                  <a:lumMod val="50000"/>
                </a:schemeClr>
              </a:buClr>
              <a:defRPr/>
            </a:pPr>
            <a:r>
              <a:rPr lang="fr-FR" dirty="0"/>
              <a:t>BYO…</a:t>
            </a:r>
          </a:p>
          <a:p>
            <a:pPr lvl="1">
              <a:buClr>
                <a:schemeClr val="accent5">
                  <a:lumMod val="50000"/>
                </a:schemeClr>
              </a:buClr>
              <a:defRPr/>
            </a:pPr>
            <a:r>
              <a:rPr lang="fr-FR" dirty="0"/>
              <a:t>Utilisation d’équipement personnel dans le cadre professionnel</a:t>
            </a:r>
          </a:p>
          <a:p>
            <a:pPr lvl="2">
              <a:buClr>
                <a:schemeClr val="accent5">
                  <a:lumMod val="50000"/>
                </a:schemeClr>
              </a:buClr>
              <a:defRPr/>
            </a:pPr>
            <a:r>
              <a:rPr lang="fr-FR" dirty="0" err="1"/>
              <a:t>Aspec</a:t>
            </a:r>
            <a:r>
              <a:rPr lang="fr-FR" dirty="0"/>
              <a:t> sociétal, </a:t>
            </a:r>
            <a:r>
              <a:rPr lang="fr-FR" b="1" dirty="0"/>
              <a:t>technique</a:t>
            </a:r>
            <a:r>
              <a:rPr lang="fr-FR" dirty="0"/>
              <a:t>, financier, </a:t>
            </a:r>
            <a:r>
              <a:rPr lang="fr-FR" b="1" dirty="0"/>
              <a:t>sécuritaire</a:t>
            </a:r>
            <a:r>
              <a:rPr lang="fr-FR" dirty="0"/>
              <a:t>, politique/social, légal/ressources </a:t>
            </a:r>
            <a:r>
              <a:rPr lang="fr-FR" dirty="0" smtClean="0"/>
              <a:t>humaines</a:t>
            </a:r>
            <a:endParaRPr lang="fr-FR" dirty="0"/>
          </a:p>
          <a:p>
            <a:pPr>
              <a:buClr>
                <a:schemeClr val="accent5">
                  <a:lumMod val="50000"/>
                </a:schemeClr>
              </a:buClr>
              <a:defRPr/>
            </a:pPr>
            <a:r>
              <a:rPr lang="fr-FR" dirty="0" smtClean="0"/>
              <a:t>Intégration au </a:t>
            </a:r>
            <a:r>
              <a:rPr lang="fr-FR" dirty="0" err="1" smtClean="0"/>
              <a:t>cloud</a:t>
            </a:r>
            <a:endParaRPr lang="fr-FR" dirty="0" smtClean="0"/>
          </a:p>
          <a:p>
            <a:pPr lvl="1">
              <a:buClr>
                <a:schemeClr val="accent5">
                  <a:lumMod val="50000"/>
                </a:schemeClr>
              </a:buClr>
              <a:defRPr/>
            </a:pPr>
            <a:r>
              <a:rPr lang="fr-FR" dirty="0" err="1" smtClean="0"/>
              <a:t>Daas</a:t>
            </a:r>
            <a:r>
              <a:rPr lang="fr-FR" dirty="0" smtClean="0"/>
              <a:t> - Industrialisation</a:t>
            </a:r>
          </a:p>
          <a:p>
            <a:pPr lvl="1">
              <a:buClr>
                <a:schemeClr val="accent5">
                  <a:lumMod val="50000"/>
                </a:schemeClr>
              </a:buClr>
              <a:defRPr/>
            </a:pPr>
            <a:r>
              <a:rPr lang="fr-FR" dirty="0" smtClean="0"/>
              <a:t>Stockage de données synchronisation, cryptage, accès de n’importe où</a:t>
            </a:r>
          </a:p>
          <a:p>
            <a:pPr lvl="1">
              <a:buClr>
                <a:schemeClr val="accent5">
                  <a:lumMod val="50000"/>
                </a:schemeClr>
              </a:buClr>
              <a:defRPr/>
            </a:pPr>
            <a:r>
              <a:rPr lang="fr-FR" dirty="0" smtClean="0"/>
              <a:t>Portail d’applications à la demande</a:t>
            </a:r>
          </a:p>
          <a:p>
            <a:pPr>
              <a:buClr>
                <a:schemeClr val="accent5">
                  <a:lumMod val="50000"/>
                </a:schemeClr>
              </a:buClr>
              <a:defRPr/>
            </a:pPr>
            <a:endParaRPr lang="fr-FR" dirty="0" smtClean="0"/>
          </a:p>
          <a:p>
            <a:pPr>
              <a:buClr>
                <a:schemeClr val="accent5">
                  <a:lumMod val="50000"/>
                </a:schemeClr>
              </a:buClr>
              <a:defRPr/>
            </a:pPr>
            <a:endParaRPr lang="fr-F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Architecture CITRIX (projet Avalon)</a:t>
            </a:r>
            <a:endParaRPr lang="fr-FR"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29" y="1772816"/>
            <a:ext cx="8602930" cy="352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766423"/>
      </p:ext>
    </p:extLst>
  </p:cSld>
  <p:clrMapOvr>
    <a:masterClrMapping/>
  </p:clrMapOvr>
  <p:transition spd="slow">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288" y="104775"/>
            <a:ext cx="5700712" cy="914400"/>
          </a:xfrm>
        </p:spPr>
        <p:txBody>
          <a:bodyPr/>
          <a:lstStyle/>
          <a:p>
            <a:pPr>
              <a:defRPr/>
            </a:pPr>
            <a:r>
              <a:rPr lang="fr-FR" dirty="0" smtClean="0"/>
              <a:t>VMware Horizon</a:t>
            </a:r>
            <a:endParaRPr lang="fr-FR" dirty="0"/>
          </a:p>
        </p:txBody>
      </p:sp>
      <p:grpSp>
        <p:nvGrpSpPr>
          <p:cNvPr id="113" name="Group 27"/>
          <p:cNvGrpSpPr>
            <a:grpSpLocks/>
          </p:cNvGrpSpPr>
          <p:nvPr/>
        </p:nvGrpSpPr>
        <p:grpSpPr bwMode="auto">
          <a:xfrm>
            <a:off x="195263" y="1200150"/>
            <a:ext cx="9086850" cy="5303838"/>
            <a:chOff x="195820" y="761999"/>
            <a:chExt cx="9085523" cy="5304497"/>
          </a:xfrm>
        </p:grpSpPr>
        <p:grpSp>
          <p:nvGrpSpPr>
            <p:cNvPr id="18509" name="Group 26"/>
            <p:cNvGrpSpPr>
              <a:grpSpLocks/>
            </p:cNvGrpSpPr>
            <p:nvPr/>
          </p:nvGrpSpPr>
          <p:grpSpPr bwMode="auto">
            <a:xfrm>
              <a:off x="195820" y="761999"/>
              <a:ext cx="9085523" cy="5304497"/>
              <a:chOff x="195820" y="761999"/>
              <a:chExt cx="9085523" cy="5304497"/>
            </a:xfrm>
          </p:grpSpPr>
          <p:sp>
            <p:nvSpPr>
              <p:cNvPr id="116" name="Snip Same Side Corner Rectangle 104"/>
              <p:cNvSpPr/>
              <p:nvPr/>
            </p:nvSpPr>
            <p:spPr bwMode="auto">
              <a:xfrm rot="5400000" flipH="1">
                <a:off x="-351762" y="1569575"/>
                <a:ext cx="5014144" cy="3918980"/>
              </a:xfrm>
              <a:prstGeom prst="snip2SameRect">
                <a:avLst>
                  <a:gd name="adj1" fmla="val 50000"/>
                  <a:gd name="adj2" fmla="val 0"/>
                </a:avLst>
              </a:prstGeom>
              <a:gradFill flip="none" rotWithShape="1">
                <a:gsLst>
                  <a:gs pos="0">
                    <a:srgbClr val="ACB0BB">
                      <a:lumMod val="75000"/>
                      <a:alpha val="51000"/>
                    </a:srgbClr>
                  </a:gs>
                  <a:gs pos="53000">
                    <a:srgbClr val="FFFFFF">
                      <a:alpha val="45000"/>
                    </a:srgbClr>
                  </a:gs>
                </a:gsLst>
                <a:lin ang="6720000" scaled="0"/>
                <a:tileRect/>
              </a:gradFill>
              <a:ln w="9525">
                <a:noFill/>
                <a:round/>
                <a:headEnd/>
                <a:tailEnd/>
              </a:ln>
            </p:spPr>
            <p:txBody>
              <a:bodyPr lIns="0" rIns="0" anchor="ctr"/>
              <a:lstStyle/>
              <a:p>
                <a:pPr algn="ctr" fontAlgn="auto">
                  <a:spcBef>
                    <a:spcPts val="0"/>
                  </a:spcBef>
                  <a:spcAft>
                    <a:spcPts val="0"/>
                  </a:spcAft>
                  <a:defRPr/>
                </a:pPr>
                <a:endParaRPr lang="en-US" sz="1400" kern="0" dirty="0">
                  <a:solidFill>
                    <a:srgbClr val="FFFFFF"/>
                  </a:solidFill>
                  <a:latin typeface="Arial"/>
                </a:endParaRPr>
              </a:p>
            </p:txBody>
          </p:sp>
          <p:grpSp>
            <p:nvGrpSpPr>
              <p:cNvPr id="18514" name="Group 11"/>
              <p:cNvGrpSpPr>
                <a:grpSpLocks/>
              </p:cNvGrpSpPr>
              <p:nvPr/>
            </p:nvGrpSpPr>
            <p:grpSpPr bwMode="auto">
              <a:xfrm>
                <a:off x="2641315" y="761999"/>
                <a:ext cx="6640028" cy="5304497"/>
                <a:chOff x="2641315" y="761999"/>
                <a:chExt cx="6640028" cy="5304497"/>
              </a:xfrm>
            </p:grpSpPr>
            <p:grpSp>
              <p:nvGrpSpPr>
                <p:cNvPr id="18515" name="Group 9"/>
                <p:cNvGrpSpPr>
                  <a:grpSpLocks/>
                </p:cNvGrpSpPr>
                <p:nvPr/>
              </p:nvGrpSpPr>
              <p:grpSpPr bwMode="auto">
                <a:xfrm>
                  <a:off x="2641315" y="1052352"/>
                  <a:ext cx="6640028" cy="5014144"/>
                  <a:chOff x="2641315" y="1052352"/>
                  <a:chExt cx="6640028" cy="5014144"/>
                </a:xfrm>
              </p:grpSpPr>
              <p:sp>
                <p:nvSpPr>
                  <p:cNvPr id="122" name="Snip Same Side Corner Rectangle 134"/>
                  <p:cNvSpPr/>
                  <p:nvPr/>
                </p:nvSpPr>
                <p:spPr bwMode="auto">
                  <a:xfrm rot="16200000">
                    <a:off x="4814781" y="1599934"/>
                    <a:ext cx="5014144" cy="3918980"/>
                  </a:xfrm>
                  <a:prstGeom prst="snip2SameRect">
                    <a:avLst>
                      <a:gd name="adj1" fmla="val 50000"/>
                      <a:gd name="adj2" fmla="val 0"/>
                    </a:avLst>
                  </a:prstGeom>
                  <a:gradFill flip="none" rotWithShape="1">
                    <a:gsLst>
                      <a:gs pos="0">
                        <a:srgbClr val="ACB0BB">
                          <a:lumMod val="75000"/>
                          <a:alpha val="51000"/>
                        </a:srgbClr>
                      </a:gs>
                      <a:gs pos="53000">
                        <a:srgbClr val="FFFFFF">
                          <a:alpha val="45000"/>
                        </a:srgbClr>
                      </a:gs>
                    </a:gsLst>
                    <a:lin ang="6720000" scaled="0"/>
                    <a:tileRect/>
                  </a:gradFill>
                  <a:ln w="9525">
                    <a:noFill/>
                    <a:round/>
                    <a:headEnd/>
                    <a:tailEnd/>
                  </a:ln>
                </p:spPr>
                <p:txBody>
                  <a:bodyPr lIns="0" rIns="0" anchor="ctr"/>
                  <a:lstStyle/>
                  <a:p>
                    <a:pPr algn="ctr" fontAlgn="auto">
                      <a:spcBef>
                        <a:spcPts val="0"/>
                      </a:spcBef>
                      <a:spcAft>
                        <a:spcPts val="0"/>
                      </a:spcAft>
                      <a:defRPr/>
                    </a:pPr>
                    <a:endParaRPr lang="en-US" sz="1400" kern="0" dirty="0">
                      <a:solidFill>
                        <a:srgbClr val="FFFFFF"/>
                      </a:solidFill>
                      <a:latin typeface="Arial"/>
                    </a:endParaRPr>
                  </a:p>
                </p:txBody>
              </p:sp>
              <p:pic>
                <p:nvPicPr>
                  <p:cNvPr id="18526" name="Picture 25" descr="ICON_Script_Q3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2936" y="4163258"/>
                    <a:ext cx="463116" cy="525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27" name="Picture 2" descr="C:\Users\testuser\AppData\Local\Temp\VMwareDnD\6faa9720\meter2_256x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2812" y="4168573"/>
                    <a:ext cx="485376" cy="48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28" name="Picture 23" descr="ICON_Lock_Q3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9663" y="4179636"/>
                    <a:ext cx="274580" cy="492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TextBox 78"/>
                  <p:cNvSpPr txBox="1"/>
                  <p:nvPr/>
                </p:nvSpPr>
                <p:spPr>
                  <a:xfrm flipH="1">
                    <a:off x="3868759" y="4816978"/>
                    <a:ext cx="1715836" cy="1116152"/>
                  </a:xfrm>
                  <a:prstGeom prst="rect">
                    <a:avLst/>
                  </a:prstGeom>
                  <a:noFill/>
                </p:spPr>
                <p:txBody>
                  <a:bodyPr lIns="38405" tIns="19202" rIns="38405" bIns="19202">
                    <a:spAutoFit/>
                  </a:bodyPr>
                  <a:lstStyle/>
                  <a:p>
                    <a:pPr marL="283464" indent="-283464" fontAlgn="auto">
                      <a:spcBef>
                        <a:spcPts val="0"/>
                      </a:spcBef>
                      <a:spcAft>
                        <a:spcPts val="0"/>
                      </a:spcAft>
                      <a:buClr>
                        <a:srgbClr val="333333"/>
                      </a:buClr>
                      <a:buFont typeface="Arial"/>
                      <a:buChar char="•"/>
                      <a:defRPr/>
                    </a:pPr>
                    <a:r>
                      <a:rPr lang="en-US" sz="1400" kern="0">
                        <a:solidFill>
                          <a:srgbClr val="333333"/>
                        </a:solidFill>
                        <a:latin typeface="Arial"/>
                        <a:ea typeface="ＭＳ Ｐゴシック"/>
                        <a:cs typeface="Arial"/>
                      </a:rPr>
                      <a:t>Droits</a:t>
                    </a:r>
                  </a:p>
                  <a:p>
                    <a:pPr marL="283464" indent="-283464" fontAlgn="auto">
                      <a:spcBef>
                        <a:spcPts val="0"/>
                      </a:spcBef>
                      <a:spcAft>
                        <a:spcPts val="0"/>
                      </a:spcAft>
                      <a:buFont typeface="Arial"/>
                      <a:buChar char="•"/>
                      <a:defRPr/>
                    </a:pPr>
                    <a:endParaRPr lang="en-US" sz="1400" kern="0" dirty="0">
                      <a:solidFill>
                        <a:srgbClr val="333333"/>
                      </a:solidFill>
                      <a:latin typeface="Arial"/>
                      <a:cs typeface="Arial"/>
                    </a:endParaRPr>
                  </a:p>
                  <a:p>
                    <a:pPr marL="283464" indent="-283464" fontAlgn="auto">
                      <a:spcBef>
                        <a:spcPts val="0"/>
                      </a:spcBef>
                      <a:spcAft>
                        <a:spcPts val="0"/>
                      </a:spcAft>
                      <a:buClr>
                        <a:srgbClr val="333333"/>
                      </a:buClr>
                      <a:buFont typeface="Arial"/>
                      <a:buChar char="•"/>
                      <a:defRPr/>
                    </a:pPr>
                    <a:r>
                      <a:rPr lang="en-US" sz="1400" kern="0">
                        <a:solidFill>
                          <a:srgbClr val="333333"/>
                        </a:solidFill>
                        <a:latin typeface="Arial"/>
                        <a:ea typeface="ＭＳ Ｐゴシック"/>
                        <a:cs typeface="Arial"/>
                      </a:rPr>
                      <a:t>Règles</a:t>
                    </a:r>
                  </a:p>
                  <a:p>
                    <a:pPr marL="283464" indent="-283464" fontAlgn="auto">
                      <a:spcBef>
                        <a:spcPts val="0"/>
                      </a:spcBef>
                      <a:spcAft>
                        <a:spcPts val="0"/>
                      </a:spcAft>
                      <a:buFont typeface="Arial"/>
                      <a:buChar char="•"/>
                      <a:defRPr/>
                    </a:pPr>
                    <a:endParaRPr lang="en-US" sz="1400" kern="0" dirty="0">
                      <a:solidFill>
                        <a:srgbClr val="333333"/>
                      </a:solidFill>
                      <a:latin typeface="Arial"/>
                      <a:cs typeface="Arial"/>
                    </a:endParaRPr>
                  </a:p>
                  <a:p>
                    <a:pPr marL="283464" indent="-283464" fontAlgn="auto">
                      <a:spcBef>
                        <a:spcPts val="0"/>
                      </a:spcBef>
                      <a:spcAft>
                        <a:spcPts val="0"/>
                      </a:spcAft>
                      <a:buClr>
                        <a:srgbClr val="333333"/>
                      </a:buClr>
                      <a:buFont typeface="Arial"/>
                      <a:buChar char="•"/>
                      <a:defRPr/>
                    </a:pPr>
                    <a:r>
                      <a:rPr lang="en-US" sz="1400" kern="0">
                        <a:solidFill>
                          <a:srgbClr val="333333"/>
                        </a:solidFill>
                        <a:latin typeface="Arial"/>
                        <a:ea typeface="ＭＳ Ｐゴシック"/>
                        <a:cs typeface="Arial"/>
                      </a:rPr>
                      <a:t>Rapports</a:t>
                    </a:r>
                  </a:p>
                </p:txBody>
              </p:sp>
              <p:grpSp>
                <p:nvGrpSpPr>
                  <p:cNvPr id="18530" name="Group 2"/>
                  <p:cNvGrpSpPr>
                    <a:grpSpLocks/>
                  </p:cNvGrpSpPr>
                  <p:nvPr/>
                </p:nvGrpSpPr>
                <p:grpSpPr bwMode="auto">
                  <a:xfrm>
                    <a:off x="2641315" y="2044700"/>
                    <a:ext cx="1105185" cy="3114012"/>
                    <a:chOff x="5752030" y="1993900"/>
                    <a:chExt cx="1105185" cy="3114012"/>
                  </a:xfrm>
                </p:grpSpPr>
                <p:grpSp>
                  <p:nvGrpSpPr>
                    <p:cNvPr id="18545" name="Group 208"/>
                    <p:cNvGrpSpPr>
                      <a:grpSpLocks/>
                    </p:cNvGrpSpPr>
                    <p:nvPr/>
                  </p:nvGrpSpPr>
                  <p:grpSpPr bwMode="auto">
                    <a:xfrm>
                      <a:off x="5752030" y="3086100"/>
                      <a:ext cx="1092485" cy="891512"/>
                      <a:chOff x="3440630" y="1778000"/>
                      <a:chExt cx="1092485" cy="891512"/>
                    </a:xfrm>
                  </p:grpSpPr>
                  <p:sp>
                    <p:nvSpPr>
                      <p:cNvPr id="153" name="Rounded Rectangle 209"/>
                      <p:cNvSpPr/>
                      <p:nvPr/>
                    </p:nvSpPr>
                    <p:spPr bwMode="auto">
                      <a:xfrm>
                        <a:off x="3493495" y="1778294"/>
                        <a:ext cx="1036486" cy="890699"/>
                      </a:xfrm>
                      <a:prstGeom prst="roundRect">
                        <a:avLst/>
                      </a:prstGeom>
                      <a:solidFill>
                        <a:srgbClr val="FFFFFF"/>
                      </a:solidFill>
                      <a:ln w="25400" cap="flat" cmpd="sng" algn="ctr">
                        <a:solidFill>
                          <a:srgbClr val="2C4471">
                            <a:lumMod val="75000"/>
                          </a:srgbClr>
                        </a:solidFill>
                        <a:prstDash val="solid"/>
                        <a:headEnd/>
                        <a:tailEnd/>
                      </a:ln>
                      <a:effectLst/>
                    </p:spPr>
                    <p:txBody>
                      <a:bodyPr lIns="0" tIns="0" rIns="0" bIns="0" anchor="ctr"/>
                      <a:lstStyle/>
                      <a:p>
                        <a:pPr algn="ctr" fontAlgn="auto">
                          <a:spcBef>
                            <a:spcPts val="0"/>
                          </a:spcBef>
                          <a:spcAft>
                            <a:spcPts val="0"/>
                          </a:spcAft>
                          <a:defRPr/>
                        </a:pPr>
                        <a:endParaRPr lang="en-US" sz="1600" kern="0" dirty="0">
                          <a:solidFill>
                            <a:srgbClr val="FFFFFF"/>
                          </a:solidFill>
                          <a:latin typeface="Arial"/>
                          <a:ea typeface="ＭＳ Ｐゴシック"/>
                        </a:endParaRPr>
                      </a:p>
                      <a:p>
                        <a:pPr algn="ctr" fontAlgn="auto">
                          <a:spcBef>
                            <a:spcPts val="0"/>
                          </a:spcBef>
                          <a:spcAft>
                            <a:spcPts val="0"/>
                          </a:spcAft>
                          <a:defRPr/>
                        </a:pPr>
                        <a:endParaRPr lang="en-US" sz="1600" kern="0" dirty="0">
                          <a:solidFill>
                            <a:srgbClr val="FFFFFF"/>
                          </a:solidFill>
                          <a:latin typeface="Arial"/>
                          <a:ea typeface="ＭＳ Ｐゴシック"/>
                        </a:endParaRPr>
                      </a:p>
                      <a:p>
                        <a:pPr algn="ctr" fontAlgn="auto">
                          <a:spcBef>
                            <a:spcPts val="0"/>
                          </a:spcBef>
                          <a:spcAft>
                            <a:spcPts val="0"/>
                          </a:spcAft>
                          <a:defRPr/>
                        </a:pPr>
                        <a:endParaRPr lang="en-US" sz="1600" kern="0" dirty="0">
                          <a:solidFill>
                            <a:srgbClr val="FFFFFF"/>
                          </a:solidFill>
                          <a:latin typeface="Arial"/>
                          <a:ea typeface="ＭＳ Ｐゴシック"/>
                        </a:endParaRPr>
                      </a:p>
                    </p:txBody>
                  </p:sp>
                  <p:pic>
                    <p:nvPicPr>
                      <p:cNvPr id="18557" name="Picture 25" descr="C:\Users\Abject-3D\Desktop\VMWare Files\FINAL diagrams\Basic Virtualization\3D PNGs\VMW_09Q2_DGRM_secure_remote_1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58996">
                        <a:off x="3689563" y="1940912"/>
                        <a:ext cx="659415" cy="54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 name="TextBox 211"/>
                      <p:cNvSpPr txBox="1"/>
                      <p:nvPr/>
                    </p:nvSpPr>
                    <p:spPr>
                      <a:xfrm flipH="1">
                        <a:off x="3441115" y="2360980"/>
                        <a:ext cx="1092041" cy="166708"/>
                      </a:xfrm>
                      <a:prstGeom prst="rect">
                        <a:avLst/>
                      </a:prstGeom>
                      <a:noFill/>
                    </p:spPr>
                    <p:txBody>
                      <a:bodyPr lIns="38405" tIns="19202" rIns="38405" bIns="19202">
                        <a:spAutoFit/>
                      </a:bodyPr>
                      <a:lstStyle/>
                      <a:p>
                        <a:pPr algn="ctr" fontAlgn="auto">
                          <a:lnSpc>
                            <a:spcPts val="1000"/>
                          </a:lnSpc>
                          <a:spcBef>
                            <a:spcPts val="0"/>
                          </a:spcBef>
                          <a:spcAft>
                            <a:spcPts val="0"/>
                          </a:spcAft>
                          <a:defRPr/>
                        </a:pPr>
                        <a:r>
                          <a:rPr lang="en-US" sz="900" b="1" kern="0" dirty="0" err="1">
                            <a:solidFill>
                              <a:srgbClr val="333333"/>
                            </a:solidFill>
                            <a:latin typeface="Arial"/>
                            <a:ea typeface="ＭＳ Ｐゴシック"/>
                            <a:cs typeface="Arial"/>
                          </a:rPr>
                          <a:t>Accès</a:t>
                        </a:r>
                        <a:r>
                          <a:rPr lang="en-US" sz="900" b="1" kern="0" dirty="0">
                            <a:solidFill>
                              <a:srgbClr val="333333"/>
                            </a:solidFill>
                            <a:latin typeface="Arial"/>
                            <a:ea typeface="ＭＳ Ｐゴシック"/>
                            <a:cs typeface="Arial"/>
                          </a:rPr>
                          <a:t> distant</a:t>
                        </a:r>
                      </a:p>
                    </p:txBody>
                  </p:sp>
                </p:grpSp>
                <p:grpSp>
                  <p:nvGrpSpPr>
                    <p:cNvPr id="18546" name="Group 3"/>
                    <p:cNvGrpSpPr>
                      <a:grpSpLocks/>
                    </p:cNvGrpSpPr>
                    <p:nvPr/>
                  </p:nvGrpSpPr>
                  <p:grpSpPr bwMode="auto">
                    <a:xfrm>
                      <a:off x="5764730" y="4216400"/>
                      <a:ext cx="1092485" cy="891512"/>
                      <a:chOff x="5269430" y="5181600"/>
                      <a:chExt cx="1092485" cy="891512"/>
                    </a:xfrm>
                  </p:grpSpPr>
                  <p:grpSp>
                    <p:nvGrpSpPr>
                      <p:cNvPr id="18552" name="Group 83"/>
                      <p:cNvGrpSpPr>
                        <a:grpSpLocks/>
                      </p:cNvGrpSpPr>
                      <p:nvPr/>
                    </p:nvGrpSpPr>
                    <p:grpSpPr bwMode="auto">
                      <a:xfrm>
                        <a:off x="5269430" y="5181600"/>
                        <a:ext cx="1092485" cy="891512"/>
                        <a:chOff x="3453330" y="1778000"/>
                        <a:chExt cx="1092485" cy="891512"/>
                      </a:xfrm>
                    </p:grpSpPr>
                    <p:sp>
                      <p:nvSpPr>
                        <p:cNvPr id="151" name="Rounded Rectangle 84"/>
                        <p:cNvSpPr/>
                        <p:nvPr/>
                      </p:nvSpPr>
                      <p:spPr bwMode="auto">
                        <a:xfrm>
                          <a:off x="3493495" y="1778434"/>
                          <a:ext cx="1036486" cy="890699"/>
                        </a:xfrm>
                        <a:prstGeom prst="roundRect">
                          <a:avLst/>
                        </a:prstGeom>
                        <a:solidFill>
                          <a:srgbClr val="FFFFFF"/>
                        </a:solidFill>
                        <a:ln w="25400" cap="flat" cmpd="sng" algn="ctr">
                          <a:solidFill>
                            <a:srgbClr val="2C4471">
                              <a:lumMod val="75000"/>
                            </a:srgbClr>
                          </a:solidFill>
                          <a:prstDash val="solid"/>
                          <a:headEnd/>
                          <a:tailEnd/>
                        </a:ln>
                        <a:effectLst/>
                      </p:spPr>
                      <p:txBody>
                        <a:bodyPr lIns="0" tIns="0" rIns="0" bIns="0" anchor="ctr"/>
                        <a:lstStyle/>
                        <a:p>
                          <a:pPr algn="ctr" fontAlgn="auto">
                            <a:spcBef>
                              <a:spcPts val="0"/>
                            </a:spcBef>
                            <a:spcAft>
                              <a:spcPts val="0"/>
                            </a:spcAft>
                            <a:defRPr/>
                          </a:pPr>
                          <a:endParaRPr lang="en-US" sz="1600" kern="0" dirty="0">
                            <a:solidFill>
                              <a:srgbClr val="FFFFFF"/>
                            </a:solidFill>
                            <a:latin typeface="Arial"/>
                            <a:ea typeface="ＭＳ Ｐゴシック"/>
                          </a:endParaRPr>
                        </a:p>
                        <a:p>
                          <a:pPr algn="ctr" fontAlgn="auto">
                            <a:spcBef>
                              <a:spcPts val="0"/>
                            </a:spcBef>
                            <a:spcAft>
                              <a:spcPts val="0"/>
                            </a:spcAft>
                            <a:defRPr/>
                          </a:pPr>
                          <a:endParaRPr lang="en-US" sz="1600" kern="0" dirty="0">
                            <a:solidFill>
                              <a:srgbClr val="FFFFFF"/>
                            </a:solidFill>
                            <a:latin typeface="Arial"/>
                            <a:ea typeface="ＭＳ Ｐゴシック"/>
                          </a:endParaRPr>
                        </a:p>
                        <a:p>
                          <a:pPr algn="ctr" fontAlgn="auto">
                            <a:spcBef>
                              <a:spcPts val="0"/>
                            </a:spcBef>
                            <a:spcAft>
                              <a:spcPts val="0"/>
                            </a:spcAft>
                            <a:defRPr/>
                          </a:pPr>
                          <a:endParaRPr lang="en-US" sz="1600" kern="0" dirty="0">
                            <a:solidFill>
                              <a:srgbClr val="FFFFFF"/>
                            </a:solidFill>
                            <a:latin typeface="Arial"/>
                            <a:ea typeface="ＭＳ Ｐゴシック"/>
                          </a:endParaRPr>
                        </a:p>
                      </p:txBody>
                    </p:sp>
                    <p:sp>
                      <p:nvSpPr>
                        <p:cNvPr id="152" name="TextBox 86"/>
                        <p:cNvSpPr txBox="1"/>
                        <p:nvPr/>
                      </p:nvSpPr>
                      <p:spPr>
                        <a:xfrm flipH="1">
                          <a:off x="3453813" y="2297612"/>
                          <a:ext cx="1092041" cy="295312"/>
                        </a:xfrm>
                        <a:prstGeom prst="rect">
                          <a:avLst/>
                        </a:prstGeom>
                        <a:noFill/>
                      </p:spPr>
                      <p:txBody>
                        <a:bodyPr lIns="38405" tIns="19202" rIns="38405" bIns="19202">
                          <a:spAutoFit/>
                        </a:bodyPr>
                        <a:lstStyle/>
                        <a:p>
                          <a:pPr algn="ctr" fontAlgn="auto">
                            <a:lnSpc>
                              <a:spcPts val="1000"/>
                            </a:lnSpc>
                            <a:spcBef>
                              <a:spcPts val="0"/>
                            </a:spcBef>
                            <a:spcAft>
                              <a:spcPts val="0"/>
                            </a:spcAft>
                            <a:defRPr/>
                          </a:pPr>
                          <a:r>
                            <a:rPr lang="en-US" sz="900" b="1" kern="0" dirty="0" err="1">
                              <a:solidFill>
                                <a:srgbClr val="333333"/>
                              </a:solidFill>
                              <a:latin typeface="Arial"/>
                              <a:ea typeface="ＭＳ Ｐゴシック"/>
                              <a:cs typeface="Arial"/>
                            </a:rPr>
                            <a:t>Synchronisation</a:t>
                          </a:r>
                          <a:r>
                            <a:rPr lang="en-US" sz="900" b="1" kern="0" dirty="0">
                              <a:solidFill>
                                <a:srgbClr val="333333"/>
                              </a:solidFill>
                              <a:latin typeface="Arial"/>
                              <a:ea typeface="ＭＳ Ｐゴシック"/>
                              <a:cs typeface="Arial"/>
                            </a:rPr>
                            <a:t> - </a:t>
                          </a:r>
                          <a:r>
                            <a:rPr lang="en-US" sz="900" b="1" kern="0" dirty="0" err="1">
                              <a:solidFill>
                                <a:srgbClr val="333333"/>
                              </a:solidFill>
                              <a:latin typeface="Arial"/>
                              <a:ea typeface="ＭＳ Ｐゴシック"/>
                              <a:cs typeface="Arial"/>
                            </a:rPr>
                            <a:t>Partage</a:t>
                          </a:r>
                          <a:endParaRPr lang="en-US" sz="900" b="1" kern="0" dirty="0">
                            <a:solidFill>
                              <a:srgbClr val="333333"/>
                            </a:solidFill>
                            <a:latin typeface="Arial"/>
                            <a:ea typeface="ＭＳ Ｐゴシック"/>
                            <a:cs typeface="Arial"/>
                          </a:endParaRPr>
                        </a:p>
                      </p:txBody>
                    </p:sp>
                  </p:grpSp>
                  <p:pic>
                    <p:nvPicPr>
                      <p:cNvPr id="18553"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49900" y="5219700"/>
                        <a:ext cx="519915" cy="519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547" name="Group 5"/>
                    <p:cNvGrpSpPr>
                      <a:grpSpLocks/>
                    </p:cNvGrpSpPr>
                    <p:nvPr/>
                  </p:nvGrpSpPr>
                  <p:grpSpPr bwMode="auto">
                    <a:xfrm>
                      <a:off x="5752030" y="1993900"/>
                      <a:ext cx="1092485" cy="891512"/>
                      <a:chOff x="5713930" y="1993900"/>
                      <a:chExt cx="1092485" cy="891512"/>
                    </a:xfrm>
                  </p:grpSpPr>
                  <p:grpSp>
                    <p:nvGrpSpPr>
                      <p:cNvPr id="18548" name="Group 90"/>
                      <p:cNvGrpSpPr>
                        <a:grpSpLocks/>
                      </p:cNvGrpSpPr>
                      <p:nvPr/>
                    </p:nvGrpSpPr>
                    <p:grpSpPr bwMode="auto">
                      <a:xfrm>
                        <a:off x="5713930" y="1993900"/>
                        <a:ext cx="1092485" cy="891512"/>
                        <a:chOff x="3440630" y="1778000"/>
                        <a:chExt cx="1092485" cy="891512"/>
                      </a:xfrm>
                    </p:grpSpPr>
                    <p:sp>
                      <p:nvSpPr>
                        <p:cNvPr id="147" name="Rounded Rectangle 91"/>
                        <p:cNvSpPr/>
                        <p:nvPr/>
                      </p:nvSpPr>
                      <p:spPr bwMode="auto">
                        <a:xfrm>
                          <a:off x="3493495" y="1778158"/>
                          <a:ext cx="1036486" cy="890699"/>
                        </a:xfrm>
                        <a:prstGeom prst="roundRect">
                          <a:avLst/>
                        </a:prstGeom>
                        <a:solidFill>
                          <a:srgbClr val="FFFFFF"/>
                        </a:solidFill>
                        <a:ln w="25400" cap="flat" cmpd="sng" algn="ctr">
                          <a:solidFill>
                            <a:srgbClr val="2C4471">
                              <a:lumMod val="75000"/>
                            </a:srgbClr>
                          </a:solidFill>
                          <a:prstDash val="solid"/>
                          <a:headEnd/>
                          <a:tailEnd/>
                        </a:ln>
                        <a:effectLst/>
                      </p:spPr>
                      <p:txBody>
                        <a:bodyPr lIns="0" tIns="0" rIns="0" bIns="0" anchor="ctr"/>
                        <a:lstStyle/>
                        <a:p>
                          <a:pPr algn="ctr" fontAlgn="auto">
                            <a:spcBef>
                              <a:spcPts val="0"/>
                            </a:spcBef>
                            <a:spcAft>
                              <a:spcPts val="0"/>
                            </a:spcAft>
                            <a:defRPr/>
                          </a:pPr>
                          <a:endParaRPr lang="en-US" sz="1600" kern="0" dirty="0">
                            <a:solidFill>
                              <a:srgbClr val="FFFFFF"/>
                            </a:solidFill>
                            <a:latin typeface="Arial"/>
                            <a:ea typeface="ＭＳ Ｐゴシック"/>
                          </a:endParaRPr>
                        </a:p>
                        <a:p>
                          <a:pPr algn="ctr" fontAlgn="auto">
                            <a:spcBef>
                              <a:spcPts val="0"/>
                            </a:spcBef>
                            <a:spcAft>
                              <a:spcPts val="0"/>
                            </a:spcAft>
                            <a:defRPr/>
                          </a:pPr>
                          <a:endParaRPr lang="en-US" sz="1600" kern="0" dirty="0">
                            <a:solidFill>
                              <a:srgbClr val="FFFFFF"/>
                            </a:solidFill>
                            <a:latin typeface="Arial"/>
                            <a:ea typeface="ＭＳ Ｐゴシック"/>
                          </a:endParaRPr>
                        </a:p>
                        <a:p>
                          <a:pPr algn="ctr" fontAlgn="auto">
                            <a:spcBef>
                              <a:spcPts val="0"/>
                            </a:spcBef>
                            <a:spcAft>
                              <a:spcPts val="0"/>
                            </a:spcAft>
                            <a:defRPr/>
                          </a:pPr>
                          <a:endParaRPr lang="en-US" sz="1600" kern="0" dirty="0">
                            <a:solidFill>
                              <a:srgbClr val="FFFFFF"/>
                            </a:solidFill>
                            <a:latin typeface="Arial"/>
                            <a:ea typeface="ＭＳ Ｐゴシック"/>
                          </a:endParaRPr>
                        </a:p>
                      </p:txBody>
                    </p:sp>
                    <p:sp>
                      <p:nvSpPr>
                        <p:cNvPr id="148" name="TextBox 93"/>
                        <p:cNvSpPr txBox="1"/>
                        <p:nvPr/>
                      </p:nvSpPr>
                      <p:spPr>
                        <a:xfrm flipH="1">
                          <a:off x="3441115" y="2386247"/>
                          <a:ext cx="1092041" cy="166708"/>
                        </a:xfrm>
                        <a:prstGeom prst="rect">
                          <a:avLst/>
                        </a:prstGeom>
                        <a:noFill/>
                      </p:spPr>
                      <p:txBody>
                        <a:bodyPr lIns="38405" tIns="19202" rIns="38405" bIns="19202">
                          <a:spAutoFit/>
                        </a:bodyPr>
                        <a:lstStyle/>
                        <a:p>
                          <a:pPr algn="ctr" fontAlgn="auto">
                            <a:lnSpc>
                              <a:spcPts val="1000"/>
                            </a:lnSpc>
                            <a:spcBef>
                              <a:spcPts val="0"/>
                            </a:spcBef>
                            <a:spcAft>
                              <a:spcPts val="0"/>
                            </a:spcAft>
                            <a:defRPr/>
                          </a:pPr>
                          <a:r>
                            <a:rPr lang="en-US" sz="900" b="1" kern="0" dirty="0">
                              <a:solidFill>
                                <a:srgbClr val="333333"/>
                              </a:solidFill>
                              <a:latin typeface="Arial"/>
                              <a:ea typeface="ＭＳ Ｐゴシック"/>
                              <a:cs typeface="Arial"/>
                            </a:rPr>
                            <a:t>Provisioning</a:t>
                          </a:r>
                        </a:p>
                      </p:txBody>
                    </p:sp>
                  </p:grpSp>
                  <p:pic>
                    <p:nvPicPr>
                      <p:cNvPr id="18549"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07100" y="2027858"/>
                        <a:ext cx="558800" cy="607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8531" name="Group 6"/>
                  <p:cNvGrpSpPr>
                    <a:grpSpLocks/>
                  </p:cNvGrpSpPr>
                  <p:nvPr/>
                </p:nvGrpSpPr>
                <p:grpSpPr bwMode="auto">
                  <a:xfrm>
                    <a:off x="5624331" y="2395042"/>
                    <a:ext cx="1422659" cy="2449894"/>
                    <a:chOff x="2487431" y="2306142"/>
                    <a:chExt cx="1422659" cy="2449894"/>
                  </a:xfrm>
                </p:grpSpPr>
                <p:grpSp>
                  <p:nvGrpSpPr>
                    <p:cNvPr id="18532" name="Group 200"/>
                    <p:cNvGrpSpPr>
                      <a:grpSpLocks/>
                    </p:cNvGrpSpPr>
                    <p:nvPr/>
                  </p:nvGrpSpPr>
                  <p:grpSpPr bwMode="auto">
                    <a:xfrm>
                      <a:off x="2487431" y="2306142"/>
                      <a:ext cx="1422659" cy="1065594"/>
                      <a:chOff x="4074916" y="1717296"/>
                      <a:chExt cx="1422659" cy="1065594"/>
                    </a:xfrm>
                  </p:grpSpPr>
                  <p:sp>
                    <p:nvSpPr>
                      <p:cNvPr id="139" name="Rounded Rectangle 201"/>
                      <p:cNvSpPr/>
                      <p:nvPr/>
                    </p:nvSpPr>
                    <p:spPr bwMode="auto">
                      <a:xfrm>
                        <a:off x="4247874" y="1717994"/>
                        <a:ext cx="1158706" cy="1065344"/>
                      </a:xfrm>
                      <a:prstGeom prst="roundRect">
                        <a:avLst/>
                      </a:prstGeom>
                      <a:solidFill>
                        <a:srgbClr val="FFFFFF"/>
                      </a:solidFill>
                      <a:ln w="25400" cap="flat" cmpd="sng" algn="ctr">
                        <a:solidFill>
                          <a:srgbClr val="2C4471"/>
                        </a:solidFill>
                        <a:prstDash val="solid"/>
                        <a:headEnd/>
                        <a:tailEnd/>
                      </a:ln>
                      <a:effectLst/>
                    </p:spPr>
                    <p:txBody>
                      <a:bodyPr wrap="none" lIns="0" tIns="0" rIns="0" bIns="0" anchor="ctr"/>
                      <a:lstStyle/>
                      <a:p>
                        <a:pPr algn="ctr" fontAlgn="auto">
                          <a:spcBef>
                            <a:spcPts val="0"/>
                          </a:spcBef>
                          <a:spcAft>
                            <a:spcPts val="0"/>
                          </a:spcAft>
                          <a:defRPr/>
                        </a:pPr>
                        <a:endParaRPr lang="en-US" kern="0" dirty="0" err="1">
                          <a:solidFill>
                            <a:srgbClr val="FFFFFF"/>
                          </a:solidFill>
                          <a:latin typeface="Arial"/>
                          <a:ea typeface="ＭＳ Ｐゴシック"/>
                        </a:endParaRPr>
                      </a:p>
                    </p:txBody>
                  </p:sp>
                  <p:pic>
                    <p:nvPicPr>
                      <p:cNvPr id="18543" name="Picture 20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074916" y="1831277"/>
                        <a:ext cx="1315461" cy="676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 name="TextBox 203"/>
                      <p:cNvSpPr txBox="1"/>
                      <p:nvPr/>
                    </p:nvSpPr>
                    <p:spPr>
                      <a:xfrm flipH="1">
                        <a:off x="4157400" y="2449922"/>
                        <a:ext cx="1339654" cy="293724"/>
                      </a:xfrm>
                      <a:prstGeom prst="rect">
                        <a:avLst/>
                      </a:prstGeom>
                      <a:noFill/>
                    </p:spPr>
                    <p:txBody>
                      <a:bodyPr lIns="38405" tIns="19202" rIns="38405" bIns="19202">
                        <a:spAutoFit/>
                      </a:bodyPr>
                      <a:lstStyle/>
                      <a:p>
                        <a:pPr algn="ctr" fontAlgn="auto">
                          <a:lnSpc>
                            <a:spcPts val="1000"/>
                          </a:lnSpc>
                          <a:spcBef>
                            <a:spcPts val="0"/>
                          </a:spcBef>
                          <a:spcAft>
                            <a:spcPts val="0"/>
                          </a:spcAft>
                          <a:defRPr/>
                        </a:pPr>
                        <a:r>
                          <a:rPr lang="en-US" sz="900" b="1" kern="0" dirty="0">
                            <a:solidFill>
                              <a:srgbClr val="333333"/>
                            </a:solidFill>
                            <a:latin typeface="Arial"/>
                            <a:ea typeface="ＭＳ Ｐゴシック"/>
                            <a:cs typeface="Arial"/>
                          </a:rPr>
                          <a:t>Catalogues </a:t>
                        </a:r>
                        <a:r>
                          <a:rPr lang="en-US" sz="900" b="1" kern="0" dirty="0" err="1">
                            <a:solidFill>
                              <a:srgbClr val="333333"/>
                            </a:solidFill>
                            <a:latin typeface="Arial"/>
                            <a:ea typeface="ＭＳ Ｐゴシック"/>
                            <a:cs typeface="Arial"/>
                          </a:rPr>
                          <a:t>d’applications</a:t>
                        </a:r>
                        <a:endParaRPr lang="en-US" sz="900" b="1" kern="0" dirty="0">
                          <a:solidFill>
                            <a:srgbClr val="333333"/>
                          </a:solidFill>
                          <a:latin typeface="Arial"/>
                          <a:ea typeface="ＭＳ Ｐゴシック"/>
                          <a:cs typeface="Arial"/>
                        </a:endParaRPr>
                      </a:p>
                    </p:txBody>
                  </p:sp>
                </p:grpSp>
                <p:grpSp>
                  <p:nvGrpSpPr>
                    <p:cNvPr id="18533" name="Group 94"/>
                    <p:cNvGrpSpPr>
                      <a:grpSpLocks/>
                    </p:cNvGrpSpPr>
                    <p:nvPr/>
                  </p:nvGrpSpPr>
                  <p:grpSpPr bwMode="auto">
                    <a:xfrm>
                      <a:off x="2569735" y="3690442"/>
                      <a:ext cx="1340355" cy="1065594"/>
                      <a:chOff x="4157220" y="1717296"/>
                      <a:chExt cx="1340355" cy="1065594"/>
                    </a:xfrm>
                  </p:grpSpPr>
                  <p:sp>
                    <p:nvSpPr>
                      <p:cNvPr id="137" name="Rounded Rectangle 95"/>
                      <p:cNvSpPr/>
                      <p:nvPr/>
                    </p:nvSpPr>
                    <p:spPr bwMode="auto">
                      <a:xfrm>
                        <a:off x="4247874" y="1722929"/>
                        <a:ext cx="1158706" cy="1060581"/>
                      </a:xfrm>
                      <a:prstGeom prst="roundRect">
                        <a:avLst/>
                      </a:prstGeom>
                      <a:solidFill>
                        <a:srgbClr val="FFFFFF"/>
                      </a:solidFill>
                      <a:ln w="25400" cap="flat" cmpd="sng" algn="ctr">
                        <a:solidFill>
                          <a:srgbClr val="2C4471"/>
                        </a:solidFill>
                        <a:prstDash val="solid"/>
                        <a:headEnd/>
                        <a:tailEnd/>
                      </a:ln>
                      <a:effectLst/>
                    </p:spPr>
                    <p:txBody>
                      <a:bodyPr wrap="none" lIns="0" tIns="0" rIns="0" bIns="0" anchor="ctr"/>
                      <a:lstStyle/>
                      <a:p>
                        <a:pPr algn="ctr" fontAlgn="auto">
                          <a:spcBef>
                            <a:spcPts val="0"/>
                          </a:spcBef>
                          <a:spcAft>
                            <a:spcPts val="0"/>
                          </a:spcAft>
                          <a:defRPr/>
                        </a:pPr>
                        <a:endParaRPr lang="en-US" kern="0" dirty="0" err="1">
                          <a:solidFill>
                            <a:srgbClr val="FFFFFF"/>
                          </a:solidFill>
                          <a:latin typeface="Arial"/>
                          <a:ea typeface="ＭＳ Ｐゴシック"/>
                        </a:endParaRPr>
                      </a:p>
                    </p:txBody>
                  </p:sp>
                  <p:sp>
                    <p:nvSpPr>
                      <p:cNvPr id="138" name="TextBox 97"/>
                      <p:cNvSpPr txBox="1"/>
                      <p:nvPr/>
                    </p:nvSpPr>
                    <p:spPr>
                      <a:xfrm flipH="1">
                        <a:off x="4157400" y="2399287"/>
                        <a:ext cx="1339654" cy="293724"/>
                      </a:xfrm>
                      <a:prstGeom prst="rect">
                        <a:avLst/>
                      </a:prstGeom>
                      <a:noFill/>
                    </p:spPr>
                    <p:txBody>
                      <a:bodyPr lIns="38405" tIns="19202" rIns="38405" bIns="19202">
                        <a:spAutoFit/>
                      </a:bodyPr>
                      <a:lstStyle/>
                      <a:p>
                        <a:pPr algn="ctr" fontAlgn="auto">
                          <a:lnSpc>
                            <a:spcPts val="1000"/>
                          </a:lnSpc>
                          <a:spcBef>
                            <a:spcPts val="0"/>
                          </a:spcBef>
                          <a:spcAft>
                            <a:spcPts val="0"/>
                          </a:spcAft>
                          <a:defRPr/>
                        </a:pPr>
                        <a:r>
                          <a:rPr lang="en-US" sz="900" b="1" kern="0">
                            <a:solidFill>
                              <a:srgbClr val="333333"/>
                            </a:solidFill>
                            <a:latin typeface="Arial"/>
                            <a:ea typeface="ＭＳ Ｐゴシック"/>
                            <a:cs typeface="Arial"/>
                          </a:rPr>
                          <a:t>Accès aux fichiers</a:t>
                        </a:r>
                        <a:br>
                          <a:rPr lang="en-US" sz="900" b="1" kern="0">
                            <a:solidFill>
                              <a:srgbClr val="333333"/>
                            </a:solidFill>
                            <a:latin typeface="Arial"/>
                            <a:ea typeface="ＭＳ Ｐゴシック"/>
                            <a:cs typeface="Arial"/>
                          </a:rPr>
                        </a:br>
                        <a:r>
                          <a:rPr lang="en-US" sz="900" b="1" kern="0">
                            <a:solidFill>
                              <a:srgbClr val="333333"/>
                            </a:solidFill>
                            <a:latin typeface="Arial"/>
                            <a:ea typeface="ＭＳ Ｐゴシック"/>
                            <a:cs typeface="Arial"/>
                          </a:rPr>
                          <a:t>et partage</a:t>
                        </a:r>
                      </a:p>
                    </p:txBody>
                  </p:sp>
                </p:grpSp>
                <p:grpSp>
                  <p:nvGrpSpPr>
                    <p:cNvPr id="18534" name="Group 98"/>
                    <p:cNvGrpSpPr>
                      <a:grpSpLocks/>
                    </p:cNvGrpSpPr>
                    <p:nvPr/>
                  </p:nvGrpSpPr>
                  <p:grpSpPr bwMode="auto">
                    <a:xfrm>
                      <a:off x="2908301" y="3771900"/>
                      <a:ext cx="644988" cy="608242"/>
                      <a:chOff x="1124235" y="4858122"/>
                      <a:chExt cx="782261" cy="809952"/>
                    </a:xfrm>
                  </p:grpSpPr>
                  <p:pic>
                    <p:nvPicPr>
                      <p:cNvPr id="132" name="Picture 99"/>
                      <p:cNvPicPr>
                        <a:picLocks noChangeAspect="1"/>
                      </p:cNvPicPr>
                      <p:nvPr/>
                    </p:nvPicPr>
                    <p:blipFill>
                      <a:blip r:embed="rId9"/>
                      <a:stretch>
                        <a:fillRect/>
                      </a:stretch>
                    </p:blipFill>
                    <p:spPr>
                      <a:xfrm flipH="1">
                        <a:off x="1123872" y="4858633"/>
                        <a:ext cx="775811" cy="809747"/>
                      </a:xfrm>
                      <a:prstGeom prst="rect">
                        <a:avLst/>
                      </a:prstGeom>
                      <a:effectLst>
                        <a:outerShdw blurRad="76200" dist="114300" dir="13500000" sy="23000" kx="1200000" algn="br" rotWithShape="0">
                          <a:prstClr val="black">
                            <a:alpha val="20000"/>
                          </a:prstClr>
                        </a:outerShdw>
                      </a:effectLst>
                    </p:spPr>
                  </p:pic>
                  <p:grpSp>
                    <p:nvGrpSpPr>
                      <p:cNvPr id="18536" name="Group 100"/>
                      <p:cNvGrpSpPr>
                        <a:grpSpLocks/>
                      </p:cNvGrpSpPr>
                      <p:nvPr/>
                    </p:nvGrpSpPr>
                    <p:grpSpPr bwMode="auto">
                      <a:xfrm flipH="1">
                        <a:off x="1340843" y="5029584"/>
                        <a:ext cx="452221" cy="524244"/>
                        <a:chOff x="1569225" y="698570"/>
                        <a:chExt cx="689541" cy="930871"/>
                      </a:xfrm>
                    </p:grpSpPr>
                    <p:pic>
                      <p:nvPicPr>
                        <p:cNvPr id="18537" name="Picture 101" descr="ICON_FileFolder_yellow_Q30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69225" y="698570"/>
                          <a:ext cx="512608" cy="63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8" name="Picture 102" descr="ICON_FileFolder_yellow_Q30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67371" y="838200"/>
                          <a:ext cx="512608" cy="63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9" name="Picture 103" descr="ICON_FileFolder_yellow_Q30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46158" y="990600"/>
                          <a:ext cx="512608" cy="63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grpSp>
              <p:nvGrpSpPr>
                <p:cNvPr id="18516" name="Group 10"/>
                <p:cNvGrpSpPr>
                  <a:grpSpLocks/>
                </p:cNvGrpSpPr>
                <p:nvPr/>
              </p:nvGrpSpPr>
              <p:grpSpPr bwMode="auto">
                <a:xfrm>
                  <a:off x="2806700" y="761999"/>
                  <a:ext cx="6160172" cy="508043"/>
                  <a:chOff x="2806700" y="761999"/>
                  <a:chExt cx="6160172" cy="508043"/>
                </a:xfrm>
              </p:grpSpPr>
              <p:sp>
                <p:nvSpPr>
                  <p:cNvPr id="120" name="Rounded Rectangle 175"/>
                  <p:cNvSpPr/>
                  <p:nvPr/>
                </p:nvSpPr>
                <p:spPr bwMode="auto">
                  <a:xfrm>
                    <a:off x="2806700" y="761999"/>
                    <a:ext cx="3670300" cy="508043"/>
                  </a:xfrm>
                  <a:prstGeom prst="roundRect">
                    <a:avLst>
                      <a:gd name="adj" fmla="val 26616"/>
                    </a:avLst>
                  </a:prstGeom>
                  <a:gradFill rotWithShape="1">
                    <a:gsLst>
                      <a:gs pos="0">
                        <a:srgbClr val="0F388A"/>
                      </a:gs>
                      <a:gs pos="100000">
                        <a:srgbClr val="1564AB"/>
                      </a:gs>
                    </a:gsLst>
                    <a:lin ang="16200000" scaled="0"/>
                  </a:gradFill>
                  <a:ln w="12700" cap="flat" cmpd="sng" algn="ctr">
                    <a:solidFill>
                      <a:srgbClr val="1A448A"/>
                    </a:solidFill>
                    <a:prstDash val="solid"/>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txBody>
                  <a:bodyPr anchor="ctr"/>
                  <a:lstStyle/>
                  <a:p>
                    <a:pPr algn="ctr" fontAlgn="auto">
                      <a:spcBef>
                        <a:spcPts val="0"/>
                      </a:spcBef>
                      <a:spcAft>
                        <a:spcPts val="0"/>
                      </a:spcAft>
                      <a:defRPr/>
                    </a:pPr>
                    <a:r>
                      <a:rPr lang="en-US" sz="1400" kern="0" dirty="0" err="1">
                        <a:solidFill>
                          <a:srgbClr val="FFFFFF"/>
                        </a:solidFill>
                        <a:latin typeface="Arial"/>
                        <a:ea typeface="ＭＳ Ｐゴシック"/>
                      </a:rPr>
                      <a:t>Gestion</a:t>
                    </a:r>
                    <a:r>
                      <a:rPr lang="en-US" sz="1400" kern="0" dirty="0">
                        <a:solidFill>
                          <a:srgbClr val="FFFFFF"/>
                        </a:solidFill>
                        <a:latin typeface="Arial"/>
                        <a:ea typeface="ＭＳ Ｐゴシック"/>
                      </a:rPr>
                      <a:t> EUC </a:t>
                    </a:r>
                    <a:r>
                      <a:rPr lang="en-US" sz="1400" kern="0" dirty="0" err="1">
                        <a:solidFill>
                          <a:srgbClr val="FFFFFF"/>
                        </a:solidFill>
                        <a:latin typeface="Arial"/>
                        <a:ea typeface="ＭＳ Ｐゴシック"/>
                      </a:rPr>
                      <a:t>unifiée</a:t>
                    </a:r>
                    <a:endParaRPr lang="en-US" sz="1400" kern="0" dirty="0">
                      <a:solidFill>
                        <a:srgbClr val="FFFFFF"/>
                      </a:solidFill>
                      <a:latin typeface="Arial"/>
                      <a:ea typeface="ＭＳ Ｐゴシック"/>
                    </a:endParaRPr>
                  </a:p>
                </p:txBody>
              </p:sp>
              <p:sp>
                <p:nvSpPr>
                  <p:cNvPr id="121" name="Rounded Rectangle 92"/>
                  <p:cNvSpPr/>
                  <p:nvPr/>
                </p:nvSpPr>
                <p:spPr bwMode="auto">
                  <a:xfrm>
                    <a:off x="6718300" y="761999"/>
                    <a:ext cx="2248572" cy="508043"/>
                  </a:xfrm>
                  <a:prstGeom prst="roundRect">
                    <a:avLst>
                      <a:gd name="adj" fmla="val 26616"/>
                    </a:avLst>
                  </a:prstGeom>
                  <a:gradFill rotWithShape="1">
                    <a:gsLst>
                      <a:gs pos="0">
                        <a:srgbClr val="0F388A"/>
                      </a:gs>
                      <a:gs pos="100000">
                        <a:srgbClr val="1564AB"/>
                      </a:gs>
                    </a:gsLst>
                    <a:lin ang="16200000" scaled="0"/>
                  </a:gradFill>
                  <a:ln w="12700" cap="flat" cmpd="sng" algn="ctr">
                    <a:solidFill>
                      <a:srgbClr val="1A448A"/>
                    </a:solidFill>
                    <a:prstDash val="solid"/>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txBody>
                  <a:bodyPr anchor="ctr"/>
                  <a:lstStyle/>
                  <a:p>
                    <a:pPr algn="ctr" fontAlgn="auto">
                      <a:spcBef>
                        <a:spcPts val="0"/>
                      </a:spcBef>
                      <a:spcAft>
                        <a:spcPts val="0"/>
                      </a:spcAft>
                      <a:defRPr/>
                    </a:pPr>
                    <a:r>
                      <a:rPr lang="en-US" sz="1400" kern="0" dirty="0">
                        <a:solidFill>
                          <a:srgbClr val="FFFFFF"/>
                        </a:solidFill>
                        <a:latin typeface="Arial"/>
                        <a:ea typeface="ＭＳ Ｐゴシック"/>
                      </a:rPr>
                      <a:t>Points </a:t>
                    </a:r>
                    <a:r>
                      <a:rPr lang="en-US" sz="1400" kern="0" dirty="0" err="1">
                        <a:solidFill>
                          <a:srgbClr val="FFFFFF"/>
                        </a:solidFill>
                        <a:latin typeface="Arial"/>
                        <a:ea typeface="ＭＳ Ｐゴシック"/>
                      </a:rPr>
                      <a:t>d’accès</a:t>
                    </a:r>
                    <a:r>
                      <a:rPr lang="en-US" sz="1400" kern="0" dirty="0">
                        <a:solidFill>
                          <a:srgbClr val="FFFFFF"/>
                        </a:solidFill>
                        <a:latin typeface="Arial"/>
                        <a:ea typeface="ＭＳ Ｐゴシック"/>
                      </a:rPr>
                      <a:t> mobiles </a:t>
                    </a:r>
                  </a:p>
                  <a:p>
                    <a:pPr algn="ctr" fontAlgn="auto">
                      <a:spcBef>
                        <a:spcPts val="0"/>
                      </a:spcBef>
                      <a:spcAft>
                        <a:spcPts val="0"/>
                      </a:spcAft>
                      <a:defRPr/>
                    </a:pPr>
                    <a:r>
                      <a:rPr lang="en-US" sz="1400" kern="0" dirty="0" err="1">
                        <a:solidFill>
                          <a:srgbClr val="FFFFFF"/>
                        </a:solidFill>
                        <a:latin typeface="Arial"/>
                        <a:ea typeface="ＭＳ Ｐゴシック"/>
                      </a:rPr>
                      <a:t>intelligents</a:t>
                    </a:r>
                    <a:endParaRPr lang="en-US" sz="1400" kern="0" dirty="0">
                      <a:solidFill>
                        <a:srgbClr val="FFFFFF"/>
                      </a:solidFill>
                      <a:latin typeface="Arial"/>
                      <a:ea typeface="ＭＳ Ｐゴシック"/>
                    </a:endParaRPr>
                  </a:p>
                </p:txBody>
              </p:sp>
            </p:grpSp>
          </p:grpSp>
        </p:grpSp>
        <p:pic>
          <p:nvPicPr>
            <p:cNvPr id="18510" name="Picture 96" descr="Horizon-512x512.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066032" y="2819400"/>
              <a:ext cx="1344168" cy="134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6" name="Rounded Rectangle 176"/>
          <p:cNvSpPr/>
          <p:nvPr/>
        </p:nvSpPr>
        <p:spPr bwMode="auto">
          <a:xfrm>
            <a:off x="6718300" y="1200101"/>
            <a:ext cx="2248572" cy="508043"/>
          </a:xfrm>
          <a:prstGeom prst="roundRect">
            <a:avLst>
              <a:gd name="adj" fmla="val 26616"/>
            </a:avLst>
          </a:prstGeom>
          <a:gradFill rotWithShape="1">
            <a:gsLst>
              <a:gs pos="0">
                <a:srgbClr val="0F388A"/>
              </a:gs>
              <a:gs pos="100000">
                <a:srgbClr val="1564AB"/>
              </a:gs>
            </a:gsLst>
            <a:lin ang="16200000" scaled="0"/>
          </a:gradFill>
          <a:ln w="12700" cap="flat" cmpd="sng" algn="ctr">
            <a:solidFill>
              <a:srgbClr val="1A448A"/>
            </a:solidFill>
            <a:prstDash val="solid"/>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txBody>
          <a:bodyPr anchor="ctr"/>
          <a:lstStyle/>
          <a:p>
            <a:pPr algn="ctr" fontAlgn="auto">
              <a:spcBef>
                <a:spcPts val="0"/>
              </a:spcBef>
              <a:spcAft>
                <a:spcPts val="0"/>
              </a:spcAft>
              <a:defRPr/>
            </a:pPr>
            <a:r>
              <a:rPr lang="en-US" sz="1400" kern="0" dirty="0">
                <a:solidFill>
                  <a:srgbClr val="FFFFFF"/>
                </a:solidFill>
                <a:latin typeface="Arial"/>
                <a:ea typeface="ＭＳ Ｐゴシック"/>
              </a:rPr>
              <a:t>Points </a:t>
            </a:r>
            <a:r>
              <a:rPr lang="en-US" sz="1400" kern="0" dirty="0" err="1">
                <a:solidFill>
                  <a:srgbClr val="FFFFFF"/>
                </a:solidFill>
                <a:latin typeface="Arial"/>
                <a:ea typeface="ＭＳ Ｐゴシック"/>
              </a:rPr>
              <a:t>d’accès</a:t>
            </a:r>
            <a:r>
              <a:rPr lang="en-US" sz="1400" kern="0" dirty="0">
                <a:solidFill>
                  <a:srgbClr val="FFFFFF"/>
                </a:solidFill>
                <a:latin typeface="Arial"/>
                <a:ea typeface="ＭＳ Ｐゴシック"/>
              </a:rPr>
              <a:t> mobiles</a:t>
            </a:r>
          </a:p>
        </p:txBody>
      </p:sp>
      <p:grpSp>
        <p:nvGrpSpPr>
          <p:cNvPr id="18439" name="Group 7"/>
          <p:cNvGrpSpPr>
            <a:grpSpLocks/>
          </p:cNvGrpSpPr>
          <p:nvPr/>
        </p:nvGrpSpPr>
        <p:grpSpPr bwMode="auto">
          <a:xfrm>
            <a:off x="187325" y="446088"/>
            <a:ext cx="2519363" cy="6078537"/>
            <a:chOff x="177417" y="7937"/>
            <a:chExt cx="2519667" cy="6079305"/>
          </a:xfrm>
        </p:grpSpPr>
        <p:sp>
          <p:nvSpPr>
            <p:cNvPr id="158" name="Rounded Rectangle 157"/>
            <p:cNvSpPr/>
            <p:nvPr/>
          </p:nvSpPr>
          <p:spPr bwMode="auto">
            <a:xfrm>
              <a:off x="529885" y="4923458"/>
              <a:ext cx="1703594" cy="997076"/>
            </a:xfrm>
            <a:prstGeom prst="roundRect">
              <a:avLst/>
            </a:prstGeom>
            <a:solidFill>
              <a:srgbClr val="FFFFFF"/>
            </a:solidFill>
            <a:ln w="25400" cap="flat" cmpd="sng" algn="ctr">
              <a:solidFill>
                <a:srgbClr val="2C4471"/>
              </a:solidFill>
              <a:prstDash val="solid"/>
              <a:headEnd/>
              <a:tailEnd/>
            </a:ln>
            <a:effectLst/>
          </p:spPr>
          <p:txBody>
            <a:bodyPr wrap="none" lIns="0" tIns="0" rIns="0" bIns="0" anchor="ctr"/>
            <a:lstStyle/>
            <a:p>
              <a:pPr algn="ctr" fontAlgn="auto">
                <a:spcBef>
                  <a:spcPts val="0"/>
                </a:spcBef>
                <a:spcAft>
                  <a:spcPts val="0"/>
                </a:spcAft>
                <a:defRPr/>
              </a:pPr>
              <a:endParaRPr lang="en-US" kern="0" dirty="0" err="1">
                <a:solidFill>
                  <a:srgbClr val="FFFFFF"/>
                </a:solidFill>
                <a:latin typeface="Arial"/>
                <a:ea typeface="ＭＳ Ｐゴシック"/>
              </a:endParaRPr>
            </a:p>
          </p:txBody>
        </p:sp>
        <p:sp>
          <p:nvSpPr>
            <p:cNvPr id="159" name="Rounded Rectangle 145"/>
            <p:cNvSpPr/>
            <p:nvPr/>
          </p:nvSpPr>
          <p:spPr bwMode="auto">
            <a:xfrm>
              <a:off x="529885" y="2622879"/>
              <a:ext cx="1703594" cy="995489"/>
            </a:xfrm>
            <a:prstGeom prst="roundRect">
              <a:avLst/>
            </a:prstGeom>
            <a:solidFill>
              <a:srgbClr val="FFFFFF"/>
            </a:solidFill>
            <a:ln w="25400" cap="flat" cmpd="sng" algn="ctr">
              <a:solidFill>
                <a:srgbClr val="2C4471"/>
              </a:solidFill>
              <a:prstDash val="solid"/>
              <a:headEnd/>
              <a:tailEnd/>
            </a:ln>
            <a:effectLst/>
          </p:spPr>
          <p:txBody>
            <a:bodyPr wrap="none" lIns="0" tIns="0" rIns="0" bIns="0" anchor="ctr"/>
            <a:lstStyle/>
            <a:p>
              <a:pPr algn="ctr" fontAlgn="auto">
                <a:spcBef>
                  <a:spcPts val="0"/>
                </a:spcBef>
                <a:spcAft>
                  <a:spcPts val="0"/>
                </a:spcAft>
                <a:defRPr/>
              </a:pPr>
              <a:endParaRPr lang="en-US" kern="0" dirty="0" err="1">
                <a:solidFill>
                  <a:srgbClr val="FFFFFF"/>
                </a:solidFill>
                <a:latin typeface="Arial"/>
                <a:ea typeface="ＭＳ Ｐゴシック"/>
              </a:endParaRPr>
            </a:p>
          </p:txBody>
        </p:sp>
        <p:cxnSp>
          <p:nvCxnSpPr>
            <p:cNvPr id="160" name="Straight Connector 172"/>
            <p:cNvCxnSpPr/>
            <p:nvPr/>
          </p:nvCxnSpPr>
          <p:spPr bwMode="auto">
            <a:xfrm>
              <a:off x="2392247" y="1532130"/>
              <a:ext cx="0" cy="4313782"/>
            </a:xfrm>
            <a:prstGeom prst="line">
              <a:avLst/>
            </a:prstGeom>
            <a:solidFill>
              <a:srgbClr val="6C7472"/>
            </a:solidFill>
            <a:ln w="12700" cap="flat" cmpd="sng" algn="ctr">
              <a:solidFill>
                <a:srgbClr val="0073A4"/>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61" name="Rounded Rectangle 174"/>
            <p:cNvSpPr/>
            <p:nvPr/>
          </p:nvSpPr>
          <p:spPr bwMode="auto">
            <a:xfrm>
              <a:off x="177417" y="761999"/>
              <a:ext cx="2519667" cy="508043"/>
            </a:xfrm>
            <a:prstGeom prst="roundRect">
              <a:avLst>
                <a:gd name="adj" fmla="val 26616"/>
              </a:avLst>
            </a:prstGeom>
            <a:gradFill rotWithShape="1">
              <a:gsLst>
                <a:gs pos="0">
                  <a:srgbClr val="0F388A"/>
                </a:gs>
                <a:gs pos="100000">
                  <a:srgbClr val="1564AB"/>
                </a:gs>
              </a:gsLst>
              <a:lin ang="16200000" scaled="0"/>
            </a:gradFill>
            <a:ln w="12700" cap="flat" cmpd="sng" algn="ctr">
              <a:solidFill>
                <a:srgbClr val="1A448A"/>
              </a:solidFill>
              <a:prstDash val="solid"/>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txBody>
            <a:bodyPr anchor="ctr"/>
            <a:lstStyle/>
            <a:p>
              <a:pPr algn="ctr" fontAlgn="auto">
                <a:spcBef>
                  <a:spcPts val="0"/>
                </a:spcBef>
                <a:spcAft>
                  <a:spcPts val="0"/>
                </a:spcAft>
                <a:defRPr/>
              </a:pPr>
              <a:r>
                <a:rPr lang="en-US" sz="1400" kern="0" dirty="0" err="1">
                  <a:solidFill>
                    <a:srgbClr val="FFFFFF"/>
                  </a:solidFill>
                  <a:latin typeface="Arial"/>
                  <a:ea typeface="ＭＳ Ｐゴシック"/>
                </a:rPr>
                <a:t>Fichiers</a:t>
              </a:r>
              <a:r>
                <a:rPr lang="en-US" sz="1400" kern="0" dirty="0">
                  <a:solidFill>
                    <a:srgbClr val="FFFFFF"/>
                  </a:solidFill>
                  <a:latin typeface="Arial"/>
                  <a:ea typeface="ＭＳ Ｐゴシック"/>
                </a:rPr>
                <a:t>, appl. mobiles, </a:t>
              </a:r>
              <a:r>
                <a:rPr lang="en-US" sz="1400" kern="0" dirty="0" err="1">
                  <a:solidFill>
                    <a:srgbClr val="FFFFFF"/>
                  </a:solidFill>
                  <a:latin typeface="Arial"/>
                  <a:ea typeface="ＭＳ Ｐゴシック"/>
                </a:rPr>
                <a:t>Saas</a:t>
              </a:r>
              <a:r>
                <a:rPr lang="en-US" sz="1400" kern="0" dirty="0">
                  <a:solidFill>
                    <a:srgbClr val="FFFFFF"/>
                  </a:solidFill>
                  <a:latin typeface="Arial"/>
                  <a:ea typeface="ＭＳ Ｐゴシック"/>
                </a:rPr>
                <a:t>, Web, </a:t>
              </a:r>
              <a:r>
                <a:rPr lang="en-US" sz="1400" kern="0" dirty="0" err="1">
                  <a:solidFill>
                    <a:srgbClr val="FFFFFF"/>
                  </a:solidFill>
                  <a:latin typeface="Arial"/>
                  <a:ea typeface="ＭＳ Ｐゴシック"/>
                </a:rPr>
                <a:t>existant</a:t>
              </a:r>
              <a:endParaRPr lang="en-US" sz="1400" kern="0" dirty="0">
                <a:solidFill>
                  <a:srgbClr val="FFFFFF"/>
                </a:solidFill>
                <a:latin typeface="Arial"/>
                <a:ea typeface="ＭＳ Ｐゴシック"/>
              </a:endParaRPr>
            </a:p>
          </p:txBody>
        </p:sp>
        <p:grpSp>
          <p:nvGrpSpPr>
            <p:cNvPr id="18479" name="Group 204"/>
            <p:cNvGrpSpPr>
              <a:grpSpLocks/>
            </p:cNvGrpSpPr>
            <p:nvPr/>
          </p:nvGrpSpPr>
          <p:grpSpPr bwMode="auto">
            <a:xfrm flipH="1">
              <a:off x="1041400" y="4991100"/>
              <a:ext cx="749300" cy="800100"/>
              <a:chOff x="1569225" y="698570"/>
              <a:chExt cx="689541" cy="930871"/>
            </a:xfrm>
          </p:grpSpPr>
          <p:pic>
            <p:nvPicPr>
              <p:cNvPr id="18506" name="Picture 205" descr="ICON_FileFolder_yellow_Q30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69225" y="698570"/>
                <a:ext cx="512608" cy="63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07" name="Picture 206" descr="ICON_FileFolder_yellow_Q30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67371" y="838200"/>
                <a:ext cx="512608" cy="63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08" name="Picture 207" descr="ICON_FileFolder_yellow_Q30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46158" y="990600"/>
                <a:ext cx="512608" cy="63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 name="AutoShape 20" descr="data:image/jpeg;base64,/9j/4AAQSkZJRgABAQAAAQABAAD/2wCEAAkGBgwPEBAODQ0QEQ0NEBAQDQ4NDxANDQwNExAWFRUQEhIXGzIeFxovGRISHy8gIycpLC8sFR4xNTAvQSYrLCkBCQoKDgwOGQ8PGSwgHyQpLCw1LDU1LjIvKjQ1NTMwKik0LCw1KSwsKSkpLiwpLCw1KS0sNSw1KTUsLCksLC4sKf/AABEIAOEA4QMBIgACEQEDEQH/xAAbAAEAAQUBAAAAAAAAAAAAAAAABwIDBAUGAf/EAE0QAAECBAEFCggLBQgDAAAAAAABAgMEERIFBgchMVEiJTJBYXFysbLSExQjU3ORkrMWFyQzQnSBgpOhwlLB0+HxFVRVg5Siw9E0YmT/xAAaAQEAAgMBAAAAAAAAAAAAAAAABAUBAgMG/8QAKBEBAAIBAwIEBwEAAAAAAAAAAAECAwQRMyExEhQycSNBUWGBsfAi/9oADAMBAAIRAxEAPwCcQAAAAAAAAAAAAAAAAAAAAAAAAAAAAAAAAAAAAAAAAAAAAAAAAAAAAAAAAAAAAAAAAAAAAAAAAAAAAAAAAAAAAAoiRUalV/mpU96IiqupDVRYyuWq/YmxAMh845dWhPzLd6rrVfWWkUXAXbuVRcWrhcBeuFxZuFwF64XFm4XAXrhcWbhcBeuFxZuFwF648u5VLVwuAu3LtX1lbJpycdU5THuCqBs4MdrtWvjQuGobEVFqi6UNnAio5qL602KBcAAAAAAAAAAAAAYWJxqI1v7S1+xP6oYKKXMbdumcy9aGPCUC8AegeA12L5RSUmiLNTDId3Ba5avd0WppX7EMCQy9wqO5GMmkRzlo1IrHwbl2Ir0RFM7SxvDoAEBhkAAAAAAAAAAAHp4BSqmThsbdK3alftT+v5GJFPMNd5ZvM7qA3wAAAAAAAAAAAADTY5w2dFesswEL+N8NnRXrLUBAL1DW5SYuknKxplUqsJlWt/biKtGt9pUQ2tDnsvpB0aQjtYlVbZEomtUhxGvVPU1TNY3mIYtO0TKLpaTfFcs1NuWLMRd05ztNNjWpxInEhmOloapRWIqbKIVQ3JRKaqJQqqejrStY2h5m97WneZdfkHib91KvcrmsbdBVy1VrK0VldiVSnPyHYUOFyFlnOjuiU3MNioq8VXKlE/JTvaFJqq1rlmKr3SWtbFE2UUFCugoRkpRQUK6CgFFBQroKAUUFCugoBRQUK6CgGPGQt4Z883md2VL0ZC3hvzzeZ3ZUDfAAAAAAAAAAAAANRjXDZ0V6yiXQuYzw2dFesol0Av0PFbXQpXQ1uUWKrKSseaRl6wGK9GK61HqnFWmj1Ac5i2QNXK+Uc1rVWvgn1RrV/wDVU1JyGDK5BTbl8o6GxvGqKr1pyJQxEzrzq6f7MZp/+lf4Z78a09/hjP8AUr/DLCt9TWu0QrrY9La28y7/AArCYUtDSHCTRrcq8JztqmZQ5nIzKyPPrGSNKtg+CsttiLFvuur9FKcFPWdRQhXi0Wnxd06k1mseHspoKHA45nKmZeajy0KRbEbLua3wix1Yrqsa7g2LThU18RhfGtPf4Yz/AFK/wzeMOSY3iGk58dZ2mUl0FCOpLOfORIsOG7DmNbEiMYrkmFVWo5yIq0s06zsceynkpFl81GRleAxN1FiLsYxNKmlsdq9JhvXJW3WstpQUIun86s9GVUkZNsOHxRZpVc9eXwbVonrU1y5X487Ss7DbyNgQ6fminWumyW6xDlbU469JlMVBQiiUy+xmGvlFl47eNHQ1hOVORzVp+R2uTeW8tOr4JzVgzNK+BiKi301rDdqcnqXkNb4MlOtobUz479Il0VBQqoKHF2Y8ZC1hyeWb97sqX4yFnD/nm/e7KgbwAAAAAAAAAAAABqcY4bOivWUy5VjHDZ0V6ymXAyTnc4S72Tnol7SHRHN5xV3rnPRfrabV7wxbtKK4T9ynMhVeY0N+hOZCu89JDzkw7/NiumZ5oX6zvSP81q6Zn/K/WSAUWr5rf3yXel4q/wB80K5RO3xn/TN9yww7y9lI7fGf9MnumGHeW+n4q+yq1EfEt7siFHVrkc1d01Uc2undItU6jEdLrEiujzER0WM9aq+ItyonEibE5EL0Bjnuaxulz3I1qaquVaJ1ndYXmzqiOmo6oq/Qg8XO5U0+oxmvjpMTfuYseS8TFOziEcLyTVzc4dSnla7fCLU5HK/JFZFGxYb1fAc5GqrqXw3LqrTWnKa01eO8+GG19JkpG8tBeL1RUc1Va5qo5jm6HMcmpyLtLN4vJM7SjxGyZMlMZWblmRHU8I2rItNXhG61+3Qv2m4OAzWzK1mYfF5N6c61RepDvzz+engyTWF9hv48cWlZjFnD/nm/e7Kl6MWcP+eb97sqcXZuwAAAAAAAAAAAAGoxld2zor1lMup7ja7tnRXrLUBwGZU5vOO7euc9GnvGnQXHNZyXb1zfQb71ptXvDFu0olhv0JzIVXmMx+hOY9vPSQoNkkZqXf8Alc8LqcSDUjrNO7RNc8LqcSDcUWq5bLnTcUIQylfvjP8Ap/8AjaYN5fylfvjP/WF7DTAvLfT8dfZV54+JLa4I75TL+nhe8QnRFIFwF3yqW9PC94hOyOK/X+qPZN0Uf5lcqc5nEh3YZN7WQ0iJyKxyO/Sb+40WXTt7Z76tF7CkGveE23WJQ62JoTmKrzFhP3KcyFV56SFBMJBzVO8rMejh9pxJFSMs07vKTPQh9pxJNxR6vmn8fpcaXih5GUs4evlm/e7KlUZxaw1fLN5ndlSKkN+AAAAAAAAAAAAA0uPLu4fRXrQx4Di7lEu7h9F3WhiwHAZtxzOcp+9c30We9YdDccxnKfvXNc0P3rDavqhi3aURtfoTmPbyy12hD249GpNkl5pXbma6UPsuJBuI6zSu3E104fZUkC4otVy2W2DjhBmUr98Z/wCsL2WmBeZOUj98J76y/qQwbi3wcdfZW5Y/3La5Pu+Vy3p4XbQndHECZOO+WSvp4XbQnVHEDX+qPZM0npleuNFl4/e2d+rReypuLjQZev3tnfq7+ogV7pc9kNQ36E5iq8sQ3aE5iq49JHZSTCRM0zvKTXQhdbySLiMs0rt3NdGF1vJIuKPV8s/j9LXT8cEZxRhS+XbzO7JRGcMHXy7eZ3ZIzu6UAAAAAAAAAAAABz+UzqPhdF3WhhQHmRlc+joK7Uf1t/7NbLRgNlecvnKfvZM/5fvmHQo8xcUw6DNQnQI7boT6XNqra0cippRa60QzWdpiWJ6wglrtB7cS38X+FeYX8WJ3h8X+FeYX8WJ3i289j+koHlbfZrM0zvJzPpIfZU7681GD4HKyaObLMtSIqK6rnOqqJRNamxuK3NeL3m0JmOvhrESg3KJ3y+e+sv8A3GDcTBM5DYZFiPjPgqsSK5XxF8JES5y61pXQWvi/wrzC/ixO8T8espWsVmJRb6e1rTKNsml+WSvp4faQnNHnNymROGwnsiw4Ko+G5HMXwkRaOTUtFU39xF1OauW0TDvhxzjiYlevNBl6/e2c9C43N5jYhJQpiE+BGbdCitte2qtq3nTShGjpLtKBmO0JzFVxLaZvsK8wv4sTvD4v8K8wv4sTvFt57H9JQPK2+zSZpnbqa5oP6yRrzTYPgEpJ3+LQ7fCW31c51ba01ryqbO8rs94yXm0JmKs0rESRnlWCO+UN5n9RiTEUryciVmW8jX9RxdHYgAAAAAAAAAAAAOfy0lVdASK3XBdVeg7Qv52nKSc2SRGY1zXMeiK1yK1yLqVFSioRjjWGPk4qt0rCcqrCf+03YvKn8wN3CjVLt5z8tiPKZrJ9NoGzuFxr/Hk2jx1NoGwuFxr/AB1No8dTaBsLhca/x1No8dTaBsLhca/x1No8dTaBsLhca/x1No8dTaBsLhca/wAdTaPHU2gbC8ofFoYDp5NpiTGI8oF+dm+U3GQ8urnRY66kTwbeVVorupvrOVlYMWZipChpVztarwWN43O5CTsMkocCEyDD1MTSvG53G5ftAywKgAAAAAAAAAUPVSs8VAMCZiP4jncZa+I1WPbc1eJeJdqbFOvdCRSy+RYutAIimZWPCVaNVzeSiPT9y/kY/wDadvCR7eeG/wDchLkTBITtaIYkXJSXd9FAIsXHoSa4i+xE7pQuUkv53/ZE7pJkTIWWX6KGK/N1Kr9ECO1yolvPJ7MTunnwqlfPp7MTunfPzZSq8RadmtldgHDfCuU8+nsxO6efCuU/vCezE7p265qpXYefFRK7AOJ+Fkp/eE9mJ3T34Vynn09mJ3TtfioldhUmamV2AcR8KpXz6ezE7p6mVEr59PZid07lM1krsLjM2MqnEBwiZSy/nv8AbE7pUmPwV1RF9iJ3SQGZuJRPomTDyElW/RQCOUxVHcG9eaHE/wCi9Bgx4q6GK1P2n6/san71QkuFknLN1NQzIeBwW6moByuBSjoKUYlFXhOXhOXlU6eVc/jMtkixNSF5sJEApYql08RD0AAAAAAAAAAAAAAAAAAAAAAAAAAAAAAAAAAAAAAAAAAAAAAAAAAAAAAAAAAAAAAAAAAAAAAAAAAAAAAAAAAAAAAAAAAAAAAAAAAAAAAAAAAAAAAAAAAAAAAAAAAAAAA//9k="/>
            <p:cNvSpPr>
              <a:spLocks noChangeAspect="1" noChangeArrowheads="1"/>
            </p:cNvSpPr>
            <p:nvPr/>
          </p:nvSpPr>
          <p:spPr bwMode="auto">
            <a:xfrm>
              <a:off x="307608" y="7937"/>
              <a:ext cx="304837" cy="304839"/>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kern="0">
                <a:solidFill>
                  <a:sysClr val="windowText" lastClr="000000"/>
                </a:solidFill>
              </a:endParaRPr>
            </a:p>
          </p:txBody>
        </p:sp>
        <p:sp>
          <p:nvSpPr>
            <p:cNvPr id="164" name="TextBox 108"/>
            <p:cNvSpPr txBox="1"/>
            <p:nvPr/>
          </p:nvSpPr>
          <p:spPr>
            <a:xfrm flipH="1">
              <a:off x="741048" y="2794351"/>
              <a:ext cx="1322547" cy="531880"/>
            </a:xfrm>
            <a:prstGeom prst="rect">
              <a:avLst/>
            </a:prstGeom>
            <a:noFill/>
          </p:spPr>
          <p:txBody>
            <a:bodyPr lIns="38405" tIns="19202" rIns="38405" bIns="19202"/>
            <a:lstStyle/>
            <a:p>
              <a:pPr algn="ctr" fontAlgn="auto">
                <a:spcBef>
                  <a:spcPts val="0"/>
                </a:spcBef>
                <a:spcAft>
                  <a:spcPts val="0"/>
                </a:spcAft>
                <a:defRPr/>
              </a:pPr>
              <a:r>
                <a:rPr lang="en-US" sz="1200" b="1" kern="0" dirty="0">
                  <a:solidFill>
                    <a:sysClr val="windowText" lastClr="000000"/>
                  </a:solidFill>
                  <a:latin typeface="Arial"/>
                  <a:ea typeface="ＭＳ Ｐゴシック"/>
                  <a:cs typeface="Arial"/>
                </a:rPr>
                <a:t>Appl. Web </a:t>
              </a:r>
              <a:r>
                <a:rPr lang="pl-PL" sz="1200" b="1" kern="0" dirty="0">
                  <a:solidFill>
                    <a:sysClr val="windowText" lastClr="000000"/>
                  </a:solidFill>
                  <a:latin typeface="Arial"/>
                  <a:ea typeface="ＭＳ Ｐゴシック"/>
                  <a:cs typeface="Arial"/>
                </a:rPr>
                <a:t/>
              </a:r>
              <a:br>
                <a:rPr lang="pl-PL" sz="1200" b="1" kern="0" dirty="0">
                  <a:solidFill>
                    <a:sysClr val="windowText" lastClr="000000"/>
                  </a:solidFill>
                  <a:latin typeface="Arial"/>
                  <a:ea typeface="ＭＳ Ｐゴシック"/>
                  <a:cs typeface="Arial"/>
                </a:rPr>
              </a:br>
              <a:r>
                <a:rPr lang="en-US" sz="1200" b="1" kern="0" dirty="0">
                  <a:solidFill>
                    <a:sysClr val="windowText" lastClr="000000"/>
                  </a:solidFill>
                  <a:latin typeface="Arial"/>
                  <a:ea typeface="ＭＳ Ｐゴシック"/>
                  <a:cs typeface="Arial"/>
                </a:rPr>
                <a:t>et </a:t>
              </a:r>
              <a:r>
                <a:rPr lang="en-US" sz="1200" b="1" kern="0" dirty="0" err="1">
                  <a:solidFill>
                    <a:sysClr val="windowText" lastClr="000000"/>
                  </a:solidFill>
                  <a:latin typeface="Arial"/>
                  <a:ea typeface="ＭＳ Ｐゴシック"/>
                  <a:cs typeface="Arial"/>
                </a:rPr>
                <a:t>SaaS</a:t>
              </a:r>
              <a:endParaRPr lang="en-US" sz="1200" b="1" kern="0" dirty="0">
                <a:solidFill>
                  <a:sysClr val="windowText" lastClr="000000"/>
                </a:solidFill>
                <a:latin typeface="Arial"/>
                <a:ea typeface="ＭＳ Ｐゴシック"/>
                <a:cs typeface="Arial"/>
              </a:endParaRPr>
            </a:p>
          </p:txBody>
        </p:sp>
        <p:grpSp>
          <p:nvGrpSpPr>
            <p:cNvPr id="18482" name="Group 117"/>
            <p:cNvGrpSpPr>
              <a:grpSpLocks/>
            </p:cNvGrpSpPr>
            <p:nvPr/>
          </p:nvGrpSpPr>
          <p:grpSpPr bwMode="auto">
            <a:xfrm flipH="1">
              <a:off x="266456" y="3166365"/>
              <a:ext cx="448056" cy="412969"/>
              <a:chOff x="1114269" y="4672075"/>
              <a:chExt cx="906363" cy="907988"/>
            </a:xfrm>
          </p:grpSpPr>
          <p:grpSp>
            <p:nvGrpSpPr>
              <p:cNvPr id="18496" name="Group 118"/>
              <p:cNvGrpSpPr>
                <a:grpSpLocks/>
              </p:cNvGrpSpPr>
              <p:nvPr/>
            </p:nvGrpSpPr>
            <p:grpSpPr bwMode="auto">
              <a:xfrm>
                <a:off x="1114269" y="4672075"/>
                <a:ext cx="906363" cy="907988"/>
                <a:chOff x="1964725" y="4885326"/>
                <a:chExt cx="988540" cy="990312"/>
              </a:xfrm>
            </p:grpSpPr>
            <p:sp>
              <p:nvSpPr>
                <p:cNvPr id="185" name="Rounded Rectangle 120"/>
                <p:cNvSpPr/>
                <p:nvPr/>
              </p:nvSpPr>
              <p:spPr bwMode="auto">
                <a:xfrm>
                  <a:off x="1964725" y="4887098"/>
                  <a:ext cx="988540" cy="988540"/>
                </a:xfrm>
                <a:prstGeom prst="roundRect">
                  <a:avLst/>
                </a:prstGeom>
                <a:solidFill>
                  <a:srgbClr val="2C4471">
                    <a:lumMod val="75000"/>
                  </a:srgbClr>
                </a:solidFill>
                <a:ln>
                  <a:noFill/>
                </a:ln>
                <a:effectLst>
                  <a:outerShdw blurRad="76200" dir="18900000" sy="23000" kx="-1200000" algn="bl" rotWithShape="0">
                    <a:prstClr val="black">
                      <a:alpha val="20000"/>
                    </a:prstClr>
                  </a:outerShdw>
                </a:effectLst>
                <a:scene3d>
                  <a:camera prst="orthographicFront"/>
                  <a:lightRig rig="threePt" dir="t"/>
                </a:scene3d>
                <a:sp3d>
                  <a:bevelT w="19050" h="25400"/>
                </a:sp3d>
                <a:extLst/>
              </p:spPr>
              <p:txBody>
                <a:bodyPr/>
                <a:lstStyle/>
                <a:p>
                  <a:pPr algn="ctr" defTabSz="384048" fontAlgn="auto">
                    <a:spcBef>
                      <a:spcPts val="0"/>
                    </a:spcBef>
                    <a:spcAft>
                      <a:spcPts val="0"/>
                    </a:spcAft>
                    <a:defRPr/>
                  </a:pPr>
                  <a:endParaRPr lang="en-US" kern="0">
                    <a:solidFill>
                      <a:srgbClr val="414141"/>
                    </a:solidFill>
                    <a:latin typeface="Gotham-Light" charset="0"/>
                    <a:ea typeface="ヒラギノ角ゴ ProN W3" charset="0"/>
                    <a:cs typeface="ヒラギノ角ゴ ProN W3" charset="0"/>
                    <a:sym typeface="Gotham-Light" charset="0"/>
                  </a:endParaRPr>
                </a:p>
              </p:txBody>
            </p:sp>
            <p:sp>
              <p:nvSpPr>
                <p:cNvPr id="186" name="Rounded Rectangle 121"/>
                <p:cNvSpPr/>
                <p:nvPr/>
              </p:nvSpPr>
              <p:spPr bwMode="auto">
                <a:xfrm>
                  <a:off x="1968844" y="4885326"/>
                  <a:ext cx="982175" cy="518977"/>
                </a:xfrm>
                <a:prstGeom prst="roundRect">
                  <a:avLst>
                    <a:gd name="adj" fmla="val 30926"/>
                  </a:avLst>
                </a:prstGeom>
                <a:gradFill flip="none" rotWithShape="1">
                  <a:gsLst>
                    <a:gs pos="0">
                      <a:srgbClr val="FFFFFF">
                        <a:alpha val="0"/>
                      </a:srgbClr>
                    </a:gs>
                    <a:gs pos="100000">
                      <a:srgbClr val="FFFFFF">
                        <a:alpha val="45000"/>
                      </a:srgbClr>
                    </a:gs>
                  </a:gsLst>
                  <a:lin ang="16200000" scaled="1"/>
                  <a:tileRect/>
                </a:gradFill>
                <a:ln>
                  <a:noFill/>
                </a:ln>
                <a:effectLst>
                  <a:outerShdw blurRad="57785" dist="33020" dir="3180000" algn="ctr">
                    <a:srgbClr val="000000">
                      <a:alpha val="30000"/>
                    </a:srgbClr>
                  </a:outerShdw>
                </a:effectLst>
                <a:scene3d>
                  <a:camera prst="orthographicFront"/>
                  <a:lightRig rig="threePt" dir="t"/>
                </a:scene3d>
                <a:sp3d>
                  <a:bevelT w="19050" h="25400"/>
                </a:sp3d>
                <a:extLst/>
              </p:spPr>
              <p:txBody>
                <a:bodyPr/>
                <a:lstStyle/>
                <a:p>
                  <a:pPr algn="ctr" defTabSz="384048" fontAlgn="auto">
                    <a:spcBef>
                      <a:spcPts val="0"/>
                    </a:spcBef>
                    <a:spcAft>
                      <a:spcPts val="0"/>
                    </a:spcAft>
                    <a:defRPr/>
                  </a:pPr>
                  <a:endParaRPr lang="en-US" kern="0">
                    <a:solidFill>
                      <a:srgbClr val="414141"/>
                    </a:solidFill>
                    <a:latin typeface="Gotham-Light" charset="0"/>
                    <a:ea typeface="ヒラギノ角ゴ ProN W3" charset="0"/>
                    <a:cs typeface="ヒラギノ角ゴ ProN W3" charset="0"/>
                    <a:sym typeface="Gotham-Light" charset="0"/>
                  </a:endParaRPr>
                </a:p>
              </p:txBody>
            </p:sp>
          </p:grpSp>
          <p:sp>
            <p:nvSpPr>
              <p:cNvPr id="184" name="TextBox 119"/>
              <p:cNvSpPr txBox="1"/>
              <p:nvPr/>
            </p:nvSpPr>
            <p:spPr>
              <a:xfrm>
                <a:off x="1153618" y="4947660"/>
                <a:ext cx="831844" cy="406022"/>
              </a:xfrm>
              <a:prstGeom prst="rect">
                <a:avLst/>
              </a:prstGeom>
              <a:noFill/>
              <a:scene3d>
                <a:camera prst="orthographicFront"/>
                <a:lightRig rig="threePt" dir="t"/>
              </a:scene3d>
              <a:sp3d>
                <a:bevelT w="19050" h="25400"/>
              </a:sp3d>
            </p:spPr>
            <p:txBody>
              <a:bodyPr>
                <a:spAutoFit/>
              </a:bodyPr>
              <a:lstStyle/>
              <a:p>
                <a:pPr fontAlgn="auto">
                  <a:spcBef>
                    <a:spcPts val="0"/>
                  </a:spcBef>
                  <a:spcAft>
                    <a:spcPts val="0"/>
                  </a:spcAft>
                  <a:defRPr/>
                </a:pPr>
                <a:r>
                  <a:rPr lang="en-US" sz="600" b="1" kern="0">
                    <a:solidFill>
                      <a:srgbClr val="FFFFFF"/>
                    </a:solidFill>
                    <a:latin typeface="Arial"/>
                    <a:ea typeface="ＭＳ Ｐゴシック"/>
                    <a:cs typeface="Arial"/>
                  </a:rPr>
                  <a:t>SaaS</a:t>
                </a:r>
              </a:p>
            </p:txBody>
          </p:sp>
        </p:grpSp>
        <p:sp>
          <p:nvSpPr>
            <p:cNvPr id="166" name="Rounded Rectangle 19"/>
            <p:cNvSpPr/>
            <p:nvPr/>
          </p:nvSpPr>
          <p:spPr bwMode="auto">
            <a:xfrm>
              <a:off x="529885" y="3770787"/>
              <a:ext cx="1703594" cy="995488"/>
            </a:xfrm>
            <a:prstGeom prst="roundRect">
              <a:avLst/>
            </a:prstGeom>
            <a:solidFill>
              <a:srgbClr val="FFFFFF"/>
            </a:solidFill>
            <a:ln w="25400" cap="flat" cmpd="sng" algn="ctr">
              <a:solidFill>
                <a:srgbClr val="408000"/>
              </a:solidFill>
              <a:prstDash val="solid"/>
              <a:headEnd/>
              <a:tailEnd/>
            </a:ln>
            <a:effectLst/>
          </p:spPr>
          <p:txBody>
            <a:bodyPr wrap="none" lIns="0" tIns="0" rIns="0" bIns="0" anchor="ctr"/>
            <a:lstStyle/>
            <a:p>
              <a:pPr algn="ctr" fontAlgn="auto">
                <a:spcBef>
                  <a:spcPts val="0"/>
                </a:spcBef>
                <a:spcAft>
                  <a:spcPts val="0"/>
                </a:spcAft>
                <a:defRPr/>
              </a:pPr>
              <a:endParaRPr lang="en-US" kern="0" dirty="0" err="1">
                <a:solidFill>
                  <a:srgbClr val="FFFFFF"/>
                </a:solidFill>
                <a:latin typeface="Arial"/>
                <a:ea typeface="ＭＳ Ｐゴシック"/>
              </a:endParaRPr>
            </a:p>
          </p:txBody>
        </p:sp>
        <p:sp>
          <p:nvSpPr>
            <p:cNvPr id="167" name="TextBox 109"/>
            <p:cNvSpPr txBox="1"/>
            <p:nvPr/>
          </p:nvSpPr>
          <p:spPr>
            <a:xfrm flipH="1">
              <a:off x="696593" y="3923207"/>
              <a:ext cx="1403519" cy="531879"/>
            </a:xfrm>
            <a:prstGeom prst="rect">
              <a:avLst/>
            </a:prstGeom>
            <a:noFill/>
          </p:spPr>
          <p:txBody>
            <a:bodyPr lIns="38405" tIns="19202" rIns="38405" bIns="19202"/>
            <a:lstStyle/>
            <a:p>
              <a:pPr algn="ctr" fontAlgn="auto">
                <a:spcBef>
                  <a:spcPts val="0"/>
                </a:spcBef>
                <a:spcAft>
                  <a:spcPts val="0"/>
                </a:spcAft>
                <a:defRPr/>
              </a:pPr>
              <a:r>
                <a:rPr lang="en-US" sz="1200" b="1" kern="0" dirty="0">
                  <a:solidFill>
                    <a:sysClr val="windowText" lastClr="000000"/>
                  </a:solidFill>
                  <a:latin typeface="Arial"/>
                  <a:ea typeface="ＭＳ Ｐゴシック"/>
                  <a:cs typeface="Arial"/>
                </a:rPr>
                <a:t>Applications </a:t>
              </a:r>
              <a:r>
                <a:rPr lang="en-US" sz="1200" b="1" kern="0" dirty="0" err="1">
                  <a:solidFill>
                    <a:sysClr val="windowText" lastClr="000000"/>
                  </a:solidFill>
                  <a:latin typeface="Arial"/>
                  <a:ea typeface="ＭＳ Ｐゴシック"/>
                  <a:cs typeface="Arial"/>
                </a:rPr>
                <a:t>existantes</a:t>
              </a:r>
              <a:r>
                <a:rPr lang="en-US" sz="1200" b="1" kern="0" dirty="0">
                  <a:solidFill>
                    <a:sysClr val="windowText" lastClr="000000"/>
                  </a:solidFill>
                  <a:latin typeface="Arial"/>
                  <a:ea typeface="ＭＳ Ｐゴシック"/>
                  <a:cs typeface="Arial"/>
                </a:rPr>
                <a:t> client/</a:t>
              </a:r>
              <a:r>
                <a:rPr lang="en-US" sz="1200" b="1" kern="0" dirty="0" err="1">
                  <a:solidFill>
                    <a:sysClr val="windowText" lastClr="000000"/>
                  </a:solidFill>
                  <a:latin typeface="Arial"/>
                  <a:ea typeface="ＭＳ Ｐゴシック"/>
                  <a:cs typeface="Arial"/>
                </a:rPr>
                <a:t>serveur</a:t>
              </a:r>
              <a:r>
                <a:rPr lang="en-US" sz="1200" b="1" kern="0" dirty="0">
                  <a:solidFill>
                    <a:sysClr val="windowText" lastClr="000000"/>
                  </a:solidFill>
                  <a:latin typeface="Arial"/>
                  <a:ea typeface="ＭＳ Ｐゴシック"/>
                  <a:cs typeface="Arial"/>
                </a:rPr>
                <a:t> </a:t>
              </a:r>
              <a:r>
                <a:rPr lang="pl-PL" sz="1200" b="1" kern="0" dirty="0">
                  <a:solidFill>
                    <a:sysClr val="windowText" lastClr="000000"/>
                  </a:solidFill>
                  <a:latin typeface="Arial"/>
                  <a:ea typeface="ＭＳ Ｐゴシック"/>
                  <a:cs typeface="Arial"/>
                </a:rPr>
                <a:t/>
              </a:r>
              <a:br>
                <a:rPr lang="pl-PL" sz="1200" b="1" kern="0" dirty="0">
                  <a:solidFill>
                    <a:sysClr val="windowText" lastClr="000000"/>
                  </a:solidFill>
                  <a:latin typeface="Arial"/>
                  <a:ea typeface="ＭＳ Ｐゴシック"/>
                  <a:cs typeface="Arial"/>
                </a:rPr>
              </a:br>
              <a:r>
                <a:rPr lang="en-US" sz="1200" b="1" kern="0" dirty="0">
                  <a:solidFill>
                    <a:sysClr val="windowText" lastClr="000000"/>
                  </a:solidFill>
                  <a:latin typeface="Arial"/>
                  <a:ea typeface="ＭＳ Ｐゴシック"/>
                  <a:cs typeface="Arial"/>
                </a:rPr>
                <a:t>et Windows</a:t>
              </a:r>
            </a:p>
          </p:txBody>
        </p:sp>
        <p:grpSp>
          <p:nvGrpSpPr>
            <p:cNvPr id="168" name="Group 122"/>
            <p:cNvGrpSpPr/>
            <p:nvPr/>
          </p:nvGrpSpPr>
          <p:grpSpPr>
            <a:xfrm flipH="1">
              <a:off x="266456" y="4382992"/>
              <a:ext cx="448056" cy="412969"/>
              <a:chOff x="1114269" y="4672075"/>
              <a:chExt cx="906363" cy="907988"/>
            </a:xfrm>
            <a:effectLst>
              <a:outerShdw blurRad="76200" dir="18900000" sy="23000" kx="-1200000" algn="bl" rotWithShape="0">
                <a:prstClr val="black">
                  <a:alpha val="20000"/>
                </a:prstClr>
              </a:outerShdw>
            </a:effectLst>
          </p:grpSpPr>
          <p:grpSp>
            <p:nvGrpSpPr>
              <p:cNvPr id="179" name="Group 123"/>
              <p:cNvGrpSpPr/>
              <p:nvPr/>
            </p:nvGrpSpPr>
            <p:grpSpPr>
              <a:xfrm>
                <a:off x="1114269" y="4672075"/>
                <a:ext cx="906363" cy="907988"/>
                <a:chOff x="1964725" y="4885326"/>
                <a:chExt cx="988540" cy="990312"/>
              </a:xfrm>
            </p:grpSpPr>
            <p:sp>
              <p:nvSpPr>
                <p:cNvPr id="181" name="Rounded Rectangle 125"/>
                <p:cNvSpPr/>
                <p:nvPr/>
              </p:nvSpPr>
              <p:spPr bwMode="auto">
                <a:xfrm>
                  <a:off x="1964725" y="4887098"/>
                  <a:ext cx="988540" cy="988540"/>
                </a:xfrm>
                <a:prstGeom prst="roundRect">
                  <a:avLst/>
                </a:prstGeom>
                <a:solidFill>
                  <a:srgbClr val="408000"/>
                </a:solidFill>
                <a:ln>
                  <a:noFill/>
                </a:ln>
                <a:effectLst>
                  <a:outerShdw blurRad="57785" dist="33020" dir="3180000" algn="ctr">
                    <a:srgbClr val="000000">
                      <a:alpha val="30000"/>
                    </a:srgbClr>
                  </a:outerShdw>
                </a:effectLst>
                <a:scene3d>
                  <a:camera prst="orthographicFront"/>
                  <a:lightRig rig="threePt" dir="t"/>
                </a:scene3d>
                <a:sp3d>
                  <a:bevelT w="19050" h="25400"/>
                </a:sp3d>
                <a:extLst/>
              </p:spPr>
              <p:txBody>
                <a:bodyPr/>
                <a:lstStyle/>
                <a:p>
                  <a:pPr algn="ctr" defTabSz="384048" fontAlgn="auto">
                    <a:spcBef>
                      <a:spcPts val="0"/>
                    </a:spcBef>
                    <a:spcAft>
                      <a:spcPts val="0"/>
                    </a:spcAft>
                    <a:defRPr/>
                  </a:pPr>
                  <a:endParaRPr lang="en-US" kern="0">
                    <a:solidFill>
                      <a:srgbClr val="414141"/>
                    </a:solidFill>
                    <a:latin typeface="Gotham-Light" charset="0"/>
                    <a:ea typeface="ヒラギノ角ゴ ProN W3" charset="0"/>
                    <a:cs typeface="ヒラギノ角ゴ ProN W3" charset="0"/>
                    <a:sym typeface="Gotham-Light" charset="0"/>
                  </a:endParaRPr>
                </a:p>
              </p:txBody>
            </p:sp>
            <p:sp>
              <p:nvSpPr>
                <p:cNvPr id="182" name="Rounded Rectangle 126"/>
                <p:cNvSpPr/>
                <p:nvPr/>
              </p:nvSpPr>
              <p:spPr bwMode="auto">
                <a:xfrm>
                  <a:off x="1968844" y="4885326"/>
                  <a:ext cx="982174" cy="518977"/>
                </a:xfrm>
                <a:prstGeom prst="roundRect">
                  <a:avLst>
                    <a:gd name="adj" fmla="val 30926"/>
                  </a:avLst>
                </a:prstGeom>
                <a:gradFill flip="none" rotWithShape="1">
                  <a:gsLst>
                    <a:gs pos="0">
                      <a:srgbClr val="FFFFFF">
                        <a:alpha val="0"/>
                      </a:srgbClr>
                    </a:gs>
                    <a:gs pos="100000">
                      <a:srgbClr val="FFFFFF">
                        <a:alpha val="45000"/>
                      </a:srgbClr>
                    </a:gs>
                  </a:gsLst>
                  <a:lin ang="16200000" scaled="1"/>
                  <a:tileRect/>
                </a:gradFill>
                <a:ln>
                  <a:noFill/>
                </a:ln>
                <a:effectLst>
                  <a:outerShdw blurRad="57785" dist="33020" dir="3180000" algn="ctr">
                    <a:srgbClr val="000000">
                      <a:alpha val="30000"/>
                    </a:srgbClr>
                  </a:outerShdw>
                </a:effectLst>
                <a:scene3d>
                  <a:camera prst="orthographicFront"/>
                  <a:lightRig rig="threePt" dir="t"/>
                </a:scene3d>
                <a:sp3d>
                  <a:bevelT w="19050" h="25400"/>
                </a:sp3d>
                <a:extLst/>
              </p:spPr>
              <p:txBody>
                <a:bodyPr/>
                <a:lstStyle/>
                <a:p>
                  <a:pPr algn="ctr" defTabSz="384048" fontAlgn="auto">
                    <a:spcBef>
                      <a:spcPts val="0"/>
                    </a:spcBef>
                    <a:spcAft>
                      <a:spcPts val="0"/>
                    </a:spcAft>
                    <a:defRPr/>
                  </a:pPr>
                  <a:endParaRPr lang="en-US" kern="0">
                    <a:solidFill>
                      <a:srgbClr val="414141"/>
                    </a:solidFill>
                    <a:latin typeface="Gotham-Light" charset="0"/>
                    <a:ea typeface="ヒラギノ角ゴ ProN W3" charset="0"/>
                    <a:cs typeface="ヒラギノ角ゴ ProN W3" charset="0"/>
                    <a:sym typeface="Gotham-Light" charset="0"/>
                  </a:endParaRPr>
                </a:p>
              </p:txBody>
            </p:sp>
          </p:grpSp>
          <p:sp>
            <p:nvSpPr>
              <p:cNvPr id="180" name="TextBox 124"/>
              <p:cNvSpPr txBox="1"/>
              <p:nvPr/>
            </p:nvSpPr>
            <p:spPr>
              <a:xfrm>
                <a:off x="1153616" y="4953454"/>
                <a:ext cx="831844" cy="406022"/>
              </a:xfrm>
              <a:prstGeom prst="rect">
                <a:avLst/>
              </a:prstGeom>
              <a:noFill/>
              <a:scene3d>
                <a:camera prst="orthographicFront"/>
                <a:lightRig rig="threePt" dir="t"/>
              </a:scene3d>
              <a:sp3d>
                <a:bevelT w="19050" h="25400"/>
              </a:sp3d>
            </p:spPr>
            <p:txBody>
              <a:bodyPr>
                <a:spAutoFit/>
              </a:bodyPr>
              <a:lstStyle/>
              <a:p>
                <a:pPr algn="ctr" fontAlgn="auto">
                  <a:spcBef>
                    <a:spcPts val="0"/>
                  </a:spcBef>
                  <a:spcAft>
                    <a:spcPts val="0"/>
                  </a:spcAft>
                  <a:defRPr/>
                </a:pPr>
                <a:r>
                  <a:rPr lang="en-US" sz="600" b="1" kern="0">
                    <a:solidFill>
                      <a:srgbClr val="FFFFFF"/>
                    </a:solidFill>
                    <a:latin typeface="Arial"/>
                    <a:ea typeface="ＭＳ Ｐゴシック"/>
                    <a:cs typeface="Arial"/>
                  </a:rPr>
                  <a:t>Win</a:t>
                </a:r>
              </a:p>
            </p:txBody>
          </p:sp>
        </p:grpSp>
        <p:pic>
          <p:nvPicPr>
            <p:cNvPr id="18486" name="Picture 137" descr="ICON_FileFolder_yellow_Q30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H="1">
              <a:off x="289611" y="5657297"/>
              <a:ext cx="401746" cy="4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87" name="Group 143"/>
            <p:cNvGrpSpPr>
              <a:grpSpLocks/>
            </p:cNvGrpSpPr>
            <p:nvPr/>
          </p:nvGrpSpPr>
          <p:grpSpPr bwMode="auto">
            <a:xfrm>
              <a:off x="250688" y="1494725"/>
              <a:ext cx="1977009" cy="1037853"/>
              <a:chOff x="390388" y="3679943"/>
              <a:chExt cx="1977009" cy="1037853"/>
            </a:xfrm>
          </p:grpSpPr>
          <p:sp>
            <p:nvSpPr>
              <p:cNvPr id="172" name="Rounded Rectangle 149"/>
              <p:cNvSpPr/>
              <p:nvPr/>
            </p:nvSpPr>
            <p:spPr bwMode="auto">
              <a:xfrm>
                <a:off x="663234" y="3679243"/>
                <a:ext cx="1703594" cy="997076"/>
              </a:xfrm>
              <a:prstGeom prst="roundRect">
                <a:avLst/>
              </a:prstGeom>
              <a:solidFill>
                <a:srgbClr val="FFFFFF"/>
              </a:solidFill>
              <a:ln w="25400" cap="flat" cmpd="sng" algn="ctr">
                <a:solidFill>
                  <a:srgbClr val="246978"/>
                </a:solidFill>
                <a:prstDash val="solid"/>
                <a:headEnd/>
                <a:tailEnd/>
              </a:ln>
              <a:effectLst/>
            </p:spPr>
            <p:txBody>
              <a:bodyPr wrap="none" lIns="0" tIns="0" rIns="0" bIns="0" anchor="ctr"/>
              <a:lstStyle/>
              <a:p>
                <a:pPr algn="ctr" fontAlgn="auto">
                  <a:spcBef>
                    <a:spcPts val="0"/>
                  </a:spcBef>
                  <a:spcAft>
                    <a:spcPts val="0"/>
                  </a:spcAft>
                  <a:defRPr/>
                </a:pPr>
                <a:endParaRPr lang="en-US" kern="0" dirty="0" err="1">
                  <a:solidFill>
                    <a:srgbClr val="FFFFFF"/>
                  </a:solidFill>
                  <a:latin typeface="Arial"/>
                  <a:ea typeface="ＭＳ Ｐゴシック"/>
                </a:endParaRPr>
              </a:p>
            </p:txBody>
          </p:sp>
          <p:sp>
            <p:nvSpPr>
              <p:cNvPr id="173" name="TextBox 150"/>
              <p:cNvSpPr txBox="1"/>
              <p:nvPr/>
            </p:nvSpPr>
            <p:spPr>
              <a:xfrm flipH="1">
                <a:off x="987123" y="4052352"/>
                <a:ext cx="1089157" cy="223866"/>
              </a:xfrm>
              <a:prstGeom prst="rect">
                <a:avLst/>
              </a:prstGeom>
              <a:noFill/>
            </p:spPr>
            <p:txBody>
              <a:bodyPr wrap="none" lIns="38405" tIns="19202" rIns="38405" bIns="19202">
                <a:spAutoFit/>
              </a:bodyPr>
              <a:lstStyle/>
              <a:p>
                <a:pPr algn="ctr" fontAlgn="auto">
                  <a:spcBef>
                    <a:spcPts val="0"/>
                  </a:spcBef>
                  <a:spcAft>
                    <a:spcPts val="0"/>
                  </a:spcAft>
                  <a:defRPr/>
                </a:pPr>
                <a:r>
                  <a:rPr lang="en-US" sz="1200" b="1" kern="0" dirty="0">
                    <a:solidFill>
                      <a:sysClr val="windowText" lastClr="000000"/>
                    </a:solidFill>
                    <a:latin typeface="Arial"/>
                    <a:ea typeface="ＭＳ Ｐゴシック"/>
                    <a:cs typeface="Arial"/>
                  </a:rPr>
                  <a:t>Appl. mobiles</a:t>
                </a:r>
              </a:p>
            </p:txBody>
          </p:sp>
          <p:grpSp>
            <p:nvGrpSpPr>
              <p:cNvPr id="18491" name="Group 151"/>
              <p:cNvGrpSpPr>
                <a:grpSpLocks/>
              </p:cNvGrpSpPr>
              <p:nvPr/>
            </p:nvGrpSpPr>
            <p:grpSpPr bwMode="auto">
              <a:xfrm flipH="1">
                <a:off x="390388" y="4304826"/>
                <a:ext cx="479592" cy="412970"/>
                <a:chOff x="4410409" y="6456145"/>
                <a:chExt cx="924546" cy="825939"/>
              </a:xfrm>
            </p:grpSpPr>
            <p:grpSp>
              <p:nvGrpSpPr>
                <p:cNvPr id="175" name="Group 152"/>
                <p:cNvGrpSpPr/>
                <p:nvPr/>
              </p:nvGrpSpPr>
              <p:grpSpPr>
                <a:xfrm>
                  <a:off x="4457932" y="6456145"/>
                  <a:ext cx="824461" cy="825939"/>
                  <a:chOff x="1964724" y="4885326"/>
                  <a:chExt cx="988540" cy="990313"/>
                </a:xfrm>
                <a:effectLst>
                  <a:outerShdw blurRad="76200" dir="18900000" sy="23000" kx="-1200000" algn="bl" rotWithShape="0">
                    <a:prstClr val="black">
                      <a:alpha val="20000"/>
                    </a:prstClr>
                  </a:outerShdw>
                </a:effectLst>
              </p:grpSpPr>
              <p:sp>
                <p:nvSpPr>
                  <p:cNvPr id="177" name="Rounded Rectangle 161"/>
                  <p:cNvSpPr/>
                  <p:nvPr/>
                </p:nvSpPr>
                <p:spPr bwMode="auto">
                  <a:xfrm>
                    <a:off x="1964724" y="4887099"/>
                    <a:ext cx="988540" cy="988540"/>
                  </a:xfrm>
                  <a:prstGeom prst="roundRect">
                    <a:avLst/>
                  </a:prstGeom>
                  <a:solidFill>
                    <a:srgbClr val="246978">
                      <a:lumMod val="75000"/>
                    </a:srgbClr>
                  </a:solidFill>
                  <a:ln>
                    <a:noFill/>
                  </a:ln>
                  <a:effectLst/>
                  <a:scene3d>
                    <a:camera prst="orthographicFront"/>
                    <a:lightRig rig="threePt" dir="t"/>
                  </a:scene3d>
                  <a:sp3d>
                    <a:bevelT w="19050" h="25400"/>
                  </a:sp3d>
                  <a:extLst/>
                </p:spPr>
                <p:txBody>
                  <a:bodyPr/>
                  <a:lstStyle/>
                  <a:p>
                    <a:pPr algn="ctr" defTabSz="384048" fontAlgn="auto">
                      <a:spcBef>
                        <a:spcPts val="0"/>
                      </a:spcBef>
                      <a:spcAft>
                        <a:spcPts val="0"/>
                      </a:spcAft>
                      <a:defRPr/>
                    </a:pPr>
                    <a:endParaRPr lang="en-US" kern="0">
                      <a:solidFill>
                        <a:srgbClr val="414141"/>
                      </a:solidFill>
                      <a:latin typeface="Gotham-Light" charset="0"/>
                      <a:ea typeface="ヒラギノ角ゴ ProN W3" charset="0"/>
                      <a:cs typeface="ヒラギノ角ゴ ProN W3" charset="0"/>
                      <a:sym typeface="Gotham-Light" charset="0"/>
                    </a:endParaRPr>
                  </a:p>
                </p:txBody>
              </p:sp>
              <p:sp>
                <p:nvSpPr>
                  <p:cNvPr id="178" name="Rounded Rectangle 162"/>
                  <p:cNvSpPr/>
                  <p:nvPr/>
                </p:nvSpPr>
                <p:spPr bwMode="auto">
                  <a:xfrm>
                    <a:off x="1968844" y="4885326"/>
                    <a:ext cx="982174" cy="518977"/>
                  </a:xfrm>
                  <a:prstGeom prst="roundRect">
                    <a:avLst>
                      <a:gd name="adj" fmla="val 30926"/>
                    </a:avLst>
                  </a:prstGeom>
                  <a:gradFill flip="none" rotWithShape="1">
                    <a:gsLst>
                      <a:gs pos="0">
                        <a:srgbClr val="FFFFFF">
                          <a:alpha val="0"/>
                        </a:srgbClr>
                      </a:gs>
                      <a:gs pos="100000">
                        <a:srgbClr val="FFFFFF">
                          <a:alpha val="45000"/>
                        </a:srgbClr>
                      </a:gs>
                    </a:gsLst>
                    <a:lin ang="16200000" scaled="1"/>
                    <a:tileRect/>
                  </a:gradFill>
                  <a:ln>
                    <a:noFill/>
                  </a:ln>
                  <a:effectLst>
                    <a:outerShdw blurRad="57785" dist="33020" dir="3180000" algn="ctr">
                      <a:srgbClr val="000000">
                        <a:alpha val="30000"/>
                      </a:srgbClr>
                    </a:outerShdw>
                  </a:effectLst>
                  <a:scene3d>
                    <a:camera prst="orthographicFront"/>
                    <a:lightRig rig="threePt" dir="t"/>
                  </a:scene3d>
                  <a:sp3d>
                    <a:bevelT w="19050" h="25400"/>
                  </a:sp3d>
                  <a:extLst/>
                </p:spPr>
                <p:txBody>
                  <a:bodyPr/>
                  <a:lstStyle/>
                  <a:p>
                    <a:pPr algn="ctr" defTabSz="384048" fontAlgn="auto">
                      <a:spcBef>
                        <a:spcPts val="0"/>
                      </a:spcBef>
                      <a:spcAft>
                        <a:spcPts val="0"/>
                      </a:spcAft>
                      <a:defRPr/>
                    </a:pPr>
                    <a:endParaRPr lang="en-US" kern="0">
                      <a:solidFill>
                        <a:srgbClr val="414141"/>
                      </a:solidFill>
                      <a:latin typeface="Gotham-Light" charset="0"/>
                      <a:ea typeface="ヒラギノ角ゴ ProN W3" charset="0"/>
                      <a:cs typeface="ヒラギノ角ゴ ProN W3" charset="0"/>
                      <a:sym typeface="Gotham-Light" charset="0"/>
                    </a:endParaRPr>
                  </a:p>
                </p:txBody>
              </p:sp>
            </p:grpSp>
            <p:sp>
              <p:nvSpPr>
                <p:cNvPr id="176" name="TextBox 153"/>
                <p:cNvSpPr txBox="1"/>
                <p:nvPr/>
              </p:nvSpPr>
              <p:spPr>
                <a:xfrm>
                  <a:off x="4410409" y="6689955"/>
                  <a:ext cx="924546" cy="369332"/>
                </a:xfrm>
                <a:prstGeom prst="rect">
                  <a:avLst/>
                </a:prstGeom>
                <a:noFill/>
                <a:scene3d>
                  <a:camera prst="orthographicFront"/>
                  <a:lightRig rig="threePt" dir="t"/>
                </a:scene3d>
                <a:sp3d>
                  <a:bevelT w="19050" h="25400"/>
                </a:sp3d>
              </p:spPr>
              <p:txBody>
                <a:bodyPr>
                  <a:spAutoFit/>
                </a:bodyPr>
                <a:lstStyle/>
                <a:p>
                  <a:pPr fontAlgn="auto">
                    <a:spcBef>
                      <a:spcPts val="0"/>
                    </a:spcBef>
                    <a:spcAft>
                      <a:spcPts val="0"/>
                    </a:spcAft>
                    <a:defRPr/>
                  </a:pPr>
                  <a:r>
                    <a:rPr lang="en-US" sz="600" b="1" kern="0" dirty="0" err="1">
                      <a:solidFill>
                        <a:srgbClr val="FFFFFF"/>
                      </a:solidFill>
                      <a:latin typeface="Arial"/>
                      <a:ea typeface="ＭＳ Ｐゴシック"/>
                      <a:cs typeface="Arial"/>
                    </a:rPr>
                    <a:t>Mobilité</a:t>
                  </a:r>
                  <a:endParaRPr lang="en-US" sz="600" b="1" kern="0" dirty="0">
                    <a:solidFill>
                      <a:srgbClr val="FFFFFF"/>
                    </a:solidFill>
                    <a:latin typeface="Arial"/>
                    <a:ea typeface="ＭＳ Ｐゴシック"/>
                    <a:cs typeface="Arial"/>
                  </a:endParaRPr>
                </a:p>
              </p:txBody>
            </p:sp>
          </p:grpSp>
        </p:grpSp>
        <p:sp>
          <p:nvSpPr>
            <p:cNvPr id="171" name="TextBox 163"/>
            <p:cNvSpPr txBox="1"/>
            <p:nvPr/>
          </p:nvSpPr>
          <p:spPr>
            <a:xfrm flipH="1">
              <a:off x="744223" y="5666502"/>
              <a:ext cx="1322547" cy="293724"/>
            </a:xfrm>
            <a:prstGeom prst="rect">
              <a:avLst/>
            </a:prstGeom>
            <a:noFill/>
          </p:spPr>
          <p:txBody>
            <a:bodyPr lIns="38405" tIns="19202" rIns="38405" bIns="19202"/>
            <a:lstStyle/>
            <a:p>
              <a:pPr algn="ctr" fontAlgn="auto">
                <a:spcBef>
                  <a:spcPts val="0"/>
                </a:spcBef>
                <a:spcAft>
                  <a:spcPts val="0"/>
                </a:spcAft>
                <a:defRPr/>
              </a:pPr>
              <a:r>
                <a:rPr lang="en-US" sz="1200" b="1" kern="0" dirty="0" err="1">
                  <a:solidFill>
                    <a:sysClr val="windowText" lastClr="000000"/>
                  </a:solidFill>
                  <a:latin typeface="Arial"/>
                  <a:ea typeface="ＭＳ Ｐゴシック"/>
                  <a:cs typeface="Arial"/>
                </a:rPr>
                <a:t>Fichiers</a:t>
              </a:r>
              <a:endParaRPr lang="en-US" sz="1200" b="1" kern="0" dirty="0">
                <a:solidFill>
                  <a:sysClr val="windowText" lastClr="000000"/>
                </a:solidFill>
                <a:latin typeface="Arial"/>
                <a:ea typeface="ＭＳ Ｐゴシック"/>
                <a:cs typeface="Arial"/>
              </a:endParaRPr>
            </a:p>
          </p:txBody>
        </p:sp>
      </p:grpSp>
      <p:grpSp>
        <p:nvGrpSpPr>
          <p:cNvPr id="18440" name="Group 8"/>
          <p:cNvGrpSpPr>
            <a:grpSpLocks/>
          </p:cNvGrpSpPr>
          <p:nvPr/>
        </p:nvGrpSpPr>
        <p:grpSpPr bwMode="auto">
          <a:xfrm>
            <a:off x="7081838" y="1931988"/>
            <a:ext cx="1177925" cy="4267200"/>
            <a:chOff x="7082058" y="1494497"/>
            <a:chExt cx="1178449" cy="4267200"/>
          </a:xfrm>
        </p:grpSpPr>
        <p:cxnSp>
          <p:nvCxnSpPr>
            <p:cNvPr id="191" name="Straight Connector 171"/>
            <p:cNvCxnSpPr/>
            <p:nvPr/>
          </p:nvCxnSpPr>
          <p:spPr bwMode="auto">
            <a:xfrm>
              <a:off x="7082058" y="1494497"/>
              <a:ext cx="0" cy="4267200"/>
            </a:xfrm>
            <a:prstGeom prst="line">
              <a:avLst/>
            </a:prstGeom>
            <a:solidFill>
              <a:srgbClr val="6C7472"/>
            </a:solidFill>
            <a:ln w="12700" cap="flat" cmpd="sng" algn="ctr">
              <a:solidFill>
                <a:srgbClr val="0073A4"/>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18469" name="Picture 40" descr="ICON_Laptop_Q30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76230" y="3282411"/>
              <a:ext cx="976845" cy="1070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0" name="Picture 2" descr="C:\Users\testuser\AppData\Local\Temp\VMwareDnD\6523c0a2\VMW_10Q3_ICON_iPad.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58194" y="2465381"/>
              <a:ext cx="537402" cy="758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1" name="Picture 11" descr="C:\Users\testuser\AppData\Local\Temp\VMwareDnD\982bde8c\VMW_09Q3_ICON_iPhone.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80460" y="1512848"/>
              <a:ext cx="267398" cy="647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2" name="Picture 4" descr="C:\Users\testuser\AppData\Local\Temp\VMwareDnD\c45473a7\VMW_09Q3_ICON_Monitor_Wide.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48931" y="4417139"/>
              <a:ext cx="911576" cy="109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6" name="Group 12"/>
          <p:cNvGrpSpPr>
            <a:grpSpLocks/>
          </p:cNvGrpSpPr>
          <p:nvPr/>
        </p:nvGrpSpPr>
        <p:grpSpPr bwMode="auto">
          <a:xfrm>
            <a:off x="357188" y="2919413"/>
            <a:ext cx="1879600" cy="1154112"/>
            <a:chOff x="-2551390" y="2794998"/>
            <a:chExt cx="1879591" cy="1153661"/>
          </a:xfrm>
        </p:grpSpPr>
        <p:sp>
          <p:nvSpPr>
            <p:cNvPr id="197" name="Rounded Rectangle 111"/>
            <p:cNvSpPr/>
            <p:nvPr/>
          </p:nvSpPr>
          <p:spPr bwMode="auto">
            <a:xfrm>
              <a:off x="-2375179" y="2942577"/>
              <a:ext cx="1703380" cy="994974"/>
            </a:xfrm>
            <a:prstGeom prst="roundRect">
              <a:avLst/>
            </a:prstGeom>
            <a:solidFill>
              <a:srgbClr val="FFFFFF"/>
            </a:solidFill>
            <a:ln w="25400" cap="flat" cmpd="sng" algn="ctr">
              <a:solidFill>
                <a:srgbClr val="2C4471"/>
              </a:solidFill>
              <a:prstDash val="solid"/>
              <a:headEnd/>
              <a:tailEnd/>
            </a:ln>
            <a:effectLst/>
          </p:spPr>
          <p:txBody>
            <a:bodyPr wrap="none" lIns="0" tIns="0" rIns="0" bIns="0" anchor="ctr"/>
            <a:lstStyle/>
            <a:p>
              <a:pPr algn="ctr" fontAlgn="auto">
                <a:spcBef>
                  <a:spcPts val="0"/>
                </a:spcBef>
                <a:spcAft>
                  <a:spcPts val="0"/>
                </a:spcAft>
                <a:defRPr/>
              </a:pPr>
              <a:endParaRPr lang="en-US" kern="0" dirty="0" err="1">
                <a:solidFill>
                  <a:srgbClr val="FFFFFF"/>
                </a:solidFill>
                <a:latin typeface="Arial"/>
                <a:ea typeface="ＭＳ Ｐゴシック"/>
              </a:endParaRPr>
            </a:p>
          </p:txBody>
        </p:sp>
        <p:pic>
          <p:nvPicPr>
            <p:cNvPr id="18463" name="Picture 10" descr="https://encrypted-tbn1.google.com/images?q=tbn:ANd9GcSn8KH80EC_boMfwnw8q1iQLSd-6RyK9qD1mxXVdK877R0bBwICAA"/>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86000" y="3049774"/>
              <a:ext cx="738137" cy="55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4" name="Picture 12" descr="https://encrypted-tbn3.google.com/images?q=tbn:ANd9GcQ25tYBTuHYrqkWN-hkT0LdMkt9Esu-9LBlnndSpFwJjkNejjg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53517" y="3508178"/>
              <a:ext cx="581790" cy="325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5" name="Picture 4" descr="http://userlogos.org/files/logos/macleod.mac/salesforce.2.u.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81029" y="3235930"/>
              <a:ext cx="950304" cy="712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6" name="Picture 2" descr="http://www.seomofo.com/downloads/new-google-logo-knockoff.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62868" y="3146317"/>
              <a:ext cx="832143" cy="323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7" name="Picture 112" descr="ICON_Cloud_Q30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flipH="1">
              <a:off x="-2551390" y="2794998"/>
              <a:ext cx="530780" cy="33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3" name="Group 13"/>
          <p:cNvGrpSpPr>
            <a:grpSpLocks/>
          </p:cNvGrpSpPr>
          <p:nvPr/>
        </p:nvGrpSpPr>
        <p:grpSpPr bwMode="auto">
          <a:xfrm>
            <a:off x="530225" y="4217988"/>
            <a:ext cx="1703388" cy="995362"/>
            <a:chOff x="-2286000" y="4268523"/>
            <a:chExt cx="1703413" cy="996346"/>
          </a:xfrm>
        </p:grpSpPr>
        <p:sp>
          <p:nvSpPr>
            <p:cNvPr id="204" name="Rounded Rectangle 113"/>
            <p:cNvSpPr/>
            <p:nvPr/>
          </p:nvSpPr>
          <p:spPr bwMode="auto">
            <a:xfrm>
              <a:off x="-2286000" y="4268523"/>
              <a:ext cx="1703413" cy="996346"/>
            </a:xfrm>
            <a:prstGeom prst="roundRect">
              <a:avLst/>
            </a:prstGeom>
            <a:solidFill>
              <a:srgbClr val="FFFFFF"/>
            </a:solidFill>
            <a:ln w="25400" cap="flat" cmpd="sng" algn="ctr">
              <a:solidFill>
                <a:srgbClr val="408000"/>
              </a:solidFill>
              <a:prstDash val="solid"/>
              <a:headEnd/>
              <a:tailEnd/>
            </a:ln>
            <a:effectLst/>
          </p:spPr>
          <p:txBody>
            <a:bodyPr wrap="none" lIns="0" tIns="0" rIns="0" bIns="0" anchor="ctr"/>
            <a:lstStyle/>
            <a:p>
              <a:pPr algn="ctr" fontAlgn="auto">
                <a:spcBef>
                  <a:spcPts val="0"/>
                </a:spcBef>
                <a:spcAft>
                  <a:spcPts val="0"/>
                </a:spcAft>
                <a:defRPr/>
              </a:pPr>
              <a:endParaRPr lang="en-US" kern="0" dirty="0" err="1">
                <a:solidFill>
                  <a:srgbClr val="FFFFFF"/>
                </a:solidFill>
                <a:latin typeface="Arial"/>
                <a:ea typeface="ＭＳ Ｐゴシック"/>
              </a:endParaRPr>
            </a:p>
          </p:txBody>
        </p:sp>
        <p:pic>
          <p:nvPicPr>
            <p:cNvPr id="18456" name="Picture 114" descr="ms-office-logo.jpg"/>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1938062" y="4426355"/>
              <a:ext cx="295676" cy="282236"/>
            </a:xfrm>
            <a:prstGeom prst="rect">
              <a:avLst/>
            </a:prstGeom>
            <a:noFill/>
            <a:ln w="9525">
              <a:solidFill>
                <a:srgbClr val="408000"/>
              </a:solidFill>
              <a:miter lim="800000"/>
              <a:headEnd/>
              <a:tailEnd/>
            </a:ln>
            <a:extLst>
              <a:ext uri="{909E8E84-426E-40DD-AFC4-6F175D3DCCD1}">
                <a14:hiddenFill xmlns:a14="http://schemas.microsoft.com/office/drawing/2010/main">
                  <a:solidFill>
                    <a:srgbClr val="FFFFFF"/>
                  </a:solidFill>
                </a14:hiddenFill>
              </a:ext>
            </a:extLst>
          </p:spPr>
        </p:pic>
        <p:pic>
          <p:nvPicPr>
            <p:cNvPr id="18457" name="Picture 115" descr="acrobat.gif"/>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213071" y="4418868"/>
              <a:ext cx="252211" cy="255257"/>
            </a:xfrm>
            <a:prstGeom prst="rect">
              <a:avLst/>
            </a:prstGeom>
            <a:noFill/>
            <a:ln w="9525">
              <a:solidFill>
                <a:srgbClr val="408000"/>
              </a:solidFill>
              <a:miter lim="800000"/>
              <a:headEnd/>
              <a:tailEnd/>
            </a:ln>
            <a:extLst>
              <a:ext uri="{909E8E84-426E-40DD-AFC4-6F175D3DCCD1}">
                <a14:hiddenFill xmlns:a14="http://schemas.microsoft.com/office/drawing/2010/main">
                  <a:solidFill>
                    <a:srgbClr val="FFFFFF"/>
                  </a:solidFill>
                </a14:hiddenFill>
              </a:ext>
            </a:extLst>
          </p:spPr>
        </p:pic>
        <p:pic>
          <p:nvPicPr>
            <p:cNvPr id="18458" name="Picture 116" descr="Java.jpg"/>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694067" y="4725962"/>
              <a:ext cx="251714" cy="394579"/>
            </a:xfrm>
            <a:prstGeom prst="rect">
              <a:avLst/>
            </a:prstGeom>
            <a:noFill/>
            <a:ln w="9525">
              <a:solidFill>
                <a:srgbClr val="408000"/>
              </a:solidFill>
              <a:miter lim="800000"/>
              <a:headEnd/>
              <a:tailEnd/>
            </a:ln>
            <a:extLst>
              <a:ext uri="{909E8E84-426E-40DD-AFC4-6F175D3DCCD1}">
                <a14:hiddenFill xmlns:a14="http://schemas.microsoft.com/office/drawing/2010/main">
                  <a:solidFill>
                    <a:srgbClr val="FFFFFF"/>
                  </a:solidFill>
                </a14:hiddenFill>
              </a:ext>
            </a:extLst>
          </p:spPr>
        </p:pic>
        <p:pic>
          <p:nvPicPr>
            <p:cNvPr id="18459" name="Picture 127" descr="firefox.jpg"/>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1566507" y="4418868"/>
              <a:ext cx="277983" cy="268717"/>
            </a:xfrm>
            <a:prstGeom prst="rect">
              <a:avLst/>
            </a:prstGeom>
            <a:noFill/>
            <a:ln w="9525">
              <a:solidFill>
                <a:srgbClr val="408000"/>
              </a:solidFill>
              <a:miter lim="800000"/>
              <a:headEnd/>
              <a:tailEnd/>
            </a:ln>
            <a:extLst>
              <a:ext uri="{909E8E84-426E-40DD-AFC4-6F175D3DCCD1}">
                <a14:hiddenFill xmlns:a14="http://schemas.microsoft.com/office/drawing/2010/main">
                  <a:solidFill>
                    <a:srgbClr val="FFFFFF"/>
                  </a:solidFill>
                </a14:hiddenFill>
              </a:ext>
            </a:extLst>
          </p:spPr>
        </p:pic>
        <p:pic>
          <p:nvPicPr>
            <p:cNvPr id="18460" name="Picture 128" descr="ie-logo.jpg"/>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2040955" y="4798713"/>
              <a:ext cx="298583" cy="280668"/>
            </a:xfrm>
            <a:prstGeom prst="rect">
              <a:avLst/>
            </a:prstGeom>
            <a:noFill/>
            <a:ln w="9525">
              <a:solidFill>
                <a:srgbClr val="408000"/>
              </a:solidFill>
              <a:miter lim="800000"/>
              <a:headEnd/>
              <a:tailEnd/>
            </a:ln>
            <a:extLst>
              <a:ext uri="{909E8E84-426E-40DD-AFC4-6F175D3DCCD1}">
                <a14:hiddenFill xmlns:a14="http://schemas.microsoft.com/office/drawing/2010/main">
                  <a:solidFill>
                    <a:srgbClr val="FFFFFF"/>
                  </a:solidFill>
                </a14:hiddenFill>
              </a:ext>
            </a:extLst>
          </p:spPr>
        </p:pic>
        <p:pic>
          <p:nvPicPr>
            <p:cNvPr id="18461" name="Picture 129" descr="skype.jpg"/>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1313915" y="4840791"/>
              <a:ext cx="458133" cy="210741"/>
            </a:xfrm>
            <a:prstGeom prst="rect">
              <a:avLst/>
            </a:prstGeom>
            <a:noFill/>
            <a:ln w="9525">
              <a:solidFill>
                <a:srgbClr val="408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211" name="Group 24"/>
          <p:cNvGrpSpPr>
            <a:grpSpLocks/>
          </p:cNvGrpSpPr>
          <p:nvPr/>
        </p:nvGrpSpPr>
        <p:grpSpPr bwMode="auto">
          <a:xfrm>
            <a:off x="533400" y="1931988"/>
            <a:ext cx="1703388" cy="996950"/>
            <a:chOff x="-2394390" y="1219200"/>
            <a:chExt cx="1703413" cy="996346"/>
          </a:xfrm>
        </p:grpSpPr>
        <p:sp>
          <p:nvSpPr>
            <p:cNvPr id="212" name="Rounded Rectangle 130"/>
            <p:cNvSpPr/>
            <p:nvPr/>
          </p:nvSpPr>
          <p:spPr bwMode="auto">
            <a:xfrm>
              <a:off x="-2394390" y="1219200"/>
              <a:ext cx="1703413" cy="996346"/>
            </a:xfrm>
            <a:prstGeom prst="roundRect">
              <a:avLst/>
            </a:prstGeom>
            <a:solidFill>
              <a:srgbClr val="FFFFFF"/>
            </a:solidFill>
            <a:ln w="25400" cap="flat" cmpd="sng" algn="ctr">
              <a:solidFill>
                <a:srgbClr val="246978"/>
              </a:solidFill>
              <a:prstDash val="solid"/>
              <a:headEnd/>
              <a:tailEnd/>
            </a:ln>
            <a:effectLst/>
          </p:spPr>
          <p:txBody>
            <a:bodyPr wrap="none" lIns="0" tIns="0" rIns="0" bIns="0" anchor="ctr"/>
            <a:lstStyle/>
            <a:p>
              <a:pPr algn="ctr" fontAlgn="auto">
                <a:spcBef>
                  <a:spcPts val="0"/>
                </a:spcBef>
                <a:spcAft>
                  <a:spcPts val="0"/>
                </a:spcAft>
                <a:defRPr/>
              </a:pPr>
              <a:endParaRPr lang="en-US" kern="0" dirty="0" err="1">
                <a:solidFill>
                  <a:srgbClr val="FFFFFF"/>
                </a:solidFill>
                <a:latin typeface="Arial"/>
                <a:ea typeface="ＭＳ Ｐゴシック"/>
              </a:endParaRPr>
            </a:p>
          </p:txBody>
        </p:sp>
        <p:pic>
          <p:nvPicPr>
            <p:cNvPr id="18449" name="Picture 15"/>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1691640" y="1733345"/>
              <a:ext cx="320040" cy="320040"/>
            </a:xfrm>
            <a:prstGeom prst="rect">
              <a:avLst/>
            </a:prstGeom>
            <a:noFill/>
            <a:ln w="9525">
              <a:solidFill>
                <a:srgbClr val="246978"/>
              </a:solidFill>
              <a:miter lim="800000"/>
              <a:headEnd/>
              <a:tailEnd/>
            </a:ln>
            <a:extLst>
              <a:ext uri="{909E8E84-426E-40DD-AFC4-6F175D3DCCD1}">
                <a14:hiddenFill xmlns:a14="http://schemas.microsoft.com/office/drawing/2010/main">
                  <a:solidFill>
                    <a:srgbClr val="FFFFFF"/>
                  </a:solidFill>
                </a14:hiddenFill>
              </a:ext>
            </a:extLst>
          </p:spPr>
        </p:pic>
        <p:pic>
          <p:nvPicPr>
            <p:cNvPr id="18450" name="Picture 16"/>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691640" y="1336479"/>
              <a:ext cx="320040" cy="320040"/>
            </a:xfrm>
            <a:prstGeom prst="rect">
              <a:avLst/>
            </a:prstGeom>
            <a:noFill/>
            <a:ln w="9525">
              <a:solidFill>
                <a:srgbClr val="246978"/>
              </a:solidFill>
              <a:miter lim="800000"/>
              <a:headEnd/>
              <a:tailEnd/>
            </a:ln>
            <a:extLst>
              <a:ext uri="{909E8E84-426E-40DD-AFC4-6F175D3DCCD1}">
                <a14:hiddenFill xmlns:a14="http://schemas.microsoft.com/office/drawing/2010/main">
                  <a:solidFill>
                    <a:srgbClr val="FFFFFF"/>
                  </a:solidFill>
                </a14:hiddenFill>
              </a:ext>
            </a:extLst>
          </p:spPr>
        </p:pic>
        <p:pic>
          <p:nvPicPr>
            <p:cNvPr id="18451" name="Picture 20"/>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2253519" y="1725480"/>
              <a:ext cx="320040" cy="320040"/>
            </a:xfrm>
            <a:prstGeom prst="rect">
              <a:avLst/>
            </a:prstGeom>
            <a:noFill/>
            <a:ln w="9525">
              <a:solidFill>
                <a:srgbClr val="246978"/>
              </a:solidFill>
              <a:miter lim="800000"/>
              <a:headEnd/>
              <a:tailEnd/>
            </a:ln>
            <a:extLst>
              <a:ext uri="{909E8E84-426E-40DD-AFC4-6F175D3DCCD1}">
                <a14:hiddenFill xmlns:a14="http://schemas.microsoft.com/office/drawing/2010/main">
                  <a:solidFill>
                    <a:srgbClr val="FFFFFF"/>
                  </a:solidFill>
                </a14:hiddenFill>
              </a:ext>
            </a:extLst>
          </p:spPr>
        </p:pic>
        <p:pic>
          <p:nvPicPr>
            <p:cNvPr id="18452" name="Picture 2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158240" y="1336479"/>
              <a:ext cx="320040" cy="320040"/>
            </a:xfrm>
            <a:prstGeom prst="rect">
              <a:avLst/>
            </a:prstGeom>
            <a:noFill/>
            <a:ln w="9525">
              <a:solidFill>
                <a:srgbClr val="246978"/>
              </a:solidFill>
              <a:miter lim="800000"/>
              <a:headEnd/>
              <a:tailEnd/>
            </a:ln>
            <a:extLst>
              <a:ext uri="{909E8E84-426E-40DD-AFC4-6F175D3DCCD1}">
                <a14:hiddenFill xmlns:a14="http://schemas.microsoft.com/office/drawing/2010/main">
                  <a:solidFill>
                    <a:srgbClr val="FFFFFF"/>
                  </a:solidFill>
                </a14:hiddenFill>
              </a:ext>
            </a:extLst>
          </p:spPr>
        </p:pic>
        <p:pic>
          <p:nvPicPr>
            <p:cNvPr id="18453" name="Picture 22"/>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2253519" y="1336479"/>
              <a:ext cx="320040" cy="320040"/>
            </a:xfrm>
            <a:prstGeom prst="rect">
              <a:avLst/>
            </a:prstGeom>
            <a:noFill/>
            <a:ln w="9525">
              <a:solidFill>
                <a:srgbClr val="246978"/>
              </a:solidFill>
              <a:miter lim="800000"/>
              <a:headEnd/>
              <a:tailEnd/>
            </a:ln>
            <a:extLst>
              <a:ext uri="{909E8E84-426E-40DD-AFC4-6F175D3DCCD1}">
                <a14:hiddenFill xmlns:a14="http://schemas.microsoft.com/office/drawing/2010/main">
                  <a:solidFill>
                    <a:srgbClr val="FFFFFF"/>
                  </a:solidFill>
                </a14:hiddenFill>
              </a:ext>
            </a:extLst>
          </p:spPr>
        </p:pic>
        <p:pic>
          <p:nvPicPr>
            <p:cNvPr id="18454" name="Picture 23"/>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1158240" y="1759836"/>
              <a:ext cx="320040" cy="320040"/>
            </a:xfrm>
            <a:prstGeom prst="rect">
              <a:avLst/>
            </a:prstGeom>
            <a:noFill/>
            <a:ln w="9525">
              <a:solidFill>
                <a:srgbClr val="246978"/>
              </a:solidFill>
              <a:miter lim="800000"/>
              <a:headEnd/>
              <a:tailEnd/>
            </a:ln>
            <a:extLst>
              <a:ext uri="{909E8E84-426E-40DD-AFC4-6F175D3DCCD1}">
                <a14:hiddenFill xmlns:a14="http://schemas.microsoft.com/office/drawing/2010/main">
                  <a:solidFill>
                    <a:srgbClr val="FFFFFF"/>
                  </a:solidFill>
                </a14:hiddenFill>
              </a:ext>
            </a:extLst>
          </p:spPr>
        </p:pic>
      </p:grpSp>
      <p:pic>
        <p:nvPicPr>
          <p:cNvPr id="18444" name="Picture 131"/>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8493125" y="2179638"/>
            <a:ext cx="4651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32"/>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8461375" y="3082925"/>
            <a:ext cx="488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133"/>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8556625" y="4095750"/>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135"/>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8555038" y="5229225"/>
            <a:ext cx="414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591125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fade">
                                      <p:cBhvr>
                                        <p:cTn id="7" dur="500"/>
                                        <p:tgtEl>
                                          <p:spTgt spid="203"/>
                                        </p:tgtEl>
                                      </p:cBhvr>
                                    </p:animEffect>
                                  </p:childTnLst>
                                </p:cTn>
                              </p:par>
                              <p:par>
                                <p:cTn id="8" presetID="10" presetClass="entr" presetSubtype="0" fill="hold" nodeType="withEffect">
                                  <p:stCondLst>
                                    <p:cond delay="0"/>
                                  </p:stCondLst>
                                  <p:childTnLst>
                                    <p:set>
                                      <p:cBhvr>
                                        <p:cTn id="9" dur="1" fill="hold">
                                          <p:stCondLst>
                                            <p:cond delay="0"/>
                                          </p:stCondLst>
                                        </p:cTn>
                                        <p:tgtEl>
                                          <p:spTgt spid="196"/>
                                        </p:tgtEl>
                                        <p:attrNameLst>
                                          <p:attrName>style.visibility</p:attrName>
                                        </p:attrNameLst>
                                      </p:cBhvr>
                                      <p:to>
                                        <p:strVal val="visible"/>
                                      </p:to>
                                    </p:set>
                                    <p:animEffect transition="in" filter="fade">
                                      <p:cBhvr>
                                        <p:cTn id="10" dur="500"/>
                                        <p:tgtEl>
                                          <p:spTgt spid="196"/>
                                        </p:tgtEl>
                                      </p:cBhvr>
                                    </p:animEffect>
                                  </p:childTnLst>
                                </p:cTn>
                              </p:par>
                              <p:par>
                                <p:cTn id="11" presetID="10" presetClass="entr" presetSubtype="0" fill="hold" nodeType="withEffect">
                                  <p:stCondLst>
                                    <p:cond delay="0"/>
                                  </p:stCondLst>
                                  <p:childTnLst>
                                    <p:set>
                                      <p:cBhvr>
                                        <p:cTn id="12" dur="1" fill="hold">
                                          <p:stCondLst>
                                            <p:cond delay="0"/>
                                          </p:stCondLst>
                                        </p:cTn>
                                        <p:tgtEl>
                                          <p:spTgt spid="211"/>
                                        </p:tgtEl>
                                        <p:attrNameLst>
                                          <p:attrName>style.visibility</p:attrName>
                                        </p:attrNameLst>
                                      </p:cBhvr>
                                      <p:to>
                                        <p:strVal val="visible"/>
                                      </p:to>
                                    </p:set>
                                    <p:animEffect transition="in" filter="fade">
                                      <p:cBhvr>
                                        <p:cTn id="13" dur="500"/>
                                        <p:tgtEl>
                                          <p:spTgt spid="2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nodeType="clickEffect">
                                  <p:stCondLst>
                                    <p:cond delay="0"/>
                                  </p:stCondLst>
                                  <p:childTnLst>
                                    <p:set>
                                      <p:cBhvr>
                                        <p:cTn id="17" dur="1" fill="hold">
                                          <p:stCondLst>
                                            <p:cond delay="0"/>
                                          </p:stCondLst>
                                        </p:cTn>
                                        <p:tgtEl>
                                          <p:spTgt spid="113"/>
                                        </p:tgtEl>
                                        <p:attrNameLst>
                                          <p:attrName>style.visibility</p:attrName>
                                        </p:attrNameLst>
                                      </p:cBhvr>
                                      <p:to>
                                        <p:strVal val="visible"/>
                                      </p:to>
                                    </p:set>
                                    <p:anim calcmode="lin" valueType="num">
                                      <p:cBhvr>
                                        <p:cTn id="18" dur="500" fill="hold"/>
                                        <p:tgtEl>
                                          <p:spTgt spid="113"/>
                                        </p:tgtEl>
                                        <p:attrNameLst>
                                          <p:attrName>ppt_w</p:attrName>
                                        </p:attrNameLst>
                                      </p:cBhvr>
                                      <p:tavLst>
                                        <p:tav tm="0">
                                          <p:val>
                                            <p:fltVal val="0"/>
                                          </p:val>
                                        </p:tav>
                                        <p:tav tm="100000">
                                          <p:val>
                                            <p:strVal val="#ppt_w"/>
                                          </p:val>
                                        </p:tav>
                                      </p:tavLst>
                                    </p:anim>
                                    <p:anim calcmode="lin" valueType="num">
                                      <p:cBhvr>
                                        <p:cTn id="19" dur="500" fill="hold"/>
                                        <p:tgtEl>
                                          <p:spTgt spid="113"/>
                                        </p:tgtEl>
                                        <p:attrNameLst>
                                          <p:attrName>ppt_h</p:attrName>
                                        </p:attrNameLst>
                                      </p:cBhvr>
                                      <p:tavLst>
                                        <p:tav tm="0">
                                          <p:val>
                                            <p:fltVal val="0"/>
                                          </p:val>
                                        </p:tav>
                                        <p:tav tm="100000">
                                          <p:val>
                                            <p:strVal val="#ppt_h"/>
                                          </p:val>
                                        </p:tav>
                                      </p:tavLst>
                                    </p:anim>
                                    <p:animEffect transition="in" filter="fade">
                                      <p:cBhvr>
                                        <p:cTn id="20"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288" y="104775"/>
            <a:ext cx="5700712" cy="914400"/>
          </a:xfrm>
        </p:spPr>
        <p:txBody>
          <a:bodyPr/>
          <a:lstStyle/>
          <a:p>
            <a:pPr>
              <a:defRPr/>
            </a:pPr>
            <a:r>
              <a:rPr lang="fr-FR" dirty="0" smtClean="0"/>
              <a:t>VMware </a:t>
            </a:r>
            <a:r>
              <a:rPr lang="fr-FR" dirty="0" err="1" smtClean="0"/>
              <a:t>Octopus</a:t>
            </a:r>
            <a:endParaRPr lang="fr-FR" dirty="0"/>
          </a:p>
        </p:txBody>
      </p:sp>
      <p:grpSp>
        <p:nvGrpSpPr>
          <p:cNvPr id="66" name="Group 112"/>
          <p:cNvGrpSpPr>
            <a:grpSpLocks/>
          </p:cNvGrpSpPr>
          <p:nvPr/>
        </p:nvGrpSpPr>
        <p:grpSpPr bwMode="auto">
          <a:xfrm>
            <a:off x="5884863" y="4070350"/>
            <a:ext cx="2962275" cy="1985963"/>
            <a:chOff x="5884863" y="4070210"/>
            <a:chExt cx="2962275" cy="1985963"/>
          </a:xfrm>
        </p:grpSpPr>
        <p:sp>
          <p:nvSpPr>
            <p:cNvPr id="67" name="Rounded Rectangle 36"/>
            <p:cNvSpPr/>
            <p:nvPr/>
          </p:nvSpPr>
          <p:spPr bwMode="auto">
            <a:xfrm>
              <a:off x="5884863" y="4414698"/>
              <a:ext cx="2962275" cy="1641475"/>
            </a:xfrm>
            <a:prstGeom prst="roundRect">
              <a:avLst>
                <a:gd name="adj" fmla="val 9377"/>
              </a:avLst>
            </a:prstGeom>
            <a:noFill/>
            <a:ln w="12700">
              <a:solidFill>
                <a:srgbClr val="C0C0C0"/>
              </a:solidFill>
              <a:round/>
              <a:headEnd/>
              <a:tailEnd/>
            </a:ln>
          </p:spPr>
          <p:txBody>
            <a:bodyPr wrap="none" lIns="0" tIns="0" rIns="0" bIns="0" anchor="ctr"/>
            <a:lstStyle/>
            <a:p>
              <a:pPr algn="ctr" fontAlgn="auto">
                <a:spcBef>
                  <a:spcPts val="0"/>
                </a:spcBef>
                <a:spcAft>
                  <a:spcPct val="40000"/>
                </a:spcAft>
                <a:defRPr/>
              </a:pPr>
              <a:endParaRPr lang="en-US" kern="0" dirty="0">
                <a:solidFill>
                  <a:srgbClr val="FFFFFF"/>
                </a:solidFill>
                <a:latin typeface="Arial" charset="0"/>
                <a:ea typeface="ＭＳ Ｐゴシック" pitchFamily="34" charset="-128"/>
              </a:endParaRPr>
            </a:p>
          </p:txBody>
        </p:sp>
        <p:sp>
          <p:nvSpPr>
            <p:cNvPr id="68" name="Isosceles Triangle 37"/>
            <p:cNvSpPr/>
            <p:nvPr/>
          </p:nvSpPr>
          <p:spPr bwMode="auto">
            <a:xfrm>
              <a:off x="6089650" y="4070210"/>
              <a:ext cx="404813" cy="349250"/>
            </a:xfrm>
            <a:prstGeom prst="triangle">
              <a:avLst/>
            </a:prstGeom>
            <a:solidFill>
              <a:srgbClr val="333333">
                <a:lumMod val="75000"/>
              </a:srgbClr>
            </a:solidFill>
            <a:ln w="12700">
              <a:noFill/>
              <a:round/>
              <a:headEnd/>
              <a:tailEnd/>
            </a:ln>
          </p:spPr>
          <p:txBody>
            <a:bodyPr wrap="none" lIns="0" tIns="0" rIns="0" bIns="0" anchor="ctr"/>
            <a:lstStyle/>
            <a:p>
              <a:pPr algn="ctr" fontAlgn="auto">
                <a:spcBef>
                  <a:spcPts val="0"/>
                </a:spcBef>
                <a:spcAft>
                  <a:spcPct val="40000"/>
                </a:spcAft>
                <a:defRPr/>
              </a:pPr>
              <a:endParaRPr lang="en-US" kern="0" dirty="0">
                <a:solidFill>
                  <a:srgbClr val="FFFFFF"/>
                </a:solidFill>
                <a:latin typeface="Arial" charset="0"/>
                <a:ea typeface="ＭＳ Ｐゴシック" pitchFamily="34" charset="-128"/>
              </a:endParaRPr>
            </a:p>
          </p:txBody>
        </p:sp>
        <p:sp>
          <p:nvSpPr>
            <p:cNvPr id="69" name="Magnetic Disk 38"/>
            <p:cNvSpPr>
              <a:spLocks noChangeArrowheads="1"/>
            </p:cNvSpPr>
            <p:nvPr/>
          </p:nvSpPr>
          <p:spPr bwMode="auto">
            <a:xfrm>
              <a:off x="7477125" y="4814748"/>
              <a:ext cx="719138" cy="685800"/>
            </a:xfrm>
            <a:prstGeom prst="flowChartMagneticDisk">
              <a:avLst/>
            </a:prstGeom>
            <a:solidFill>
              <a:srgbClr val="002E5B"/>
            </a:solidFill>
            <a:ln w="19050">
              <a:solidFill>
                <a:srgbClr val="003D79"/>
              </a:solidFill>
              <a:round/>
              <a:headEnd/>
              <a:tailEnd/>
            </a:ln>
            <a:effectLst>
              <a:outerShdw dist="38100" dir="5400000" algn="t" rotWithShape="0">
                <a:srgbClr val="808080">
                  <a:alpha val="39999"/>
                </a:srgbClr>
              </a:outerShdw>
            </a:effectLst>
          </p:spPr>
          <p:txBody>
            <a:bodyPr wrap="none" lIns="0" tIns="0" rIns="0" bIns="0" anchor="ctr"/>
            <a:lstStyle/>
            <a:p>
              <a:pPr algn="ctr" fontAlgn="auto">
                <a:spcBef>
                  <a:spcPts val="0"/>
                </a:spcBef>
                <a:spcAft>
                  <a:spcPts val="480"/>
                </a:spcAft>
                <a:defRPr/>
              </a:pPr>
              <a:r>
                <a:rPr lang="en-US" sz="1000" kern="0">
                  <a:solidFill>
                    <a:srgbClr val="FFFFFF"/>
                  </a:solidFill>
                  <a:latin typeface="Arial"/>
                  <a:ea typeface="ＭＳ Ｐゴシック"/>
                </a:rPr>
                <a:t>Active </a:t>
              </a:r>
              <a:br>
                <a:rPr lang="en-US" sz="1000" kern="0">
                  <a:solidFill>
                    <a:srgbClr val="FFFFFF"/>
                  </a:solidFill>
                  <a:latin typeface="Arial"/>
                  <a:ea typeface="ＭＳ Ｐゴシック"/>
                </a:rPr>
              </a:br>
              <a:r>
                <a:rPr lang="en-US" sz="1000" kern="0">
                  <a:solidFill>
                    <a:srgbClr val="FFFFFF"/>
                  </a:solidFill>
                  <a:latin typeface="Arial"/>
                  <a:ea typeface="ＭＳ Ｐゴシック"/>
                </a:rPr>
                <a:t>Directory</a:t>
              </a:r>
            </a:p>
          </p:txBody>
        </p:sp>
        <p:sp>
          <p:nvSpPr>
            <p:cNvPr id="70" name="Magnetic Disk 39"/>
            <p:cNvSpPr>
              <a:spLocks noChangeArrowheads="1"/>
            </p:cNvSpPr>
            <p:nvPr/>
          </p:nvSpPr>
          <p:spPr bwMode="auto">
            <a:xfrm>
              <a:off x="6432550" y="4843323"/>
              <a:ext cx="719138" cy="685800"/>
            </a:xfrm>
            <a:prstGeom prst="flowChartMagneticDisk">
              <a:avLst/>
            </a:prstGeom>
            <a:solidFill>
              <a:srgbClr val="002E5B"/>
            </a:solidFill>
            <a:ln w="19050">
              <a:solidFill>
                <a:srgbClr val="003D79"/>
              </a:solidFill>
              <a:round/>
              <a:headEnd/>
              <a:tailEnd/>
            </a:ln>
            <a:effectLst>
              <a:outerShdw dist="38100" dir="5400000" algn="t" rotWithShape="0">
                <a:srgbClr val="808080">
                  <a:alpha val="39999"/>
                </a:srgbClr>
              </a:outerShdw>
            </a:effectLst>
          </p:spPr>
          <p:txBody>
            <a:bodyPr wrap="none" lIns="0" tIns="0" rIns="0" bIns="0" anchor="ctr"/>
            <a:lstStyle/>
            <a:p>
              <a:pPr algn="ctr" fontAlgn="auto">
                <a:spcBef>
                  <a:spcPts val="0"/>
                </a:spcBef>
                <a:spcAft>
                  <a:spcPts val="480"/>
                </a:spcAft>
                <a:defRPr/>
              </a:pPr>
              <a:r>
                <a:rPr lang="en-US" sz="1000" kern="0">
                  <a:solidFill>
                    <a:srgbClr val="FFFFFF"/>
                  </a:solidFill>
                  <a:latin typeface="Arial"/>
                  <a:ea typeface="ＭＳ Ｐゴシック"/>
                </a:rPr>
                <a:t>SSO</a:t>
              </a:r>
            </a:p>
          </p:txBody>
        </p:sp>
      </p:grpSp>
      <p:grpSp>
        <p:nvGrpSpPr>
          <p:cNvPr id="71" name="Group 114"/>
          <p:cNvGrpSpPr>
            <a:grpSpLocks/>
          </p:cNvGrpSpPr>
          <p:nvPr/>
        </p:nvGrpSpPr>
        <p:grpSpPr bwMode="auto">
          <a:xfrm>
            <a:off x="314325" y="4059238"/>
            <a:ext cx="5383213" cy="2301875"/>
            <a:chOff x="314608" y="4059094"/>
            <a:chExt cx="5383278" cy="2302699"/>
          </a:xfrm>
        </p:grpSpPr>
        <p:sp>
          <p:nvSpPr>
            <p:cNvPr id="19487" name="Rounded Rectangle 41"/>
            <p:cNvSpPr>
              <a:spLocks noChangeArrowheads="1"/>
            </p:cNvSpPr>
            <p:nvPr/>
          </p:nvSpPr>
          <p:spPr bwMode="auto">
            <a:xfrm rot="-5400000">
              <a:off x="2179034" y="2539603"/>
              <a:ext cx="1654425" cy="5383278"/>
            </a:xfrm>
            <a:prstGeom prst="roundRect">
              <a:avLst>
                <a:gd name="adj" fmla="val 6574"/>
              </a:avLst>
            </a:prstGeom>
            <a:noFill/>
            <a:ln w="12700">
              <a:solidFill>
                <a:srgbClr val="0095D3"/>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spcAft>
                  <a:spcPct val="40000"/>
                </a:spcAft>
              </a:pPr>
              <a:endParaRPr lang="en-US">
                <a:solidFill>
                  <a:srgbClr val="FFFFFF"/>
                </a:solidFill>
                <a:latin typeface="Arial" pitchFamily="34" charset="0"/>
                <a:ea typeface="ＭＳ Ｐゴシック" pitchFamily="34" charset="-128"/>
              </a:endParaRPr>
            </a:p>
          </p:txBody>
        </p:sp>
        <p:grpSp>
          <p:nvGrpSpPr>
            <p:cNvPr id="19488" name="Group 108"/>
            <p:cNvGrpSpPr>
              <a:grpSpLocks/>
            </p:cNvGrpSpPr>
            <p:nvPr/>
          </p:nvGrpSpPr>
          <p:grpSpPr bwMode="auto">
            <a:xfrm>
              <a:off x="1479912" y="4419653"/>
              <a:ext cx="1293291" cy="1942140"/>
              <a:chOff x="1316784" y="4594418"/>
              <a:chExt cx="1293291" cy="1942140"/>
            </a:xfrm>
          </p:grpSpPr>
          <p:pic>
            <p:nvPicPr>
              <p:cNvPr id="19499" name="Picture 75" descr="droid.png"/>
              <p:cNvPicPr>
                <a:picLocks noChangeAspect="1"/>
              </p:cNvPicPr>
              <p:nvPr/>
            </p:nvPicPr>
            <p:blipFill>
              <a:blip r:embed="rId2">
                <a:extLst>
                  <a:ext uri="{28A0092B-C50C-407E-A947-70E740481C1C}">
                    <a14:useLocalDpi xmlns:a14="http://schemas.microsoft.com/office/drawing/2010/main" val="0"/>
                  </a:ext>
                </a:extLst>
              </a:blip>
              <a:srcRect l="31470" r="23576"/>
              <a:stretch>
                <a:fillRect/>
              </a:stretch>
            </p:blipFill>
            <p:spPr bwMode="auto">
              <a:xfrm>
                <a:off x="1316784" y="4595677"/>
                <a:ext cx="1293291" cy="194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00" name="Text Box 75"/>
              <p:cNvSpPr txBox="1">
                <a:spLocks noChangeArrowheads="1"/>
              </p:cNvSpPr>
              <p:nvPr/>
            </p:nvSpPr>
            <p:spPr bwMode="gray">
              <a:xfrm>
                <a:off x="1488570" y="4594418"/>
                <a:ext cx="8397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algn="ctr" eaLnBrk="1" hangingPunct="1">
                  <a:spcBef>
                    <a:spcPts val="600"/>
                  </a:spcBef>
                  <a:spcAft>
                    <a:spcPts val="475"/>
                  </a:spcAft>
                </a:pPr>
                <a:r>
                  <a:rPr lang="en-US" sz="1000" b="1">
                    <a:solidFill>
                      <a:srgbClr val="000000"/>
                    </a:solidFill>
                    <a:latin typeface="Arial" pitchFamily="34" charset="0"/>
                    <a:ea typeface="ＭＳ Ｐゴシック" pitchFamily="34" charset="-128"/>
                  </a:rPr>
                  <a:t>Android</a:t>
                </a:r>
              </a:p>
            </p:txBody>
          </p:sp>
          <p:pic>
            <p:nvPicPr>
              <p:cNvPr id="86" name="Picture 55"/>
              <p:cNvPicPr>
                <a:picLocks noChangeAspect="1"/>
              </p:cNvPicPr>
              <p:nvPr/>
            </p:nvPicPr>
            <p:blipFill>
              <a:blip r:embed="rId3"/>
              <a:stretch>
                <a:fillRect/>
              </a:stretch>
            </p:blipFill>
            <p:spPr>
              <a:xfrm>
                <a:off x="1624698" y="5010424"/>
                <a:ext cx="554045" cy="9226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19489" name="Group 107"/>
            <p:cNvGrpSpPr>
              <a:grpSpLocks/>
            </p:cNvGrpSpPr>
            <p:nvPr/>
          </p:nvGrpSpPr>
          <p:grpSpPr bwMode="auto">
            <a:xfrm>
              <a:off x="2646247" y="4393499"/>
              <a:ext cx="1257210" cy="1842742"/>
              <a:chOff x="2354947" y="4568264"/>
              <a:chExt cx="1257210" cy="1842742"/>
            </a:xfrm>
          </p:grpSpPr>
          <p:pic>
            <p:nvPicPr>
              <p:cNvPr id="19496" name="Picture 57" descr="ipad-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062181" y="4861030"/>
                <a:ext cx="1842742" cy="125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97" name="Text Box 75"/>
              <p:cNvSpPr txBox="1">
                <a:spLocks noChangeArrowheads="1"/>
              </p:cNvSpPr>
              <p:nvPr/>
            </p:nvSpPr>
            <p:spPr bwMode="gray">
              <a:xfrm>
                <a:off x="2594023" y="4594418"/>
                <a:ext cx="8397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algn="ctr" eaLnBrk="1" hangingPunct="1">
                  <a:spcBef>
                    <a:spcPts val="600"/>
                  </a:spcBef>
                  <a:spcAft>
                    <a:spcPts val="475"/>
                  </a:spcAft>
                </a:pPr>
                <a:r>
                  <a:rPr lang="en-US" sz="1000" b="1">
                    <a:solidFill>
                      <a:srgbClr val="000000"/>
                    </a:solidFill>
                    <a:latin typeface="Arial" pitchFamily="34" charset="0"/>
                    <a:ea typeface="ＭＳ Ｐゴシック" pitchFamily="34" charset="-128"/>
                  </a:rPr>
                  <a:t>iPad</a:t>
                </a:r>
              </a:p>
            </p:txBody>
          </p:sp>
          <p:pic>
            <p:nvPicPr>
              <p:cNvPr id="19498" name="Picture 52" descr="photo 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05206" y="5091433"/>
                <a:ext cx="1031446" cy="77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490" name="Picture 71" descr="iphone.png"/>
            <p:cNvPicPr>
              <a:picLocks noChangeAspect="1"/>
            </p:cNvPicPr>
            <p:nvPr/>
          </p:nvPicPr>
          <p:blipFill>
            <a:blip r:embed="rId6">
              <a:extLst>
                <a:ext uri="{28A0092B-C50C-407E-A947-70E740481C1C}">
                  <a14:useLocalDpi xmlns:a14="http://schemas.microsoft.com/office/drawing/2010/main" val="0"/>
                </a:ext>
              </a:extLst>
            </a:blip>
            <a:srcRect l="26973" r="28072"/>
            <a:stretch>
              <a:fillRect/>
            </a:stretch>
          </p:blipFill>
          <p:spPr bwMode="auto">
            <a:xfrm>
              <a:off x="376436" y="4547796"/>
              <a:ext cx="1149993" cy="1725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91" name="Text Box 75"/>
            <p:cNvSpPr txBox="1">
              <a:spLocks noChangeArrowheads="1"/>
            </p:cNvSpPr>
            <p:nvPr/>
          </p:nvSpPr>
          <p:spPr bwMode="gray">
            <a:xfrm>
              <a:off x="537916" y="4419653"/>
              <a:ext cx="8397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algn="ctr" eaLnBrk="1" hangingPunct="1">
                <a:spcBef>
                  <a:spcPts val="600"/>
                </a:spcBef>
                <a:spcAft>
                  <a:spcPts val="475"/>
                </a:spcAft>
              </a:pPr>
              <a:r>
                <a:rPr lang="en-US" sz="1000" b="1">
                  <a:solidFill>
                    <a:srgbClr val="000000"/>
                  </a:solidFill>
                  <a:latin typeface="Arial" pitchFamily="34" charset="0"/>
                  <a:ea typeface="ＭＳ Ｐゴシック" pitchFamily="34" charset="-128"/>
                </a:rPr>
                <a:t>iPhone</a:t>
              </a:r>
            </a:p>
          </p:txBody>
        </p:sp>
        <p:pic>
          <p:nvPicPr>
            <p:cNvPr id="19492" name="Picture 4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2521" y="4861589"/>
              <a:ext cx="621954" cy="93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93" name="Isosceles Triangle 47"/>
            <p:cNvSpPr>
              <a:spLocks noChangeArrowheads="1"/>
            </p:cNvSpPr>
            <p:nvPr/>
          </p:nvSpPr>
          <p:spPr bwMode="auto">
            <a:xfrm>
              <a:off x="4197427" y="4059094"/>
              <a:ext cx="404813" cy="349250"/>
            </a:xfrm>
            <a:prstGeom prst="triangle">
              <a:avLst>
                <a:gd name="adj" fmla="val 50000"/>
              </a:avLst>
            </a:prstGeom>
            <a:solidFill>
              <a:srgbClr val="6BB3F2"/>
            </a:solidFill>
            <a:ln>
              <a:noFill/>
            </a:ln>
            <a:extLst>
              <a:ext uri="{91240B29-F687-4F45-9708-019B960494DF}">
                <a14:hiddenLine xmlns:a14="http://schemas.microsoft.com/office/drawing/2010/main" w="12700">
                  <a:solidFill>
                    <a:srgbClr val="000000"/>
                  </a:solidFill>
                  <a:round/>
                  <a:headEnd/>
                  <a:tailEnd/>
                </a14:hiddenLine>
              </a:ext>
            </a:extLst>
          </p:spPr>
          <p:txBody>
            <a:bodyPr wrap="none" lIns="0" tIns="0" rIns="0" bIns="0" anchor="ctr"/>
            <a:lstStyle/>
            <a:p>
              <a:pPr algn="ctr">
                <a:spcAft>
                  <a:spcPct val="40000"/>
                </a:spcAft>
              </a:pPr>
              <a:endParaRPr lang="en-US">
                <a:solidFill>
                  <a:srgbClr val="FFFFFF"/>
                </a:solidFill>
                <a:latin typeface="Arial" pitchFamily="34" charset="0"/>
                <a:ea typeface="ＭＳ Ｐゴシック" pitchFamily="34" charset="-128"/>
              </a:endParaRPr>
            </a:p>
          </p:txBody>
        </p:sp>
        <p:pic>
          <p:nvPicPr>
            <p:cNvPr id="79" name="Picture 48"/>
            <p:cNvPicPr>
              <a:picLocks noChangeAspect="1"/>
            </p:cNvPicPr>
            <p:nvPr/>
          </p:nvPicPr>
          <p:blipFill>
            <a:blip r:embed="rId8"/>
            <a:stretch>
              <a:fillRect/>
            </a:stretch>
          </p:blipFill>
          <p:spPr>
            <a:xfrm>
              <a:off x="4205618" y="4832483"/>
              <a:ext cx="1339866" cy="911551"/>
            </a:xfrm>
            <a:prstGeom prst="rect">
              <a:avLst/>
            </a:prstGeom>
            <a:effectLst>
              <a:outerShdw blurRad="50800" dist="38100" dir="2700000" algn="tl" rotWithShape="0">
                <a:srgbClr val="000000">
                  <a:alpha val="43000"/>
                </a:srgbClr>
              </a:outerShdw>
            </a:effectLst>
          </p:spPr>
        </p:pic>
        <p:sp>
          <p:nvSpPr>
            <p:cNvPr id="19495" name="Text Box 75"/>
            <p:cNvSpPr txBox="1">
              <a:spLocks noChangeArrowheads="1"/>
            </p:cNvSpPr>
            <p:nvPr/>
          </p:nvSpPr>
          <p:spPr bwMode="gray">
            <a:xfrm>
              <a:off x="4424325" y="4397289"/>
              <a:ext cx="8397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algn="ctr" eaLnBrk="1" hangingPunct="1">
                <a:spcBef>
                  <a:spcPts val="600"/>
                </a:spcBef>
                <a:spcAft>
                  <a:spcPts val="475"/>
                </a:spcAft>
              </a:pPr>
              <a:r>
                <a:rPr lang="en-US" sz="1000" b="1">
                  <a:solidFill>
                    <a:srgbClr val="000000"/>
                  </a:solidFill>
                  <a:latin typeface="Arial" pitchFamily="34" charset="0"/>
                  <a:ea typeface="ＭＳ Ｐゴシック" pitchFamily="34" charset="-128"/>
                </a:rPr>
                <a:t>Tablettes Android</a:t>
              </a:r>
            </a:p>
          </p:txBody>
        </p:sp>
      </p:grpSp>
      <p:sp>
        <p:nvSpPr>
          <p:cNvPr id="87" name="TextBox 56"/>
          <p:cNvSpPr txBox="1"/>
          <p:nvPr/>
        </p:nvSpPr>
        <p:spPr>
          <a:xfrm>
            <a:off x="7288213" y="3898900"/>
            <a:ext cx="184150" cy="369888"/>
          </a:xfrm>
          <a:prstGeom prst="rect">
            <a:avLst/>
          </a:prstGeom>
          <a:noFill/>
        </p:spPr>
        <p:txBody>
          <a:bodyPr wrap="none">
            <a:spAutoFit/>
          </a:bodyPr>
          <a:lstStyle/>
          <a:p>
            <a:pPr fontAlgn="auto">
              <a:spcBef>
                <a:spcPts val="0"/>
              </a:spcBef>
              <a:spcAft>
                <a:spcPts val="0"/>
              </a:spcAft>
              <a:defRPr/>
            </a:pPr>
            <a:endParaRPr lang="en-US" kern="0" dirty="0">
              <a:solidFill>
                <a:srgbClr val="FFFFFF"/>
              </a:solidFill>
              <a:latin typeface="Arial"/>
              <a:ea typeface="ＭＳ Ｐゴシック"/>
            </a:endParaRPr>
          </a:p>
        </p:txBody>
      </p:sp>
      <p:grpSp>
        <p:nvGrpSpPr>
          <p:cNvPr id="88" name="Group 14"/>
          <p:cNvGrpSpPr>
            <a:grpSpLocks/>
          </p:cNvGrpSpPr>
          <p:nvPr/>
        </p:nvGrpSpPr>
        <p:grpSpPr bwMode="auto">
          <a:xfrm>
            <a:off x="304800" y="1036638"/>
            <a:ext cx="2555875" cy="3233737"/>
            <a:chOff x="304800" y="1036928"/>
            <a:chExt cx="2555875" cy="3233308"/>
          </a:xfrm>
        </p:grpSpPr>
        <p:sp>
          <p:nvSpPr>
            <p:cNvPr id="19478" name="Isosceles Triangle 58"/>
            <p:cNvSpPr>
              <a:spLocks noChangeArrowheads="1"/>
            </p:cNvSpPr>
            <p:nvPr/>
          </p:nvSpPr>
          <p:spPr bwMode="auto">
            <a:xfrm rot="5400000">
              <a:off x="2483643" y="2240617"/>
              <a:ext cx="404813" cy="349250"/>
            </a:xfrm>
            <a:prstGeom prst="triangle">
              <a:avLst>
                <a:gd name="adj" fmla="val 50000"/>
              </a:avLst>
            </a:prstGeom>
            <a:solidFill>
              <a:srgbClr val="6BB3F2"/>
            </a:solidFill>
            <a:ln>
              <a:noFill/>
            </a:ln>
            <a:extLst>
              <a:ext uri="{91240B29-F687-4F45-9708-019B960494DF}">
                <a14:hiddenLine xmlns:a14="http://schemas.microsoft.com/office/drawing/2010/main" w="12700">
                  <a:solidFill>
                    <a:srgbClr val="000000"/>
                  </a:solidFill>
                  <a:round/>
                  <a:headEnd/>
                  <a:tailEnd/>
                </a14:hiddenLine>
              </a:ext>
            </a:extLst>
          </p:spPr>
          <p:txBody>
            <a:bodyPr wrap="none" lIns="0" tIns="0" rIns="0" bIns="0" anchor="ctr"/>
            <a:lstStyle/>
            <a:p>
              <a:pPr algn="ctr">
                <a:spcAft>
                  <a:spcPct val="40000"/>
                </a:spcAft>
              </a:pPr>
              <a:endParaRPr lang="en-US">
                <a:solidFill>
                  <a:srgbClr val="FFFFFF"/>
                </a:solidFill>
                <a:latin typeface="Arial" pitchFamily="34" charset="0"/>
                <a:ea typeface="ＭＳ Ｐゴシック" pitchFamily="34" charset="-128"/>
              </a:endParaRPr>
            </a:p>
          </p:txBody>
        </p:sp>
        <p:sp>
          <p:nvSpPr>
            <p:cNvPr id="19479" name="Rounded Rectangle 59"/>
            <p:cNvSpPr>
              <a:spLocks noChangeArrowheads="1"/>
            </p:cNvSpPr>
            <p:nvPr/>
          </p:nvSpPr>
          <p:spPr bwMode="auto">
            <a:xfrm>
              <a:off x="304800" y="1036928"/>
              <a:ext cx="2219325" cy="3233308"/>
            </a:xfrm>
            <a:prstGeom prst="roundRect">
              <a:avLst>
                <a:gd name="adj" fmla="val 6574"/>
              </a:avLst>
            </a:prstGeom>
            <a:noFill/>
            <a:ln w="12700">
              <a:solidFill>
                <a:srgbClr val="0095D3"/>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spcAft>
                  <a:spcPct val="40000"/>
                </a:spcAft>
              </a:pPr>
              <a:endParaRPr lang="en-US">
                <a:solidFill>
                  <a:srgbClr val="FFFFFF"/>
                </a:solidFill>
                <a:latin typeface="Arial" pitchFamily="34" charset="0"/>
                <a:ea typeface="ＭＳ Ｐゴシック" pitchFamily="34" charset="-128"/>
              </a:endParaRPr>
            </a:p>
          </p:txBody>
        </p:sp>
        <p:grpSp>
          <p:nvGrpSpPr>
            <p:cNvPr id="19480" name="Group 12"/>
            <p:cNvGrpSpPr>
              <a:grpSpLocks/>
            </p:cNvGrpSpPr>
            <p:nvPr/>
          </p:nvGrpSpPr>
          <p:grpSpPr bwMode="auto">
            <a:xfrm>
              <a:off x="463379" y="1179045"/>
              <a:ext cx="2027985" cy="3068734"/>
              <a:chOff x="6905728" y="1201502"/>
              <a:chExt cx="2027985" cy="3068734"/>
            </a:xfrm>
          </p:grpSpPr>
          <p:sp>
            <p:nvSpPr>
              <p:cNvPr id="19481" name="Text Box 16"/>
              <p:cNvSpPr txBox="1">
                <a:spLocks noChangeArrowheads="1"/>
              </p:cNvSpPr>
              <p:nvPr/>
            </p:nvSpPr>
            <p:spPr bwMode="gray">
              <a:xfrm>
                <a:off x="7134525" y="1201502"/>
                <a:ext cx="1447800" cy="439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algn="ctr" eaLnBrk="1" hangingPunct="1">
                  <a:spcBef>
                    <a:spcPts val="600"/>
                  </a:spcBef>
                  <a:spcAft>
                    <a:spcPts val="475"/>
                  </a:spcAft>
                </a:pPr>
                <a:r>
                  <a:rPr lang="en-US" sz="1000" b="1">
                    <a:solidFill>
                      <a:srgbClr val="333333"/>
                    </a:solidFill>
                    <a:latin typeface="Arial" pitchFamily="34" charset="0"/>
                    <a:ea typeface="ＭＳ Ｐゴシック" pitchFamily="34" charset="-128"/>
                    <a:cs typeface="Arial" pitchFamily="34" charset="0"/>
                  </a:rPr>
                  <a:t>Poste de travail en ligne/hors-ligne</a:t>
                </a:r>
              </a:p>
            </p:txBody>
          </p:sp>
          <p:pic>
            <p:nvPicPr>
              <p:cNvPr id="19482" name="Picture 6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287968" y="1719177"/>
                <a:ext cx="1125636" cy="87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3"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05728" y="2201536"/>
                <a:ext cx="580611" cy="58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4" name="Picture 6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371990" y="2834363"/>
                <a:ext cx="1155541" cy="1155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5"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97124" y="3564756"/>
                <a:ext cx="531498" cy="47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6" name="TextBox 66"/>
              <p:cNvSpPr txBox="1">
                <a:spLocks noChangeArrowheads="1"/>
              </p:cNvSpPr>
              <p:nvPr/>
            </p:nvSpPr>
            <p:spPr bwMode="auto">
              <a:xfrm>
                <a:off x="8120733" y="3993237"/>
                <a:ext cx="8129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z="1200" i="1">
                    <a:solidFill>
                      <a:srgbClr val="FFFFFF"/>
                    </a:solidFill>
                    <a:latin typeface="Arial" pitchFamily="34" charset="0"/>
                  </a:rPr>
                  <a:t>webDAV</a:t>
                </a:r>
              </a:p>
            </p:txBody>
          </p:sp>
        </p:grpSp>
      </p:grpSp>
      <p:sp>
        <p:nvSpPr>
          <p:cNvPr id="19463" name="TextBox 67"/>
          <p:cNvSpPr txBox="1">
            <a:spLocks noChangeArrowheads="1"/>
          </p:cNvSpPr>
          <p:nvPr/>
        </p:nvSpPr>
        <p:spPr bwMode="auto">
          <a:xfrm>
            <a:off x="4762500" y="5810250"/>
            <a:ext cx="812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en-US" sz="1200" i="1">
                <a:solidFill>
                  <a:srgbClr val="FFFFFF"/>
                </a:solidFill>
                <a:latin typeface="Arial" pitchFamily="34" charset="0"/>
              </a:rPr>
              <a:t>webDAV</a:t>
            </a:r>
          </a:p>
        </p:txBody>
      </p:sp>
      <p:pic>
        <p:nvPicPr>
          <p:cNvPr id="19464" name="Picture 68" descr="vmware-octopus-wordmark-black.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560763" y="939800"/>
            <a:ext cx="24034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5" name="Group 11"/>
          <p:cNvGrpSpPr>
            <a:grpSpLocks/>
          </p:cNvGrpSpPr>
          <p:nvPr/>
        </p:nvGrpSpPr>
        <p:grpSpPr bwMode="auto">
          <a:xfrm>
            <a:off x="3703638" y="1628775"/>
            <a:ext cx="2028825" cy="2182813"/>
            <a:chOff x="4206410" y="1841059"/>
            <a:chExt cx="2028825" cy="2182504"/>
          </a:xfrm>
        </p:grpSpPr>
        <p:pic>
          <p:nvPicPr>
            <p:cNvPr id="19475" name="Picture 9" descr="C:\Users\Abject-3D\Desktop\VMWare Files\FINAL diagrams\Basic Virtualization\3D PNGs\DGRM_Consolidation_Q108_2.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06410" y="2423363"/>
              <a:ext cx="20288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6" name="Picture 10" descr="C:\Users\Abject-3D\Desktop\VMWare Files\FINAL diagrams\Basic Virtualization\3D PNGs\DGRM_Consolidation_Q108_1.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06410" y="2084443"/>
              <a:ext cx="20193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7" name="Picture 11" descr="C:\Users\Abject-3D\Desktop\VMWare Files\FINAL diagrams\Basic Virtualization\3D PNGs\DGRM_Consolidation_Q108_0.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33563" y="1841059"/>
              <a:ext cx="17811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 name="Group 15"/>
          <p:cNvGrpSpPr>
            <a:grpSpLocks/>
          </p:cNvGrpSpPr>
          <p:nvPr/>
        </p:nvGrpSpPr>
        <p:grpSpPr bwMode="auto">
          <a:xfrm>
            <a:off x="6369050" y="1036638"/>
            <a:ext cx="2565400" cy="3233737"/>
            <a:chOff x="6369201" y="1036928"/>
            <a:chExt cx="2564512" cy="3233308"/>
          </a:xfrm>
        </p:grpSpPr>
        <p:sp>
          <p:nvSpPr>
            <p:cNvPr id="19467" name="Rounded Rectangle 74"/>
            <p:cNvSpPr>
              <a:spLocks noChangeArrowheads="1"/>
            </p:cNvSpPr>
            <p:nvPr/>
          </p:nvSpPr>
          <p:spPr bwMode="auto">
            <a:xfrm>
              <a:off x="6714388" y="1036928"/>
              <a:ext cx="2219325" cy="3233308"/>
            </a:xfrm>
            <a:prstGeom prst="roundRect">
              <a:avLst>
                <a:gd name="adj" fmla="val 6574"/>
              </a:avLst>
            </a:prstGeom>
            <a:noFill/>
            <a:ln w="12700">
              <a:solidFill>
                <a:srgbClr val="0095D3"/>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spcAft>
                  <a:spcPct val="40000"/>
                </a:spcAft>
              </a:pPr>
              <a:endParaRPr lang="en-US">
                <a:solidFill>
                  <a:srgbClr val="FFFFFF"/>
                </a:solidFill>
                <a:latin typeface="Arial" pitchFamily="34" charset="0"/>
                <a:ea typeface="ＭＳ Ｐゴシック" pitchFamily="34" charset="-128"/>
              </a:endParaRPr>
            </a:p>
          </p:txBody>
        </p:sp>
        <p:sp>
          <p:nvSpPr>
            <p:cNvPr id="19468" name="Isosceles Triangle 75"/>
            <p:cNvSpPr>
              <a:spLocks noChangeArrowheads="1"/>
            </p:cNvSpPr>
            <p:nvPr/>
          </p:nvSpPr>
          <p:spPr bwMode="auto">
            <a:xfrm rot="16200000" flipH="1">
              <a:off x="6341419" y="2264858"/>
              <a:ext cx="404813" cy="349250"/>
            </a:xfrm>
            <a:prstGeom prst="triangle">
              <a:avLst>
                <a:gd name="adj" fmla="val 50000"/>
              </a:avLst>
            </a:prstGeom>
            <a:solidFill>
              <a:srgbClr val="6BB3F2"/>
            </a:solidFill>
            <a:ln>
              <a:noFill/>
            </a:ln>
            <a:extLst>
              <a:ext uri="{91240B29-F687-4F45-9708-019B960494DF}">
                <a14:hiddenLine xmlns:a14="http://schemas.microsoft.com/office/drawing/2010/main" w="12700">
                  <a:solidFill>
                    <a:srgbClr val="000000"/>
                  </a:solidFill>
                  <a:round/>
                  <a:headEnd/>
                  <a:tailEnd/>
                </a14:hiddenLine>
              </a:ext>
            </a:extLst>
          </p:spPr>
          <p:txBody>
            <a:bodyPr wrap="none" lIns="0" tIns="0" rIns="0" bIns="0" anchor="ctr"/>
            <a:lstStyle/>
            <a:p>
              <a:pPr algn="ctr">
                <a:spcAft>
                  <a:spcPct val="40000"/>
                </a:spcAft>
              </a:pPr>
              <a:endParaRPr lang="en-US">
                <a:solidFill>
                  <a:srgbClr val="FFFFFF"/>
                </a:solidFill>
                <a:latin typeface="Arial" pitchFamily="34" charset="0"/>
                <a:ea typeface="ＭＳ Ｐゴシック" pitchFamily="34" charset="-128"/>
              </a:endParaRPr>
            </a:p>
          </p:txBody>
        </p:sp>
        <p:grpSp>
          <p:nvGrpSpPr>
            <p:cNvPr id="19469" name="Group 13"/>
            <p:cNvGrpSpPr>
              <a:grpSpLocks/>
            </p:cNvGrpSpPr>
            <p:nvPr/>
          </p:nvGrpSpPr>
          <p:grpSpPr bwMode="auto">
            <a:xfrm>
              <a:off x="7114818" y="1198042"/>
              <a:ext cx="1561017" cy="2194352"/>
              <a:chOff x="655166" y="1211410"/>
              <a:chExt cx="1561017" cy="2194352"/>
            </a:xfrm>
          </p:grpSpPr>
          <p:sp>
            <p:nvSpPr>
              <p:cNvPr id="19470" name="Rectangle 69"/>
              <p:cNvSpPr>
                <a:spLocks noChangeArrowheads="1"/>
              </p:cNvSpPr>
              <p:nvPr/>
            </p:nvSpPr>
            <p:spPr bwMode="auto">
              <a:xfrm>
                <a:off x="967376" y="1211410"/>
                <a:ext cx="84490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ts val="600"/>
                  </a:spcBef>
                  <a:spcAft>
                    <a:spcPts val="475"/>
                  </a:spcAft>
                </a:pPr>
                <a:r>
                  <a:rPr lang="en-US" sz="1000" b="1">
                    <a:solidFill>
                      <a:srgbClr val="333333"/>
                    </a:solidFill>
                    <a:latin typeface="Arial" pitchFamily="34" charset="0"/>
                    <a:ea typeface="ＭＳ Ｐゴシック" pitchFamily="34" charset="-128"/>
                    <a:cs typeface="Arial" pitchFamily="34" charset="0"/>
                  </a:rPr>
                  <a:t>Client Web</a:t>
                </a:r>
              </a:p>
            </p:txBody>
          </p:sp>
          <p:pic>
            <p:nvPicPr>
              <p:cNvPr id="19471" name="Picture 78" descr="firefox.icns"/>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655166" y="1697774"/>
                <a:ext cx="533610" cy="533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79"/>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527053" y="1601923"/>
                <a:ext cx="689130" cy="69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3" name="Picture 80"/>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587469" y="2864425"/>
                <a:ext cx="539176" cy="53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4" name="Picture 81"/>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658090" y="2840461"/>
                <a:ext cx="499349" cy="56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13752824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500"/>
                                        <p:tgtEl>
                                          <p:spTgt spid="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up)">
                                      <p:cBhvr>
                                        <p:cTn id="12" dur="500"/>
                                        <p:tgtEl>
                                          <p:spTgt spid="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04"/>
                                        </p:tgtEl>
                                        <p:attrNameLst>
                                          <p:attrName>style.visibility</p:attrName>
                                        </p:attrNameLst>
                                      </p:cBhvr>
                                      <p:to>
                                        <p:strVal val="visible"/>
                                      </p:to>
                                    </p:set>
                                    <p:animEffect transition="in" filter="wipe(left)">
                                      <p:cBhvr>
                                        <p:cTn id="17" dur="500"/>
                                        <p:tgtEl>
                                          <p:spTgt spid="10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up)">
                                      <p:cBhvr>
                                        <p:cTn id="2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4"/>
          <p:cNvSpPr/>
          <p:nvPr/>
        </p:nvSpPr>
        <p:spPr>
          <a:xfrm>
            <a:off x="193675" y="3212976"/>
            <a:ext cx="8686800" cy="515938"/>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sp>
        <p:nvSpPr>
          <p:cNvPr id="2" name="Titre 1"/>
          <p:cNvSpPr>
            <a:spLocks noGrp="1"/>
          </p:cNvSpPr>
          <p:nvPr>
            <p:ph type="title"/>
          </p:nvPr>
        </p:nvSpPr>
        <p:spPr>
          <a:xfrm>
            <a:off x="214313" y="0"/>
            <a:ext cx="8929687" cy="928688"/>
          </a:xfrm>
        </p:spPr>
        <p:txBody>
          <a:bodyPr/>
          <a:lstStyle/>
          <a:p>
            <a:pPr eaLnBrk="1" hangingPunct="1">
              <a:defRPr/>
            </a:pPr>
            <a:r>
              <a:rPr lang="fr-FR" dirty="0" smtClean="0"/>
              <a:t>Sommaire</a:t>
            </a:r>
          </a:p>
        </p:txBody>
      </p:sp>
      <p:sp>
        <p:nvSpPr>
          <p:cNvPr id="25604" name="Espace réservé du contenu 2"/>
          <p:cNvSpPr>
            <a:spLocks noGrp="1"/>
          </p:cNvSpPr>
          <p:nvPr>
            <p:ph idx="1"/>
          </p:nvPr>
        </p:nvSpPr>
        <p:spPr>
          <a:xfrm>
            <a:off x="214313" y="1052513"/>
            <a:ext cx="8643937" cy="5111750"/>
          </a:xfrm>
        </p:spPr>
        <p:txBody>
          <a:bodyPr/>
          <a:lstStyle/>
          <a:p>
            <a:r>
              <a:rPr lang="fr-FR" sz="2400" dirty="0" smtClean="0"/>
              <a:t>Présentation de la société APX                                       </a:t>
            </a:r>
          </a:p>
          <a:p>
            <a:r>
              <a:rPr lang="fr-FR" sz="2400" dirty="0" smtClean="0"/>
              <a:t>Principaux acteurs du marché</a:t>
            </a:r>
          </a:p>
          <a:p>
            <a:r>
              <a:rPr lang="fr-FR" sz="2400" dirty="0" smtClean="0"/>
              <a:t>Concepts</a:t>
            </a:r>
          </a:p>
          <a:p>
            <a:r>
              <a:rPr lang="fr-FR" sz="2400" dirty="0" smtClean="0"/>
              <a:t>Architectures</a:t>
            </a:r>
          </a:p>
          <a:p>
            <a:r>
              <a:rPr lang="fr-FR" sz="2400" dirty="0" smtClean="0"/>
              <a:t>Risques et points d’attention</a:t>
            </a:r>
          </a:p>
          <a:p>
            <a:r>
              <a:rPr lang="fr-FR" sz="2400" dirty="0" smtClean="0"/>
              <a:t>Etudes de cas</a:t>
            </a:r>
          </a:p>
          <a:p>
            <a:r>
              <a:rPr lang="fr-FR" sz="2400" dirty="0" smtClean="0"/>
              <a:t>Evolutions</a:t>
            </a:r>
          </a:p>
          <a:p>
            <a:r>
              <a:rPr lang="fr-FR" sz="2400" dirty="0" smtClean="0"/>
              <a:t>Offre </a:t>
            </a:r>
            <a:r>
              <a:rPr lang="fr-FR" sz="2400" dirty="0" err="1" smtClean="0"/>
              <a:t>vPACK</a:t>
            </a:r>
            <a:endParaRPr lang="fr-FR" sz="2400" dirty="0" smtClean="0"/>
          </a:p>
        </p:txBody>
      </p:sp>
    </p:spTree>
    <p:extLst>
      <p:ext uri="{BB962C8B-B14F-4D97-AF65-F5344CB8AC3E}">
        <p14:creationId xmlns:p14="http://schemas.microsoft.com/office/powerpoint/2010/main" val="415312075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fr-FR" dirty="0" smtClean="0"/>
              <a:t>Cas d’utilisation très variés</a:t>
            </a:r>
            <a:endParaRPr lang="fr-FR" dirty="0"/>
          </a:p>
        </p:txBody>
      </p:sp>
      <p:sp>
        <p:nvSpPr>
          <p:cNvPr id="4" name="Rounded Rectangle 56"/>
          <p:cNvSpPr/>
          <p:nvPr/>
        </p:nvSpPr>
        <p:spPr bwMode="auto">
          <a:xfrm>
            <a:off x="257870" y="1052752"/>
            <a:ext cx="4279900" cy="1600200"/>
          </a:xfrm>
          <a:prstGeom prst="roundRect">
            <a:avLst>
              <a:gd name="adj" fmla="val 9238"/>
            </a:avLst>
          </a:prstGeom>
          <a:solidFill>
            <a:schemeClr val="bg1"/>
          </a:solidFill>
          <a:ln w="19050">
            <a:solidFill>
              <a:schemeClr val="accent1"/>
            </a:solidFill>
            <a:round/>
            <a:headEnd/>
            <a:tailEnd/>
          </a:ln>
          <a:effectLst>
            <a:outerShdw blurRad="38100" sx="102000" sy="102000" algn="ctr" rotWithShape="0">
              <a:prstClr val="black">
                <a:alpha val="25000"/>
              </a:prstClr>
            </a:outerShdw>
          </a:effectLst>
        </p:spPr>
        <p:txBody>
          <a:bodyPr wrap="none" lIns="0" tIns="0" rIns="0" bIns="0" anchor="ctr"/>
          <a:lstStyle/>
          <a:p>
            <a:pPr algn="ctr">
              <a:defRPr/>
            </a:pPr>
            <a:endParaRPr lang="fr-FR">
              <a:solidFill>
                <a:srgbClr val="FFFFFF"/>
              </a:solidFill>
              <a:latin typeface="Arial" charset="0"/>
              <a:cs typeface="+mn-cs"/>
            </a:endParaRPr>
          </a:p>
        </p:txBody>
      </p:sp>
      <p:sp>
        <p:nvSpPr>
          <p:cNvPr id="5" name="Round Same Side Corner Rectangle 57"/>
          <p:cNvSpPr/>
          <p:nvPr/>
        </p:nvSpPr>
        <p:spPr>
          <a:xfrm rot="10800000" flipV="1">
            <a:off x="257872" y="1052736"/>
            <a:ext cx="4280334" cy="267419"/>
          </a:xfrm>
          <a:prstGeom prst="round2SameRect">
            <a:avLst>
              <a:gd name="adj1" fmla="val 38108"/>
              <a:gd name="adj2" fmla="val 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91440" anchor="ctr"/>
          <a:lstStyle/>
          <a:p>
            <a:pPr algn="ctr">
              <a:defRPr/>
            </a:pPr>
            <a:r>
              <a:rPr lang="fr-FR" sz="1600" b="1">
                <a:solidFill>
                  <a:srgbClr val="FFFFFF"/>
                </a:solidFill>
                <a:latin typeface="Arial"/>
                <a:ea typeface="ＭＳ Ｐゴシック"/>
              </a:rPr>
              <a:t>Migration vers Windows 7</a:t>
            </a:r>
          </a:p>
        </p:txBody>
      </p:sp>
      <p:sp>
        <p:nvSpPr>
          <p:cNvPr id="6" name="Content Placeholder 2"/>
          <p:cNvSpPr txBox="1">
            <a:spLocks/>
          </p:cNvSpPr>
          <p:nvPr/>
        </p:nvSpPr>
        <p:spPr bwMode="auto">
          <a:xfrm>
            <a:off x="1940620" y="1308339"/>
            <a:ext cx="2592388" cy="1344613"/>
          </a:xfrm>
          <a:prstGeom prst="rect">
            <a:avLst/>
          </a:prstGeom>
          <a:noFill/>
          <a:ln w="9525">
            <a:noFill/>
            <a:miter lim="800000"/>
            <a:headEnd/>
            <a:tailEnd/>
          </a:ln>
        </p:spPr>
        <p:txBody>
          <a:bodyPr lIns="45720" rIns="45720" anchor="ctr"/>
          <a:lstStyle/>
          <a:p>
            <a:pPr marL="164592" indent="-164592">
              <a:lnSpc>
                <a:spcPct val="90000"/>
              </a:lnSpc>
              <a:spcBef>
                <a:spcPts val="100"/>
              </a:spcBef>
              <a:spcAft>
                <a:spcPts val="100"/>
              </a:spcAft>
              <a:buClr>
                <a:schemeClr val="accent1">
                  <a:lumMod val="75000"/>
                </a:schemeClr>
              </a:buClr>
              <a:buFont typeface="Wingdings"/>
              <a:buChar char="§"/>
              <a:defRPr/>
            </a:pPr>
            <a:r>
              <a:rPr lang="fr-FR" sz="1100" dirty="0">
                <a:solidFill>
                  <a:srgbClr val="333333"/>
                </a:solidFill>
                <a:latin typeface="Arial"/>
                <a:cs typeface="+mn-cs"/>
              </a:rPr>
              <a:t>Réduction des coûts de migration </a:t>
            </a:r>
          </a:p>
          <a:p>
            <a:pPr marL="164592" indent="-164592">
              <a:lnSpc>
                <a:spcPct val="90000"/>
              </a:lnSpc>
              <a:spcBef>
                <a:spcPts val="100"/>
              </a:spcBef>
              <a:spcAft>
                <a:spcPts val="100"/>
              </a:spcAft>
              <a:buClr>
                <a:schemeClr val="accent1">
                  <a:lumMod val="75000"/>
                </a:schemeClr>
              </a:buClr>
              <a:buFont typeface="Wingdings"/>
              <a:buChar char="§"/>
              <a:defRPr/>
            </a:pPr>
            <a:r>
              <a:rPr lang="fr-FR" sz="1100" dirty="0">
                <a:solidFill>
                  <a:srgbClr val="333333"/>
                </a:solidFill>
                <a:latin typeface="Arial"/>
                <a:cs typeface="+mn-cs"/>
              </a:rPr>
              <a:t>Meilleure compatibilité entre applications</a:t>
            </a:r>
          </a:p>
          <a:p>
            <a:pPr marL="164592" indent="-164592">
              <a:lnSpc>
                <a:spcPct val="90000"/>
              </a:lnSpc>
              <a:spcBef>
                <a:spcPts val="100"/>
              </a:spcBef>
              <a:spcAft>
                <a:spcPts val="100"/>
              </a:spcAft>
              <a:buClr>
                <a:schemeClr val="accent1">
                  <a:lumMod val="75000"/>
                </a:schemeClr>
              </a:buClr>
              <a:buFont typeface="Wingdings"/>
              <a:buChar char="§"/>
              <a:defRPr/>
            </a:pPr>
            <a:r>
              <a:rPr lang="fr-FR" sz="1100" dirty="0">
                <a:solidFill>
                  <a:srgbClr val="333333"/>
                </a:solidFill>
                <a:latin typeface="Arial"/>
                <a:cs typeface="+mn-cs"/>
              </a:rPr>
              <a:t>Durée de vie allongée des logiciels</a:t>
            </a:r>
            <a:br>
              <a:rPr lang="fr-FR" sz="1100" dirty="0">
                <a:solidFill>
                  <a:srgbClr val="333333"/>
                </a:solidFill>
                <a:latin typeface="Arial"/>
                <a:cs typeface="+mn-cs"/>
              </a:rPr>
            </a:br>
            <a:r>
              <a:rPr lang="fr-FR" sz="1100" dirty="0">
                <a:solidFill>
                  <a:srgbClr val="333333"/>
                </a:solidFill>
                <a:latin typeface="Arial"/>
                <a:cs typeface="+mn-cs"/>
              </a:rPr>
              <a:t>existants</a:t>
            </a:r>
          </a:p>
        </p:txBody>
      </p:sp>
      <p:sp>
        <p:nvSpPr>
          <p:cNvPr id="7" name="Rounded Rectangle 107"/>
          <p:cNvSpPr/>
          <p:nvPr/>
        </p:nvSpPr>
        <p:spPr bwMode="auto">
          <a:xfrm>
            <a:off x="257870" y="4488102"/>
            <a:ext cx="4279900" cy="1600200"/>
          </a:xfrm>
          <a:prstGeom prst="roundRect">
            <a:avLst>
              <a:gd name="adj" fmla="val 9238"/>
            </a:avLst>
          </a:prstGeom>
          <a:solidFill>
            <a:schemeClr val="bg1"/>
          </a:solidFill>
          <a:ln w="19050">
            <a:solidFill>
              <a:schemeClr val="accent1"/>
            </a:solidFill>
            <a:round/>
            <a:headEnd/>
            <a:tailEnd/>
          </a:ln>
          <a:effectLst>
            <a:outerShdw blurRad="38100" sx="102000" sy="102000" algn="ctr" rotWithShape="0">
              <a:prstClr val="black">
                <a:alpha val="25000"/>
              </a:prstClr>
            </a:outerShdw>
          </a:effectLst>
        </p:spPr>
        <p:txBody>
          <a:bodyPr wrap="none" lIns="0" tIns="0" rIns="0" bIns="0" anchor="ctr"/>
          <a:lstStyle/>
          <a:p>
            <a:pPr algn="ctr">
              <a:defRPr/>
            </a:pPr>
            <a:endParaRPr lang="fr-FR">
              <a:solidFill>
                <a:srgbClr val="FFFFFF"/>
              </a:solidFill>
              <a:latin typeface="Arial" charset="0"/>
              <a:cs typeface="+mn-cs"/>
            </a:endParaRPr>
          </a:p>
        </p:txBody>
      </p:sp>
      <p:sp>
        <p:nvSpPr>
          <p:cNvPr id="8" name="Round Same Side Corner Rectangle 108"/>
          <p:cNvSpPr/>
          <p:nvPr/>
        </p:nvSpPr>
        <p:spPr>
          <a:xfrm rot="10800000" flipV="1">
            <a:off x="257873" y="4488663"/>
            <a:ext cx="4280334" cy="267419"/>
          </a:xfrm>
          <a:prstGeom prst="round2SameRect">
            <a:avLst>
              <a:gd name="adj1" fmla="val 38108"/>
              <a:gd name="adj2" fmla="val 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91440" anchor="ctr"/>
          <a:lstStyle/>
          <a:p>
            <a:pPr algn="ctr">
              <a:defRPr/>
            </a:pPr>
            <a:r>
              <a:rPr lang="fr-FR" sz="1600" b="1">
                <a:solidFill>
                  <a:srgbClr val="FFFFFF"/>
                </a:solidFill>
                <a:latin typeface="Arial"/>
                <a:ea typeface="ＭＳ Ｐゴシック"/>
              </a:rPr>
              <a:t>Sous-traitants/EOIT/BYOPC</a:t>
            </a:r>
          </a:p>
        </p:txBody>
      </p:sp>
      <p:sp>
        <p:nvSpPr>
          <p:cNvPr id="9" name="Content Placeholder 2"/>
          <p:cNvSpPr txBox="1">
            <a:spLocks/>
          </p:cNvSpPr>
          <p:nvPr/>
        </p:nvSpPr>
        <p:spPr bwMode="auto">
          <a:xfrm>
            <a:off x="1940620" y="4743689"/>
            <a:ext cx="2597150" cy="1344613"/>
          </a:xfrm>
          <a:prstGeom prst="rect">
            <a:avLst/>
          </a:prstGeom>
          <a:noFill/>
          <a:ln w="9525">
            <a:noFill/>
            <a:miter lim="800000"/>
            <a:headEnd/>
            <a:tailEnd/>
          </a:ln>
        </p:spPr>
        <p:txBody>
          <a:bodyPr lIns="45720" rIns="45720" anchor="ctr"/>
          <a:lstStyle/>
          <a:p>
            <a:pPr marL="164592" indent="-164592">
              <a:lnSpc>
                <a:spcPct val="90000"/>
              </a:lnSpc>
              <a:spcBef>
                <a:spcPts val="100"/>
              </a:spcBef>
              <a:spcAft>
                <a:spcPts val="100"/>
              </a:spcAft>
              <a:buClr>
                <a:schemeClr val="accent1">
                  <a:lumMod val="75000"/>
                </a:schemeClr>
              </a:buClr>
              <a:buFont typeface="Wingdings"/>
              <a:buChar char="§"/>
              <a:defRPr/>
            </a:pPr>
            <a:r>
              <a:rPr lang="fr-FR" sz="1100" dirty="0">
                <a:solidFill>
                  <a:srgbClr val="333333"/>
                </a:solidFill>
                <a:latin typeface="Arial"/>
                <a:cs typeface="+mn-cs"/>
              </a:rPr>
              <a:t>Déploiement et gestion d’une image</a:t>
            </a:r>
            <a:br>
              <a:rPr lang="fr-FR" sz="1100" dirty="0">
                <a:solidFill>
                  <a:srgbClr val="333333"/>
                </a:solidFill>
                <a:latin typeface="Arial"/>
                <a:cs typeface="+mn-cs"/>
              </a:rPr>
            </a:br>
            <a:r>
              <a:rPr lang="fr-FR" sz="1100" dirty="0">
                <a:solidFill>
                  <a:srgbClr val="333333"/>
                </a:solidFill>
                <a:latin typeface="Arial"/>
                <a:cs typeface="+mn-cs"/>
              </a:rPr>
              <a:t>de poste de travail sur le matériel d’un employé</a:t>
            </a:r>
          </a:p>
          <a:p>
            <a:pPr marL="164592" indent="-164592">
              <a:lnSpc>
                <a:spcPct val="90000"/>
              </a:lnSpc>
              <a:spcBef>
                <a:spcPts val="100"/>
              </a:spcBef>
              <a:spcAft>
                <a:spcPts val="100"/>
              </a:spcAft>
              <a:buClr>
                <a:schemeClr val="accent1">
                  <a:lumMod val="75000"/>
                </a:schemeClr>
              </a:buClr>
              <a:buFont typeface="Wingdings"/>
              <a:buChar char="§"/>
              <a:defRPr/>
            </a:pPr>
            <a:r>
              <a:rPr lang="fr-FR" sz="1100" dirty="0">
                <a:solidFill>
                  <a:srgbClr val="333333"/>
                </a:solidFill>
                <a:latin typeface="Arial"/>
                <a:cs typeface="+mn-cs"/>
              </a:rPr>
              <a:t>Contrôle centralisé des postes de travail et données</a:t>
            </a:r>
          </a:p>
          <a:p>
            <a:pPr marL="164592" indent="-164592">
              <a:lnSpc>
                <a:spcPct val="90000"/>
              </a:lnSpc>
              <a:spcBef>
                <a:spcPts val="100"/>
              </a:spcBef>
              <a:spcAft>
                <a:spcPts val="100"/>
              </a:spcAft>
              <a:buClr>
                <a:schemeClr val="accent1">
                  <a:lumMod val="75000"/>
                </a:schemeClr>
              </a:buClr>
              <a:buFont typeface="Wingdings"/>
              <a:buChar char="§"/>
              <a:defRPr/>
            </a:pPr>
            <a:r>
              <a:rPr lang="fr-FR" sz="1100" dirty="0">
                <a:solidFill>
                  <a:srgbClr val="333333"/>
                </a:solidFill>
                <a:latin typeface="Arial"/>
                <a:cs typeface="+mn-cs"/>
              </a:rPr>
              <a:t>Séparation entre poste de travail</a:t>
            </a:r>
            <a:br>
              <a:rPr lang="fr-FR" sz="1100" dirty="0">
                <a:solidFill>
                  <a:srgbClr val="333333"/>
                </a:solidFill>
                <a:latin typeface="Arial"/>
                <a:cs typeface="+mn-cs"/>
              </a:rPr>
            </a:br>
            <a:r>
              <a:rPr lang="fr-FR" sz="1100" dirty="0">
                <a:solidFill>
                  <a:srgbClr val="333333"/>
                </a:solidFill>
                <a:latin typeface="Arial"/>
                <a:cs typeface="+mn-cs"/>
              </a:rPr>
              <a:t>d’entreprise et poste de travail personnel</a:t>
            </a:r>
          </a:p>
        </p:txBody>
      </p:sp>
      <p:pic>
        <p:nvPicPr>
          <p:cNvPr id="16398" name="Picture 110" descr="phon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0895" y="4791314"/>
            <a:ext cx="1527175"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11"/>
          <p:cNvSpPr/>
          <p:nvPr/>
        </p:nvSpPr>
        <p:spPr bwMode="auto">
          <a:xfrm>
            <a:off x="251520" y="2775189"/>
            <a:ext cx="4281488" cy="1600200"/>
          </a:xfrm>
          <a:prstGeom prst="roundRect">
            <a:avLst>
              <a:gd name="adj" fmla="val 9238"/>
            </a:avLst>
          </a:prstGeom>
          <a:solidFill>
            <a:schemeClr val="bg1"/>
          </a:solidFill>
          <a:ln w="19050">
            <a:solidFill>
              <a:schemeClr val="accent1"/>
            </a:solidFill>
            <a:round/>
            <a:headEnd/>
            <a:tailEnd/>
          </a:ln>
          <a:effectLst>
            <a:outerShdw blurRad="38100" sx="102000" sy="102000" algn="ctr" rotWithShape="0">
              <a:prstClr val="black">
                <a:alpha val="25000"/>
              </a:prstClr>
            </a:outerShdw>
          </a:effectLst>
        </p:spPr>
        <p:txBody>
          <a:bodyPr wrap="none" lIns="0" tIns="0" rIns="0" bIns="0" anchor="ctr"/>
          <a:lstStyle/>
          <a:p>
            <a:pPr algn="ctr">
              <a:defRPr/>
            </a:pPr>
            <a:endParaRPr lang="fr-FR">
              <a:solidFill>
                <a:srgbClr val="FFFFFF"/>
              </a:solidFill>
              <a:latin typeface="Arial" charset="0"/>
              <a:cs typeface="+mn-cs"/>
            </a:endParaRPr>
          </a:p>
        </p:txBody>
      </p:sp>
      <p:sp>
        <p:nvSpPr>
          <p:cNvPr id="12" name="Round Same Side Corner Rectangle 112"/>
          <p:cNvSpPr/>
          <p:nvPr/>
        </p:nvSpPr>
        <p:spPr>
          <a:xfrm rot="10800000" flipV="1">
            <a:off x="251934" y="2774658"/>
            <a:ext cx="4280334" cy="267419"/>
          </a:xfrm>
          <a:prstGeom prst="round2SameRect">
            <a:avLst>
              <a:gd name="adj1" fmla="val 38108"/>
              <a:gd name="adj2" fmla="val 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91440" anchor="ctr"/>
          <a:lstStyle/>
          <a:p>
            <a:pPr algn="ctr">
              <a:defRPr/>
            </a:pPr>
            <a:r>
              <a:rPr lang="fr-FR" sz="1600" b="1" dirty="0">
                <a:solidFill>
                  <a:srgbClr val="FFFFFF"/>
                </a:solidFill>
                <a:latin typeface="Arial"/>
                <a:ea typeface="ＭＳ Ｐゴシック"/>
              </a:rPr>
              <a:t>Sites distants / Succursales</a:t>
            </a:r>
          </a:p>
        </p:txBody>
      </p:sp>
      <p:sp>
        <p:nvSpPr>
          <p:cNvPr id="13" name="Content Placeholder 2"/>
          <p:cNvSpPr txBox="1">
            <a:spLocks/>
          </p:cNvSpPr>
          <p:nvPr/>
        </p:nvSpPr>
        <p:spPr bwMode="auto">
          <a:xfrm>
            <a:off x="1934270" y="3029189"/>
            <a:ext cx="2598738" cy="1346200"/>
          </a:xfrm>
          <a:prstGeom prst="rect">
            <a:avLst/>
          </a:prstGeom>
          <a:noFill/>
          <a:ln w="9525">
            <a:noFill/>
            <a:miter lim="800000"/>
            <a:headEnd/>
            <a:tailEnd/>
          </a:ln>
        </p:spPr>
        <p:txBody>
          <a:bodyPr lIns="45720" rIns="45720" anchor="ctr"/>
          <a:lstStyle/>
          <a:p>
            <a:pPr marL="164592" indent="-164592">
              <a:lnSpc>
                <a:spcPct val="90000"/>
              </a:lnSpc>
              <a:spcBef>
                <a:spcPts val="100"/>
              </a:spcBef>
              <a:spcAft>
                <a:spcPts val="100"/>
              </a:spcAft>
              <a:buClr>
                <a:schemeClr val="accent1">
                  <a:lumMod val="75000"/>
                </a:schemeClr>
              </a:buClr>
              <a:buFont typeface="Wingdings"/>
              <a:buChar char="§"/>
              <a:defRPr/>
            </a:pPr>
            <a:r>
              <a:rPr lang="fr-FR" sz="1100" dirty="0">
                <a:solidFill>
                  <a:srgbClr val="333333"/>
                </a:solidFill>
                <a:latin typeface="Arial"/>
                <a:cs typeface="+mn-cs"/>
              </a:rPr>
              <a:t>Réduction des coûts par la gestion</a:t>
            </a:r>
            <a:br>
              <a:rPr lang="fr-FR" sz="1100" dirty="0">
                <a:solidFill>
                  <a:srgbClr val="333333"/>
                </a:solidFill>
                <a:latin typeface="Arial"/>
                <a:cs typeface="+mn-cs"/>
              </a:rPr>
            </a:br>
            <a:r>
              <a:rPr lang="fr-FR" sz="1100" dirty="0">
                <a:solidFill>
                  <a:srgbClr val="333333"/>
                </a:solidFill>
                <a:latin typeface="Arial"/>
                <a:cs typeface="+mn-cs"/>
              </a:rPr>
              <a:t>centralisée des postes de travail et utilisateurs</a:t>
            </a:r>
          </a:p>
          <a:p>
            <a:pPr marL="164592" indent="-164592">
              <a:lnSpc>
                <a:spcPct val="90000"/>
              </a:lnSpc>
              <a:spcBef>
                <a:spcPts val="100"/>
              </a:spcBef>
              <a:spcAft>
                <a:spcPts val="100"/>
              </a:spcAft>
              <a:buClr>
                <a:schemeClr val="accent1">
                  <a:lumMod val="75000"/>
                </a:schemeClr>
              </a:buClr>
              <a:buFont typeface="Wingdings"/>
              <a:buChar char="§"/>
              <a:defRPr/>
            </a:pPr>
            <a:r>
              <a:rPr lang="fr-FR" sz="1100" dirty="0">
                <a:solidFill>
                  <a:srgbClr val="333333"/>
                </a:solidFill>
                <a:latin typeface="Arial"/>
                <a:cs typeface="+mn-cs"/>
              </a:rPr>
              <a:t>Contrôle centralisé des données sensibles</a:t>
            </a:r>
          </a:p>
          <a:p>
            <a:pPr marL="164592" indent="-164592">
              <a:lnSpc>
                <a:spcPct val="90000"/>
              </a:lnSpc>
              <a:spcBef>
                <a:spcPts val="100"/>
              </a:spcBef>
              <a:spcAft>
                <a:spcPts val="100"/>
              </a:spcAft>
              <a:buClr>
                <a:schemeClr val="accent1">
                  <a:lumMod val="75000"/>
                </a:schemeClr>
              </a:buClr>
              <a:buFont typeface="Wingdings"/>
              <a:buChar char="§"/>
              <a:defRPr/>
            </a:pPr>
            <a:r>
              <a:rPr lang="fr-FR" sz="1100" dirty="0">
                <a:solidFill>
                  <a:srgbClr val="333333"/>
                </a:solidFill>
                <a:latin typeface="Arial"/>
                <a:cs typeface="+mn-cs"/>
              </a:rPr>
              <a:t>Rationalisation du déploiement des</a:t>
            </a:r>
            <a:br>
              <a:rPr lang="fr-FR" sz="1100" dirty="0">
                <a:solidFill>
                  <a:srgbClr val="333333"/>
                </a:solidFill>
                <a:latin typeface="Arial"/>
                <a:cs typeface="+mn-cs"/>
              </a:rPr>
            </a:br>
            <a:r>
              <a:rPr lang="fr-FR" sz="1100" dirty="0">
                <a:solidFill>
                  <a:srgbClr val="333333"/>
                </a:solidFill>
                <a:latin typeface="Arial"/>
                <a:cs typeface="+mn-cs"/>
              </a:rPr>
              <a:t>postes de travail et applications</a:t>
            </a:r>
          </a:p>
        </p:txBody>
      </p:sp>
      <p:pic>
        <p:nvPicPr>
          <p:cNvPr id="16404" name="Picture 114" descr="phon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6133" y="3076814"/>
            <a:ext cx="1525587"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ounded Rectangle 115"/>
          <p:cNvSpPr/>
          <p:nvPr/>
        </p:nvSpPr>
        <p:spPr bwMode="auto">
          <a:xfrm>
            <a:off x="4664770" y="1052752"/>
            <a:ext cx="4279900" cy="1600200"/>
          </a:xfrm>
          <a:prstGeom prst="roundRect">
            <a:avLst>
              <a:gd name="adj" fmla="val 9238"/>
            </a:avLst>
          </a:prstGeom>
          <a:solidFill>
            <a:schemeClr val="bg1"/>
          </a:solidFill>
          <a:ln w="19050">
            <a:solidFill>
              <a:schemeClr val="accent1"/>
            </a:solidFill>
            <a:round/>
            <a:headEnd/>
            <a:tailEnd/>
          </a:ln>
          <a:effectLst>
            <a:outerShdw blurRad="38100" sx="102000" sy="102000" algn="ctr" rotWithShape="0">
              <a:prstClr val="black">
                <a:alpha val="25000"/>
              </a:prstClr>
            </a:outerShdw>
          </a:effectLst>
        </p:spPr>
        <p:txBody>
          <a:bodyPr wrap="none" lIns="0" tIns="0" rIns="0" bIns="0" anchor="ctr"/>
          <a:lstStyle/>
          <a:p>
            <a:pPr algn="ctr">
              <a:defRPr/>
            </a:pPr>
            <a:endParaRPr lang="fr-FR">
              <a:solidFill>
                <a:srgbClr val="FFFFFF"/>
              </a:solidFill>
              <a:latin typeface="Arial" charset="0"/>
              <a:cs typeface="+mn-cs"/>
            </a:endParaRPr>
          </a:p>
        </p:txBody>
      </p:sp>
      <p:sp>
        <p:nvSpPr>
          <p:cNvPr id="16" name="Round Same Side Corner Rectangle 117"/>
          <p:cNvSpPr/>
          <p:nvPr/>
        </p:nvSpPr>
        <p:spPr>
          <a:xfrm rot="10800000" flipV="1">
            <a:off x="4664333" y="1052737"/>
            <a:ext cx="4280334" cy="267419"/>
          </a:xfrm>
          <a:prstGeom prst="round2SameRect">
            <a:avLst>
              <a:gd name="adj1" fmla="val 38108"/>
              <a:gd name="adj2" fmla="val 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91440" anchor="ctr"/>
          <a:lstStyle/>
          <a:p>
            <a:pPr algn="ctr">
              <a:defRPr/>
            </a:pPr>
            <a:r>
              <a:rPr lang="fr-FR" sz="1600" b="1">
                <a:solidFill>
                  <a:srgbClr val="FFFFFF"/>
                </a:solidFill>
                <a:latin typeface="Arial"/>
                <a:ea typeface="ＭＳ Ｐゴシック"/>
              </a:rPr>
              <a:t>Externalisation des processus métier</a:t>
            </a:r>
          </a:p>
        </p:txBody>
      </p:sp>
      <p:sp>
        <p:nvSpPr>
          <p:cNvPr id="17" name="Content Placeholder 2"/>
          <p:cNvSpPr txBox="1">
            <a:spLocks/>
          </p:cNvSpPr>
          <p:nvPr/>
        </p:nvSpPr>
        <p:spPr bwMode="auto">
          <a:xfrm>
            <a:off x="6345933" y="1308339"/>
            <a:ext cx="2598737" cy="1344613"/>
          </a:xfrm>
          <a:prstGeom prst="rect">
            <a:avLst/>
          </a:prstGeom>
          <a:noFill/>
          <a:ln w="9525">
            <a:noFill/>
            <a:miter lim="800000"/>
            <a:headEnd/>
            <a:tailEnd/>
          </a:ln>
        </p:spPr>
        <p:txBody>
          <a:bodyPr lIns="45720" rIns="45720" anchor="ctr"/>
          <a:lstStyle/>
          <a:p>
            <a:pPr marL="164592" indent="-164592">
              <a:lnSpc>
                <a:spcPct val="90000"/>
              </a:lnSpc>
              <a:spcBef>
                <a:spcPts val="100"/>
              </a:spcBef>
              <a:spcAft>
                <a:spcPts val="100"/>
              </a:spcAft>
              <a:buClr>
                <a:schemeClr val="accent1">
                  <a:lumMod val="75000"/>
                </a:schemeClr>
              </a:buClr>
              <a:buFont typeface="Wingdings"/>
              <a:buChar char="§"/>
              <a:defRPr/>
            </a:pPr>
            <a:r>
              <a:rPr lang="fr-FR" sz="1100" dirty="0">
                <a:solidFill>
                  <a:srgbClr val="333333"/>
                </a:solidFill>
                <a:latin typeface="Arial"/>
                <a:cs typeface="+mn-cs"/>
              </a:rPr>
              <a:t>Réduction des coûts par la gestion</a:t>
            </a:r>
            <a:br>
              <a:rPr lang="fr-FR" sz="1100" dirty="0">
                <a:solidFill>
                  <a:srgbClr val="333333"/>
                </a:solidFill>
                <a:latin typeface="Arial"/>
                <a:cs typeface="+mn-cs"/>
              </a:rPr>
            </a:br>
            <a:r>
              <a:rPr lang="fr-FR" sz="1100" dirty="0">
                <a:solidFill>
                  <a:srgbClr val="333333"/>
                </a:solidFill>
                <a:latin typeface="Arial"/>
                <a:cs typeface="+mn-cs"/>
              </a:rPr>
              <a:t>centralisée des applications et utilisateurs</a:t>
            </a:r>
          </a:p>
          <a:p>
            <a:pPr marL="164592" indent="-164592">
              <a:lnSpc>
                <a:spcPct val="90000"/>
              </a:lnSpc>
              <a:spcBef>
                <a:spcPts val="100"/>
              </a:spcBef>
              <a:spcAft>
                <a:spcPts val="100"/>
              </a:spcAft>
              <a:buClr>
                <a:schemeClr val="accent1">
                  <a:lumMod val="75000"/>
                </a:schemeClr>
              </a:buClr>
              <a:buFont typeface="Wingdings"/>
              <a:buChar char="§"/>
              <a:defRPr/>
            </a:pPr>
            <a:r>
              <a:rPr lang="fr-FR" sz="1100" dirty="0">
                <a:solidFill>
                  <a:srgbClr val="333333"/>
                </a:solidFill>
                <a:latin typeface="Arial"/>
                <a:cs typeface="+mn-cs"/>
              </a:rPr>
              <a:t>Contrôle centralisé des données sensibles</a:t>
            </a:r>
          </a:p>
          <a:p>
            <a:pPr marL="164592" indent="-164592">
              <a:lnSpc>
                <a:spcPct val="90000"/>
              </a:lnSpc>
              <a:spcBef>
                <a:spcPts val="100"/>
              </a:spcBef>
              <a:spcAft>
                <a:spcPts val="100"/>
              </a:spcAft>
              <a:buClr>
                <a:schemeClr val="accent1">
                  <a:lumMod val="75000"/>
                </a:schemeClr>
              </a:buClr>
              <a:buFont typeface="Wingdings"/>
              <a:buChar char="§"/>
              <a:defRPr/>
            </a:pPr>
            <a:r>
              <a:rPr lang="fr-FR" sz="1100" dirty="0">
                <a:solidFill>
                  <a:srgbClr val="333333"/>
                </a:solidFill>
                <a:latin typeface="Arial"/>
                <a:cs typeface="+mn-cs"/>
              </a:rPr>
              <a:t>Rationalisation du déploiement des postes de travail et applications</a:t>
            </a:r>
          </a:p>
        </p:txBody>
      </p:sp>
      <p:sp>
        <p:nvSpPr>
          <p:cNvPr id="18" name="Rounded Rectangle 119"/>
          <p:cNvSpPr/>
          <p:nvPr/>
        </p:nvSpPr>
        <p:spPr bwMode="auto">
          <a:xfrm>
            <a:off x="4664770" y="4488102"/>
            <a:ext cx="4279900" cy="1600200"/>
          </a:xfrm>
          <a:prstGeom prst="roundRect">
            <a:avLst>
              <a:gd name="adj" fmla="val 9238"/>
            </a:avLst>
          </a:prstGeom>
          <a:solidFill>
            <a:schemeClr val="bg1"/>
          </a:solidFill>
          <a:ln w="19050">
            <a:solidFill>
              <a:schemeClr val="accent1"/>
            </a:solidFill>
            <a:round/>
            <a:headEnd/>
            <a:tailEnd/>
          </a:ln>
          <a:effectLst>
            <a:outerShdw blurRad="38100" sx="102000" sy="102000" algn="ctr" rotWithShape="0">
              <a:prstClr val="black">
                <a:alpha val="25000"/>
              </a:prstClr>
            </a:outerShdw>
          </a:effectLst>
        </p:spPr>
        <p:txBody>
          <a:bodyPr wrap="none" lIns="0" tIns="0" rIns="0" bIns="0" anchor="ctr"/>
          <a:lstStyle/>
          <a:p>
            <a:pPr algn="ctr">
              <a:defRPr/>
            </a:pPr>
            <a:endParaRPr lang="fr-FR">
              <a:solidFill>
                <a:srgbClr val="FFFFFF"/>
              </a:solidFill>
              <a:latin typeface="Arial" charset="0"/>
              <a:cs typeface="+mn-cs"/>
            </a:endParaRPr>
          </a:p>
        </p:txBody>
      </p:sp>
      <p:sp>
        <p:nvSpPr>
          <p:cNvPr id="19" name="Round Same Side Corner Rectangle 120"/>
          <p:cNvSpPr/>
          <p:nvPr/>
        </p:nvSpPr>
        <p:spPr>
          <a:xfrm rot="10800000" flipV="1">
            <a:off x="4664334" y="4488664"/>
            <a:ext cx="4280334" cy="267419"/>
          </a:xfrm>
          <a:prstGeom prst="round2SameRect">
            <a:avLst>
              <a:gd name="adj1" fmla="val 38108"/>
              <a:gd name="adj2" fmla="val 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91440" anchor="ctr"/>
          <a:lstStyle/>
          <a:p>
            <a:pPr algn="ctr">
              <a:defRPr/>
            </a:pPr>
            <a:r>
              <a:rPr lang="fr-FR" sz="1600" b="1">
                <a:solidFill>
                  <a:srgbClr val="FFFFFF"/>
                </a:solidFill>
                <a:latin typeface="Arial"/>
                <a:ea typeface="ＭＳ Ｐゴシック"/>
              </a:rPr>
              <a:t>Continuité d’activité/Reprise d’activité</a:t>
            </a:r>
          </a:p>
        </p:txBody>
      </p:sp>
      <p:sp>
        <p:nvSpPr>
          <p:cNvPr id="20" name="Content Placeholder 2"/>
          <p:cNvSpPr txBox="1">
            <a:spLocks/>
          </p:cNvSpPr>
          <p:nvPr/>
        </p:nvSpPr>
        <p:spPr bwMode="auto">
          <a:xfrm>
            <a:off x="6345933" y="4743689"/>
            <a:ext cx="2592387" cy="1344613"/>
          </a:xfrm>
          <a:prstGeom prst="rect">
            <a:avLst/>
          </a:prstGeom>
          <a:noFill/>
          <a:ln w="9525">
            <a:noFill/>
            <a:miter lim="800000"/>
            <a:headEnd/>
            <a:tailEnd/>
          </a:ln>
        </p:spPr>
        <p:txBody>
          <a:bodyPr lIns="45720" rIns="45720" anchor="ctr"/>
          <a:lstStyle/>
          <a:p>
            <a:pPr marL="164592" indent="-164592">
              <a:lnSpc>
                <a:spcPct val="90000"/>
              </a:lnSpc>
              <a:spcBef>
                <a:spcPts val="100"/>
              </a:spcBef>
              <a:spcAft>
                <a:spcPts val="100"/>
              </a:spcAft>
              <a:buClr>
                <a:schemeClr val="accent1">
                  <a:lumMod val="75000"/>
                </a:schemeClr>
              </a:buClr>
              <a:buFont typeface="Wingdings"/>
              <a:buChar char="§"/>
              <a:defRPr/>
            </a:pPr>
            <a:r>
              <a:rPr lang="fr-FR" sz="1100" dirty="0">
                <a:solidFill>
                  <a:srgbClr val="333333"/>
                </a:solidFill>
                <a:latin typeface="Arial"/>
                <a:cs typeface="+mn-cs"/>
              </a:rPr>
              <a:t>Prise en charge d’utilisateurs travaillant à partir de sites distants</a:t>
            </a:r>
          </a:p>
          <a:p>
            <a:pPr marL="164592" indent="-164592">
              <a:lnSpc>
                <a:spcPct val="90000"/>
              </a:lnSpc>
              <a:spcBef>
                <a:spcPts val="100"/>
              </a:spcBef>
              <a:spcAft>
                <a:spcPts val="100"/>
              </a:spcAft>
              <a:buClr>
                <a:schemeClr val="accent1">
                  <a:lumMod val="75000"/>
                </a:schemeClr>
              </a:buClr>
              <a:buFont typeface="Wingdings"/>
              <a:buChar char="§"/>
              <a:defRPr/>
            </a:pPr>
            <a:r>
              <a:rPr lang="fr-FR" sz="1100" dirty="0">
                <a:solidFill>
                  <a:srgbClr val="333333"/>
                </a:solidFill>
                <a:latin typeface="Arial"/>
                <a:cs typeface="+mn-cs"/>
              </a:rPr>
              <a:t>Postes de travail disponibles</a:t>
            </a:r>
            <a:br>
              <a:rPr lang="fr-FR" sz="1100" dirty="0">
                <a:solidFill>
                  <a:srgbClr val="333333"/>
                </a:solidFill>
                <a:latin typeface="Arial"/>
                <a:cs typeface="+mn-cs"/>
              </a:rPr>
            </a:br>
            <a:r>
              <a:rPr lang="fr-FR" sz="1100" dirty="0">
                <a:solidFill>
                  <a:srgbClr val="333333"/>
                </a:solidFill>
                <a:latin typeface="Arial"/>
                <a:cs typeface="+mn-cs"/>
              </a:rPr>
              <a:t>24 h/24, 7 j/7</a:t>
            </a:r>
          </a:p>
          <a:p>
            <a:pPr marL="164592" indent="-164592">
              <a:lnSpc>
                <a:spcPct val="90000"/>
              </a:lnSpc>
              <a:spcBef>
                <a:spcPts val="100"/>
              </a:spcBef>
              <a:spcAft>
                <a:spcPts val="100"/>
              </a:spcAft>
              <a:buClr>
                <a:schemeClr val="accent1">
                  <a:lumMod val="75000"/>
                </a:schemeClr>
              </a:buClr>
              <a:buFont typeface="Wingdings"/>
              <a:buChar char="§"/>
              <a:defRPr/>
            </a:pPr>
            <a:r>
              <a:rPr lang="fr-FR" sz="1100" dirty="0">
                <a:solidFill>
                  <a:srgbClr val="333333"/>
                </a:solidFill>
                <a:latin typeface="Arial"/>
                <a:cs typeface="+mn-cs"/>
              </a:rPr>
              <a:t>Provisionnement rapide de nouveaux postes de travail</a:t>
            </a:r>
          </a:p>
        </p:txBody>
      </p:sp>
      <p:pic>
        <p:nvPicPr>
          <p:cNvPr id="16415" name="Picture 122" descr="phon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37795" y="4791314"/>
            <a:ext cx="1527175"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123"/>
          <p:cNvSpPr/>
          <p:nvPr/>
        </p:nvSpPr>
        <p:spPr bwMode="auto">
          <a:xfrm>
            <a:off x="4658420" y="2775189"/>
            <a:ext cx="4279900" cy="1600200"/>
          </a:xfrm>
          <a:prstGeom prst="roundRect">
            <a:avLst>
              <a:gd name="adj" fmla="val 9238"/>
            </a:avLst>
          </a:prstGeom>
          <a:solidFill>
            <a:schemeClr val="bg1"/>
          </a:solidFill>
          <a:ln w="19050">
            <a:solidFill>
              <a:schemeClr val="accent1"/>
            </a:solidFill>
            <a:round/>
            <a:headEnd/>
            <a:tailEnd/>
          </a:ln>
          <a:effectLst>
            <a:outerShdw blurRad="38100" sx="102000" sy="102000" algn="ctr" rotWithShape="0">
              <a:prstClr val="black">
                <a:alpha val="25000"/>
              </a:prstClr>
            </a:outerShdw>
          </a:effectLst>
        </p:spPr>
        <p:txBody>
          <a:bodyPr wrap="none" lIns="0" tIns="0" rIns="0" bIns="0" anchor="ctr"/>
          <a:lstStyle/>
          <a:p>
            <a:pPr algn="ctr">
              <a:defRPr/>
            </a:pPr>
            <a:endParaRPr lang="fr-FR">
              <a:solidFill>
                <a:srgbClr val="FFFFFF"/>
              </a:solidFill>
              <a:latin typeface="Arial" charset="0"/>
              <a:cs typeface="+mn-cs"/>
            </a:endParaRPr>
          </a:p>
        </p:txBody>
      </p:sp>
      <p:sp>
        <p:nvSpPr>
          <p:cNvPr id="23" name="Round Same Side Corner Rectangle 124"/>
          <p:cNvSpPr/>
          <p:nvPr/>
        </p:nvSpPr>
        <p:spPr>
          <a:xfrm rot="10800000" flipV="1">
            <a:off x="4658395" y="2774659"/>
            <a:ext cx="4280334" cy="267419"/>
          </a:xfrm>
          <a:prstGeom prst="round2SameRect">
            <a:avLst>
              <a:gd name="adj1" fmla="val 38108"/>
              <a:gd name="adj2" fmla="val 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91440" anchor="ctr"/>
          <a:lstStyle/>
          <a:p>
            <a:pPr algn="ctr">
              <a:defRPr/>
            </a:pPr>
            <a:r>
              <a:rPr lang="fr-FR" sz="1600" b="1">
                <a:solidFill>
                  <a:srgbClr val="FFFFFF"/>
                </a:solidFill>
                <a:latin typeface="Arial"/>
                <a:ea typeface="ＭＳ Ｐゴシック"/>
              </a:rPr>
              <a:t>Utilisateurs mobiles</a:t>
            </a:r>
          </a:p>
        </p:txBody>
      </p:sp>
      <p:sp>
        <p:nvSpPr>
          <p:cNvPr id="24" name="Content Placeholder 2"/>
          <p:cNvSpPr txBox="1">
            <a:spLocks/>
          </p:cNvSpPr>
          <p:nvPr/>
        </p:nvSpPr>
        <p:spPr bwMode="auto">
          <a:xfrm>
            <a:off x="6341170" y="3029189"/>
            <a:ext cx="2597150" cy="1346200"/>
          </a:xfrm>
          <a:prstGeom prst="rect">
            <a:avLst/>
          </a:prstGeom>
          <a:noFill/>
          <a:ln w="9525">
            <a:noFill/>
            <a:miter lim="800000"/>
            <a:headEnd/>
            <a:tailEnd/>
          </a:ln>
        </p:spPr>
        <p:txBody>
          <a:bodyPr lIns="45720" rIns="45720" anchor="ctr"/>
          <a:lstStyle/>
          <a:p>
            <a:pPr marL="164592" indent="-164592">
              <a:lnSpc>
                <a:spcPct val="90000"/>
              </a:lnSpc>
              <a:spcBef>
                <a:spcPts val="100"/>
              </a:spcBef>
              <a:spcAft>
                <a:spcPts val="100"/>
              </a:spcAft>
              <a:buClr>
                <a:schemeClr val="accent1">
                  <a:lumMod val="75000"/>
                </a:schemeClr>
              </a:buClr>
              <a:buFont typeface="Wingdings"/>
              <a:buChar char="§"/>
              <a:defRPr/>
            </a:pPr>
            <a:r>
              <a:rPr lang="fr-FR" sz="1100" dirty="0">
                <a:solidFill>
                  <a:srgbClr val="333333"/>
                </a:solidFill>
                <a:latin typeface="Arial"/>
                <a:cs typeface="+mn-cs"/>
              </a:rPr>
              <a:t>Accès aux postes de travail quelle que soit la connexion réseau</a:t>
            </a:r>
          </a:p>
          <a:p>
            <a:pPr marL="164592" indent="-164592">
              <a:lnSpc>
                <a:spcPct val="90000"/>
              </a:lnSpc>
              <a:spcBef>
                <a:spcPts val="100"/>
              </a:spcBef>
              <a:spcAft>
                <a:spcPts val="100"/>
              </a:spcAft>
              <a:buClr>
                <a:schemeClr val="accent1">
                  <a:lumMod val="75000"/>
                </a:schemeClr>
              </a:buClr>
              <a:buFont typeface="Wingdings"/>
              <a:buChar char="§"/>
              <a:defRPr/>
            </a:pPr>
            <a:r>
              <a:rPr lang="fr-FR" sz="1100" dirty="0">
                <a:solidFill>
                  <a:srgbClr val="333333"/>
                </a:solidFill>
                <a:latin typeface="Arial"/>
                <a:cs typeface="+mn-cs"/>
              </a:rPr>
              <a:t>Extension de la sécurité et du contrôle des utilisateurs hors ligne</a:t>
            </a:r>
          </a:p>
          <a:p>
            <a:pPr marL="164592" indent="-164592">
              <a:lnSpc>
                <a:spcPct val="90000"/>
              </a:lnSpc>
              <a:spcBef>
                <a:spcPts val="100"/>
              </a:spcBef>
              <a:spcAft>
                <a:spcPts val="100"/>
              </a:spcAft>
              <a:buClr>
                <a:schemeClr val="accent1">
                  <a:lumMod val="75000"/>
                </a:schemeClr>
              </a:buClr>
              <a:buFont typeface="Wingdings"/>
              <a:buChar char="§"/>
              <a:defRPr/>
            </a:pPr>
            <a:r>
              <a:rPr lang="fr-FR" sz="1100" dirty="0">
                <a:solidFill>
                  <a:srgbClr val="333333"/>
                </a:solidFill>
                <a:latin typeface="Arial"/>
                <a:cs typeface="+mn-cs"/>
              </a:rPr>
              <a:t>Exploitation des ressources de périphériques locaux</a:t>
            </a:r>
          </a:p>
        </p:txBody>
      </p:sp>
      <p:pic>
        <p:nvPicPr>
          <p:cNvPr id="16421" name="Picture 127" descr="phon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31445" y="3073639"/>
            <a:ext cx="15303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2" name="Picture 128" descr="phon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36208" y="1386127"/>
            <a:ext cx="1525587"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3" name="Picture 2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62670" y="1495664"/>
            <a:ext cx="10668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8894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prstGeom prst="rect">
            <a:avLst/>
          </a:prstGeom>
        </p:spPr>
        <p:txBody>
          <a:bodyPr/>
          <a:lstStyle/>
          <a:p>
            <a:r>
              <a:rPr lang="fr-FR" sz="3600" dirty="0" smtClean="0"/>
              <a:t>Etude de solutions de virtualisation</a:t>
            </a:r>
          </a:p>
          <a:p>
            <a:pPr lvl="1"/>
            <a:r>
              <a:rPr lang="fr-FR" sz="3200" dirty="0" smtClean="0"/>
              <a:t>Comparaisons fonctionnelles</a:t>
            </a:r>
          </a:p>
          <a:p>
            <a:pPr lvl="1"/>
            <a:r>
              <a:rPr lang="fr-FR" sz="3200" dirty="0" smtClean="0"/>
              <a:t>Plus value dans le contexte client (intégration avec les processus en place)</a:t>
            </a:r>
          </a:p>
          <a:p>
            <a:pPr lvl="1"/>
            <a:r>
              <a:rPr lang="fr-FR" sz="3200" dirty="0" smtClean="0"/>
              <a:t>Modernisation de la gestion des applications</a:t>
            </a:r>
          </a:p>
          <a:p>
            <a:pPr lvl="2"/>
            <a:r>
              <a:rPr lang="fr-FR" sz="2800" dirty="0" smtClean="0"/>
              <a:t>Mise à jour à la volée</a:t>
            </a:r>
          </a:p>
          <a:p>
            <a:pPr lvl="2"/>
            <a:r>
              <a:rPr lang="fr-FR" sz="2800" dirty="0" smtClean="0"/>
              <a:t>Mode Pull (portail d’applications</a:t>
            </a:r>
            <a:r>
              <a:rPr lang="fr-FR" sz="2800" dirty="0" smtClean="0"/>
              <a:t>)</a:t>
            </a:r>
          </a:p>
          <a:p>
            <a:pPr lvl="1"/>
            <a:r>
              <a:rPr lang="fr-FR" sz="2800" dirty="0" smtClean="0"/>
              <a:t>Calcul de ROI</a:t>
            </a:r>
            <a:endParaRPr lang="fr-FR" sz="2800" dirty="0"/>
          </a:p>
        </p:txBody>
      </p:sp>
      <p:sp>
        <p:nvSpPr>
          <p:cNvPr id="2" name="Titre 1"/>
          <p:cNvSpPr>
            <a:spLocks noGrp="1"/>
          </p:cNvSpPr>
          <p:nvPr>
            <p:ph type="title"/>
          </p:nvPr>
        </p:nvSpPr>
        <p:spPr/>
        <p:txBody>
          <a:bodyPr/>
          <a:lstStyle/>
          <a:p>
            <a:r>
              <a:rPr lang="fr-FR" dirty="0" smtClean="0"/>
              <a:t>Projet Virtualisation</a:t>
            </a:r>
            <a:endParaRPr lang="fr-FR" dirty="0"/>
          </a:p>
        </p:txBody>
      </p:sp>
    </p:spTree>
    <p:extLst>
      <p:ext uri="{BB962C8B-B14F-4D97-AF65-F5344CB8AC3E}">
        <p14:creationId xmlns:p14="http://schemas.microsoft.com/office/powerpoint/2010/main" val="1129116983"/>
      </p:ext>
    </p:extLst>
  </p:cSld>
  <p:clrMapOvr>
    <a:masterClrMapping/>
  </p:clrMapOvr>
  <p:transition spd="slow">
    <p:zo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prstGeom prst="rect">
            <a:avLst/>
          </a:prstGeom>
        </p:spPr>
        <p:txBody>
          <a:bodyPr/>
          <a:lstStyle/>
          <a:p>
            <a:r>
              <a:rPr lang="fr-FR" sz="2800" dirty="0" smtClean="0"/>
              <a:t>Industriel aéronautique</a:t>
            </a:r>
          </a:p>
          <a:p>
            <a:r>
              <a:rPr lang="fr-FR" sz="2800" dirty="0" smtClean="0"/>
              <a:t>Besoins de place incite à demander aux prestataires de travailler de leur entreprise</a:t>
            </a:r>
          </a:p>
          <a:p>
            <a:r>
              <a:rPr lang="fr-FR" sz="2800" dirty="0" smtClean="0"/>
              <a:t>Bureaux virtuels VMWARE </a:t>
            </a:r>
            <a:r>
              <a:rPr lang="fr-FR" sz="2800" dirty="0" err="1" smtClean="0"/>
              <a:t>vSphere</a:t>
            </a:r>
            <a:r>
              <a:rPr lang="fr-FR" sz="2800" dirty="0" smtClean="0"/>
              <a:t>/Citrix </a:t>
            </a:r>
            <a:r>
              <a:rPr lang="fr-FR" sz="2800" dirty="0" err="1" smtClean="0"/>
              <a:t>XenDesktop</a:t>
            </a:r>
            <a:r>
              <a:rPr lang="fr-FR" sz="2800" dirty="0" smtClean="0"/>
              <a:t> (800 postes)</a:t>
            </a:r>
          </a:p>
          <a:p>
            <a:r>
              <a:rPr lang="fr-FR" sz="2800" dirty="0" smtClean="0"/>
              <a:t>Postes client non maîtrisés (prestataire)</a:t>
            </a:r>
          </a:p>
          <a:p>
            <a:r>
              <a:rPr lang="fr-FR" sz="2800" dirty="0" smtClean="0"/>
              <a:t>Couplage avec </a:t>
            </a:r>
            <a:r>
              <a:rPr lang="fr-FR" sz="2800" dirty="0" err="1" smtClean="0"/>
              <a:t>XenApp</a:t>
            </a:r>
            <a:endParaRPr lang="fr-FR" sz="2800" dirty="0" smtClean="0"/>
          </a:p>
          <a:p>
            <a:r>
              <a:rPr lang="fr-FR" sz="2800" dirty="0" smtClean="0"/>
              <a:t>10 masters, </a:t>
            </a:r>
            <a:r>
              <a:rPr lang="fr-FR" sz="2800" dirty="0" err="1" smtClean="0"/>
              <a:t>Provisioning</a:t>
            </a:r>
            <a:r>
              <a:rPr lang="fr-FR" sz="2800" dirty="0" smtClean="0"/>
              <a:t>, Stockage partagé (SANBOLIC)</a:t>
            </a:r>
            <a:endParaRPr lang="fr-FR" dirty="0"/>
          </a:p>
        </p:txBody>
      </p:sp>
      <p:sp>
        <p:nvSpPr>
          <p:cNvPr id="2" name="Titre 1"/>
          <p:cNvSpPr>
            <a:spLocks noGrp="1"/>
          </p:cNvSpPr>
          <p:nvPr>
            <p:ph type="title"/>
          </p:nvPr>
        </p:nvSpPr>
        <p:spPr/>
        <p:txBody>
          <a:bodyPr/>
          <a:lstStyle/>
          <a:p>
            <a:r>
              <a:rPr lang="fr-FR" dirty="0" smtClean="0"/>
              <a:t>Projet bureau virtuel</a:t>
            </a:r>
            <a:endParaRPr lang="fr-FR" dirty="0"/>
          </a:p>
        </p:txBody>
      </p:sp>
    </p:spTree>
    <p:extLst>
      <p:ext uri="{BB962C8B-B14F-4D97-AF65-F5344CB8AC3E}">
        <p14:creationId xmlns:p14="http://schemas.microsoft.com/office/powerpoint/2010/main" val="3902878871"/>
      </p:ext>
    </p:extLst>
  </p:cSld>
  <p:clrMapOvr>
    <a:masterClrMapping/>
  </p:clrMapOvr>
  <p:transition spd="slow">
    <p:zo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Environnement développeur</a:t>
            </a:r>
            <a:endParaRPr lang="fr-FR" dirty="0"/>
          </a:p>
        </p:txBody>
      </p:sp>
      <p:sp>
        <p:nvSpPr>
          <p:cNvPr id="3" name="Espace réservé du contenu 2"/>
          <p:cNvSpPr>
            <a:spLocks noGrp="1"/>
          </p:cNvSpPr>
          <p:nvPr>
            <p:ph sz="quarter" idx="4294967295"/>
          </p:nvPr>
        </p:nvSpPr>
        <p:spPr>
          <a:xfrm>
            <a:off x="0" y="1000144"/>
            <a:ext cx="8501063" cy="5143500"/>
          </a:xfrm>
          <a:prstGeom prst="rect">
            <a:avLst/>
          </a:prstGeom>
        </p:spPr>
        <p:txBody>
          <a:bodyPr/>
          <a:lstStyle/>
          <a:p>
            <a:r>
              <a:rPr lang="fr-FR" sz="3200" dirty="0" smtClean="0"/>
              <a:t>Service</a:t>
            </a:r>
            <a:endParaRPr lang="fr-FR" sz="3200" dirty="0" smtClean="0"/>
          </a:p>
          <a:p>
            <a:r>
              <a:rPr lang="fr-FR" sz="3200" dirty="0" smtClean="0"/>
              <a:t>Contraintes</a:t>
            </a:r>
          </a:p>
          <a:p>
            <a:pPr lvl="1"/>
            <a:r>
              <a:rPr lang="fr-FR" sz="2800" dirty="0" smtClean="0"/>
              <a:t>Poste de développement standard</a:t>
            </a:r>
          </a:p>
          <a:p>
            <a:pPr lvl="1"/>
            <a:r>
              <a:rPr lang="fr-FR" sz="2800" dirty="0" smtClean="0"/>
              <a:t>Administration de postes chez des prestataires</a:t>
            </a:r>
            <a:endParaRPr lang="fr-FR" sz="2800" dirty="0" smtClean="0"/>
          </a:p>
          <a:p>
            <a:r>
              <a:rPr lang="fr-FR" sz="3200" dirty="0" smtClean="0"/>
              <a:t>Bureaux virtuels VMWARE </a:t>
            </a:r>
            <a:r>
              <a:rPr lang="fr-FR" sz="3200" dirty="0" err="1" smtClean="0"/>
              <a:t>vSphere</a:t>
            </a:r>
            <a:r>
              <a:rPr lang="fr-FR" sz="3200" dirty="0" smtClean="0"/>
              <a:t>/Citrix </a:t>
            </a:r>
            <a:r>
              <a:rPr lang="fr-FR" sz="3200" dirty="0" err="1" smtClean="0"/>
              <a:t>XenDesktop</a:t>
            </a:r>
            <a:r>
              <a:rPr lang="fr-FR" sz="3200" dirty="0" smtClean="0"/>
              <a:t> (800 postes)</a:t>
            </a:r>
          </a:p>
          <a:p>
            <a:r>
              <a:rPr lang="fr-FR" sz="3200" dirty="0" smtClean="0"/>
              <a:t>Postes client non maîtrisés (prestataire)</a:t>
            </a:r>
          </a:p>
          <a:p>
            <a:r>
              <a:rPr lang="fr-FR" sz="3200" dirty="0" smtClean="0"/>
              <a:t>Performance, conformité, qualification</a:t>
            </a:r>
            <a:endParaRPr lang="fr-FR" sz="3200" dirty="0"/>
          </a:p>
        </p:txBody>
      </p:sp>
    </p:spTree>
    <p:extLst>
      <p:ext uri="{BB962C8B-B14F-4D97-AF65-F5344CB8AC3E}">
        <p14:creationId xmlns:p14="http://schemas.microsoft.com/office/powerpoint/2010/main" val="1792038275"/>
      </p:ext>
    </p:extLst>
  </p:cSld>
  <p:clrMapOvr>
    <a:masterClrMapping/>
  </p:clrMapOvr>
  <p:transition spd="slow">
    <p:zo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4"/>
          <p:cNvSpPr/>
          <p:nvPr/>
        </p:nvSpPr>
        <p:spPr>
          <a:xfrm>
            <a:off x="193675" y="4137025"/>
            <a:ext cx="8686800" cy="515938"/>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sp>
        <p:nvSpPr>
          <p:cNvPr id="2" name="Titre 1"/>
          <p:cNvSpPr>
            <a:spLocks noGrp="1"/>
          </p:cNvSpPr>
          <p:nvPr>
            <p:ph type="title"/>
          </p:nvPr>
        </p:nvSpPr>
        <p:spPr>
          <a:xfrm>
            <a:off x="214313" y="0"/>
            <a:ext cx="8929687" cy="928688"/>
          </a:xfrm>
        </p:spPr>
        <p:txBody>
          <a:bodyPr/>
          <a:lstStyle/>
          <a:p>
            <a:pPr eaLnBrk="1" hangingPunct="1">
              <a:defRPr/>
            </a:pPr>
            <a:r>
              <a:rPr lang="fr-FR" dirty="0" smtClean="0"/>
              <a:t>Sommaire</a:t>
            </a:r>
          </a:p>
        </p:txBody>
      </p:sp>
      <p:sp>
        <p:nvSpPr>
          <p:cNvPr id="35844" name="Espace réservé du contenu 2"/>
          <p:cNvSpPr>
            <a:spLocks noGrp="1"/>
          </p:cNvSpPr>
          <p:nvPr>
            <p:ph idx="1"/>
          </p:nvPr>
        </p:nvSpPr>
        <p:spPr>
          <a:xfrm>
            <a:off x="214313" y="1052513"/>
            <a:ext cx="8643937" cy="5111750"/>
          </a:xfrm>
        </p:spPr>
        <p:txBody>
          <a:bodyPr/>
          <a:lstStyle/>
          <a:p>
            <a:r>
              <a:rPr lang="fr-FR" sz="2400" smtClean="0"/>
              <a:t>Présentation de la société APX                                        </a:t>
            </a:r>
          </a:p>
          <a:p>
            <a:r>
              <a:rPr lang="fr-FR" sz="2400" smtClean="0"/>
              <a:t>Principaux acteurs du marché </a:t>
            </a:r>
          </a:p>
          <a:p>
            <a:r>
              <a:rPr lang="fr-FR" sz="2400" smtClean="0"/>
              <a:t>Concepts</a:t>
            </a:r>
          </a:p>
          <a:p>
            <a:r>
              <a:rPr lang="fr-FR" sz="2400" smtClean="0"/>
              <a:t>Architectures</a:t>
            </a:r>
          </a:p>
          <a:p>
            <a:r>
              <a:rPr lang="fr-FR" sz="2400" smtClean="0"/>
              <a:t>Risques et points d’attention</a:t>
            </a:r>
          </a:p>
          <a:p>
            <a:r>
              <a:rPr lang="fr-FR" sz="2400" smtClean="0"/>
              <a:t>Etudes de cas</a:t>
            </a:r>
          </a:p>
          <a:p>
            <a:r>
              <a:rPr lang="fr-FR" sz="2400" smtClean="0"/>
              <a:t>Evolutions</a:t>
            </a:r>
          </a:p>
          <a:p>
            <a:r>
              <a:rPr lang="fr-FR" sz="2400" smtClean="0"/>
              <a:t>Offre vPACK</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313" y="0"/>
            <a:ext cx="8929687" cy="928688"/>
          </a:xfrm>
        </p:spPr>
        <p:txBody>
          <a:bodyPr/>
          <a:lstStyle/>
          <a:p>
            <a:pPr eaLnBrk="1" hangingPunct="1">
              <a:defRPr/>
            </a:pPr>
            <a:r>
              <a:rPr lang="fr-FR" dirty="0" smtClean="0"/>
              <a:t>Expertise</a:t>
            </a:r>
          </a:p>
        </p:txBody>
      </p:sp>
      <p:sp>
        <p:nvSpPr>
          <p:cNvPr id="8195" name="Espace réservé du contenu 2"/>
          <p:cNvSpPr>
            <a:spLocks noGrp="1"/>
          </p:cNvSpPr>
          <p:nvPr>
            <p:ph idx="1"/>
          </p:nvPr>
        </p:nvSpPr>
        <p:spPr>
          <a:xfrm>
            <a:off x="179388" y="1052513"/>
            <a:ext cx="8643937" cy="5329237"/>
          </a:xfrm>
        </p:spPr>
        <p:txBody>
          <a:bodyPr>
            <a:normAutofit fontScale="92500" lnSpcReduction="20000"/>
          </a:bodyPr>
          <a:lstStyle/>
          <a:p>
            <a:pPr eaLnBrk="1" hangingPunct="1">
              <a:defRPr/>
            </a:pPr>
            <a:r>
              <a:rPr lang="fr-FR" dirty="0" smtClean="0"/>
              <a:t>Double compétence et indépendance</a:t>
            </a:r>
          </a:p>
          <a:p>
            <a:pPr lvl="1" eaLnBrk="1" hangingPunct="1">
              <a:defRPr/>
            </a:pPr>
            <a:r>
              <a:rPr lang="fr-FR" dirty="0" smtClean="0"/>
              <a:t>CITRIX </a:t>
            </a:r>
            <a:r>
              <a:rPr lang="fr-FR" dirty="0" err="1" smtClean="0"/>
              <a:t>Platinum</a:t>
            </a:r>
            <a:r>
              <a:rPr lang="fr-FR" dirty="0" smtClean="0"/>
              <a:t> (3 en France)</a:t>
            </a:r>
          </a:p>
          <a:p>
            <a:pPr lvl="1" eaLnBrk="1" hangingPunct="1">
              <a:defRPr/>
            </a:pPr>
            <a:r>
              <a:rPr lang="fr-FR" dirty="0" err="1" smtClean="0"/>
              <a:t>Vmware</a:t>
            </a:r>
            <a:r>
              <a:rPr lang="fr-FR" dirty="0" smtClean="0"/>
              <a:t> Premier Partner</a:t>
            </a:r>
          </a:p>
          <a:p>
            <a:pPr eaLnBrk="1" hangingPunct="1">
              <a:defRPr/>
            </a:pPr>
            <a:endParaRPr lang="fr-FR" dirty="0" smtClean="0"/>
          </a:p>
          <a:p>
            <a:pPr eaLnBrk="1" hangingPunct="1">
              <a:defRPr/>
            </a:pPr>
            <a:r>
              <a:rPr lang="fr-FR" dirty="0" smtClean="0"/>
              <a:t>Intégration de deux spécialistes</a:t>
            </a:r>
          </a:p>
          <a:p>
            <a:pPr lvl="1" eaLnBrk="1" hangingPunct="1">
              <a:defRPr/>
            </a:pPr>
            <a:r>
              <a:rPr lang="fr-FR" dirty="0" smtClean="0"/>
              <a:t>KAPPA : 15 ans d’expérience sur les deux leaders CITRIX et VMWARE</a:t>
            </a:r>
          </a:p>
          <a:p>
            <a:pPr lvl="1" eaLnBrk="1" hangingPunct="1">
              <a:defRPr/>
            </a:pPr>
            <a:r>
              <a:rPr lang="fr-FR" dirty="0" smtClean="0"/>
              <a:t>SYSTEMAT : Expertise MICROSOFT reconnue</a:t>
            </a:r>
          </a:p>
          <a:p>
            <a:pPr marL="268287" lvl="1" indent="0" eaLnBrk="1" hangingPunct="1">
              <a:buFont typeface="Wingdings" pitchFamily="2" charset="2"/>
              <a:buNone/>
              <a:defRPr/>
            </a:pPr>
            <a:endParaRPr lang="fr-FR" dirty="0" smtClean="0"/>
          </a:p>
          <a:p>
            <a:pPr eaLnBrk="1" hangingPunct="1">
              <a:defRPr/>
            </a:pPr>
            <a:r>
              <a:rPr lang="fr-FR" dirty="0" smtClean="0"/>
              <a:t>Mise en place de projets à forte intégration</a:t>
            </a:r>
          </a:p>
          <a:p>
            <a:pPr lvl="1" eaLnBrk="1" hangingPunct="1">
              <a:defRPr/>
            </a:pPr>
            <a:r>
              <a:rPr lang="fr-FR" dirty="0" smtClean="0"/>
              <a:t>Passerelle sécurisé / Portail d’accès / Authentification forte</a:t>
            </a:r>
          </a:p>
          <a:p>
            <a:pPr lvl="1" eaLnBrk="1" hangingPunct="1">
              <a:defRPr/>
            </a:pPr>
            <a:r>
              <a:rPr lang="fr-FR" dirty="0" smtClean="0"/>
              <a:t>Haute disponibilité / Validation PCA/PRA</a:t>
            </a:r>
          </a:p>
          <a:p>
            <a:pPr lvl="1" eaLnBrk="1" hangingPunct="1">
              <a:defRPr/>
            </a:pPr>
            <a:r>
              <a:rPr lang="fr-FR" dirty="0" smtClean="0"/>
              <a:t>Mobilité / Accès distants à l’international</a:t>
            </a:r>
          </a:p>
          <a:p>
            <a:pPr eaLnBrk="1" hangingPunct="1">
              <a:defRPr/>
            </a:pPr>
            <a:endParaRPr lang="fr-FR" dirty="0" smtClean="0"/>
          </a:p>
          <a:p>
            <a:pPr eaLnBrk="1" hangingPunct="1">
              <a:defRPr/>
            </a:pPr>
            <a:r>
              <a:rPr lang="fr-FR" dirty="0" smtClean="0"/>
              <a:t>Connaissance de l’</a:t>
            </a:r>
            <a:r>
              <a:rPr lang="fr-FR" dirty="0" err="1" smtClean="0"/>
              <a:t>éco-système</a:t>
            </a:r>
            <a:endParaRPr lang="fr-FR" dirty="0" smtClean="0"/>
          </a:p>
          <a:p>
            <a:pPr lvl="1" eaLnBrk="1" hangingPunct="1">
              <a:defRPr/>
            </a:pPr>
            <a:r>
              <a:rPr lang="fr-FR" dirty="0" smtClean="0"/>
              <a:t>Postes de travail (WYSE Premier Partner)</a:t>
            </a:r>
          </a:p>
          <a:p>
            <a:pPr lvl="1" eaLnBrk="1" hangingPunct="1">
              <a:defRPr/>
            </a:pPr>
            <a:r>
              <a:rPr lang="fr-FR" dirty="0" smtClean="0"/>
              <a:t>Optimisation des impressions (</a:t>
            </a:r>
            <a:r>
              <a:rPr lang="fr-FR" dirty="0" err="1" smtClean="0"/>
              <a:t>Thinprint</a:t>
            </a:r>
            <a:r>
              <a:rPr lang="fr-FR" dirty="0" smtClean="0"/>
              <a:t> Premium Partner)</a:t>
            </a:r>
          </a:p>
          <a:p>
            <a:pPr lvl="1" eaLnBrk="1" hangingPunct="1">
              <a:defRPr/>
            </a:pPr>
            <a:r>
              <a:rPr lang="fr-FR" dirty="0" smtClean="0"/>
              <a:t>Accélération réseau (</a:t>
            </a:r>
            <a:r>
              <a:rPr lang="fr-FR" dirty="0" err="1" smtClean="0"/>
              <a:t>Riverbed</a:t>
            </a:r>
            <a:r>
              <a:rPr lang="fr-FR" dirty="0" smtClean="0"/>
              <a:t>, Citrix - </a:t>
            </a:r>
            <a:r>
              <a:rPr lang="fr-FR" dirty="0" err="1" smtClean="0"/>
              <a:t>Branch</a:t>
            </a:r>
            <a:r>
              <a:rPr lang="fr-FR" dirty="0" smtClean="0"/>
              <a:t> </a:t>
            </a:r>
            <a:r>
              <a:rPr lang="fr-FR" dirty="0" err="1" smtClean="0"/>
              <a:t>Repeater</a:t>
            </a:r>
            <a:r>
              <a:rPr lang="fr-FR" dirty="0" smtClean="0"/>
              <a:t>)</a:t>
            </a:r>
          </a:p>
          <a:p>
            <a:pPr lvl="1" eaLnBrk="1" hangingPunct="1">
              <a:defRPr/>
            </a:pPr>
            <a:r>
              <a:rPr lang="fr-FR" dirty="0" smtClean="0"/>
              <a:t>Portail d’accès sécurisé (Citrix - Access Gateway)</a:t>
            </a:r>
          </a:p>
          <a:p>
            <a:pPr lvl="1" eaLnBrk="1" hangingPunct="1">
              <a:defRPr/>
            </a:pPr>
            <a:r>
              <a:rPr lang="fr-FR" dirty="0" smtClean="0"/>
              <a:t>Haute disponibilité (Citrix - </a:t>
            </a:r>
            <a:r>
              <a:rPr lang="fr-FR" dirty="0" err="1" smtClean="0"/>
              <a:t>Netscaler</a:t>
            </a:r>
            <a:r>
              <a:rPr lang="fr-FR" dirty="0" smtClean="0"/>
              <a:t>)</a:t>
            </a:r>
          </a:p>
        </p:txBody>
      </p:sp>
      <p:pic>
        <p:nvPicPr>
          <p:cNvPr id="8196" name="Imag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9213" y="1052513"/>
            <a:ext cx="1674812"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Image 5" descr="Gold_Partner_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7288" y="1989138"/>
            <a:ext cx="14573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Imag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950" y="981075"/>
            <a:ext cx="1223963"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Image 8" descr="logo_thinprint_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6813" y="4149725"/>
            <a:ext cx="137953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Imag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29450" y="3141663"/>
            <a:ext cx="15748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yves.pellemans\AppData\Local\Microsoft\Windows\Temporary Internet Files\Content.Outlook\14UTJZPD\vPack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5797" y="0"/>
            <a:ext cx="1247146" cy="770075"/>
          </a:xfrm>
          <a:prstGeom prst="rect">
            <a:avLst/>
          </a:prstGeom>
          <a:noFill/>
          <a:extLst>
            <a:ext uri="{909E8E84-426E-40DD-AFC4-6F175D3DCCD1}">
              <a14:hiddenFill xmlns:a14="http://schemas.microsoft.com/office/drawing/2010/main">
                <a:solidFill>
                  <a:srgbClr val="FFFFFF"/>
                </a:solidFill>
              </a14:hiddenFill>
            </a:ext>
          </a:extLst>
        </p:spPr>
      </p:pic>
      <p:sp>
        <p:nvSpPr>
          <p:cNvPr id="10" name="Espace réservé du contenu 9"/>
          <p:cNvSpPr>
            <a:spLocks noGrp="1"/>
          </p:cNvSpPr>
          <p:nvPr>
            <p:ph idx="1"/>
          </p:nvPr>
        </p:nvSpPr>
        <p:spPr/>
        <p:txBody>
          <a:bodyPr>
            <a:normAutofit lnSpcReduction="10000"/>
          </a:bodyPr>
          <a:lstStyle/>
          <a:p>
            <a:pPr marL="0" indent="0" algn="ctr">
              <a:buNone/>
            </a:pPr>
            <a:r>
              <a:rPr lang="fr-FR" sz="2400" dirty="0"/>
              <a:t>Accompagner le changement de modèle du SI et </a:t>
            </a:r>
          </a:p>
          <a:p>
            <a:pPr marL="0" indent="0" algn="ctr">
              <a:buNone/>
            </a:pPr>
            <a:r>
              <a:rPr lang="fr-FR" sz="2400" dirty="0"/>
              <a:t>transformer l’infrastructure en un service à la demande</a:t>
            </a:r>
          </a:p>
          <a:p>
            <a:endParaRPr lang="fr-FR" dirty="0"/>
          </a:p>
          <a:p>
            <a:r>
              <a:rPr lang="fr-FR" dirty="0"/>
              <a:t>Comment ?</a:t>
            </a:r>
          </a:p>
          <a:p>
            <a:pPr marL="742950" lvl="1" indent="-285750">
              <a:buFontTx/>
              <a:buChar char="-"/>
            </a:pPr>
            <a:r>
              <a:rPr lang="fr-FR" dirty="0"/>
              <a:t>Proposer une offre On-demande (OPEX)  alternative au mode traditionnel (CAPEX)</a:t>
            </a:r>
          </a:p>
          <a:p>
            <a:pPr marL="742950" lvl="1" indent="-285750">
              <a:buFontTx/>
              <a:buChar char="-"/>
            </a:pPr>
            <a:r>
              <a:rPr lang="fr-FR" dirty="0"/>
              <a:t>Un package Cloud Privé  (Services/Technologies)  pré-dimensionné</a:t>
            </a:r>
          </a:p>
          <a:p>
            <a:pPr marL="742950" lvl="1" indent="-285750">
              <a:buFontTx/>
              <a:buChar char="-"/>
            </a:pPr>
            <a:r>
              <a:rPr lang="fr-FR" dirty="0"/>
              <a:t>Assemblage des meilleures Technologies leaders du marché </a:t>
            </a:r>
          </a:p>
          <a:p>
            <a:pPr marL="742950" lvl="1" indent="-285750">
              <a:buFontTx/>
              <a:buChar char="-"/>
            </a:pPr>
            <a:r>
              <a:rPr lang="fr-FR" dirty="0"/>
              <a:t>Services d’implémentation, de supervision, Support et maintenance inclus. </a:t>
            </a:r>
          </a:p>
          <a:p>
            <a:r>
              <a:rPr lang="fr-FR" dirty="0" smtClean="0"/>
              <a:t>Qui </a:t>
            </a:r>
            <a:r>
              <a:rPr lang="fr-FR" dirty="0"/>
              <a:t>fait quoi ?</a:t>
            </a:r>
          </a:p>
          <a:p>
            <a:pPr marL="742950" lvl="1" indent="-285750">
              <a:buFontTx/>
              <a:buChar char="-"/>
            </a:pPr>
            <a:r>
              <a:rPr lang="fr-FR" dirty="0"/>
              <a:t>Le Client gère le </a:t>
            </a:r>
            <a:r>
              <a:rPr lang="fr-FR" dirty="0" err="1"/>
              <a:t>provisionning</a:t>
            </a:r>
            <a:r>
              <a:rPr lang="fr-FR" dirty="0"/>
              <a:t> et l’allocation dynamique des </a:t>
            </a:r>
            <a:r>
              <a:rPr lang="fr-FR" dirty="0" smtClean="0"/>
              <a:t>ressources</a:t>
            </a:r>
          </a:p>
          <a:p>
            <a:pPr marL="742950" lvl="1" indent="-285750">
              <a:buFontTx/>
              <a:buChar char="-"/>
            </a:pPr>
            <a:r>
              <a:rPr lang="fr-FR" dirty="0" smtClean="0"/>
              <a:t>APX </a:t>
            </a:r>
            <a:r>
              <a:rPr lang="fr-FR" dirty="0"/>
              <a:t>maintient les infrastructures en assurant la fiabilité, la souplesse, la performance la disponibilité afin de garantir les SLA (</a:t>
            </a:r>
            <a:r>
              <a:rPr lang="fr-FR" dirty="0" smtClean="0"/>
              <a:t>99,9% </a:t>
            </a:r>
            <a:r>
              <a:rPr lang="fr-FR" dirty="0"/>
              <a:t>mini </a:t>
            </a:r>
            <a:r>
              <a:rPr lang="fr-FR" dirty="0" err="1"/>
              <a:t>dispo</a:t>
            </a:r>
            <a:r>
              <a:rPr lang="fr-FR" dirty="0"/>
              <a:t>/an).</a:t>
            </a:r>
          </a:p>
          <a:p>
            <a:pPr marL="742950" lvl="1" indent="-285750">
              <a:buFontTx/>
              <a:buChar char="-"/>
            </a:pPr>
            <a:r>
              <a:rPr lang="fr-FR" dirty="0"/>
              <a:t>APX facture l’infrastructure à la consommation (+ ou – 1) afin de s’adapter en temps réel au besoins métiers (Mois +1)</a:t>
            </a:r>
          </a:p>
        </p:txBody>
      </p:sp>
      <p:sp>
        <p:nvSpPr>
          <p:cNvPr id="9" name="Titre 8"/>
          <p:cNvSpPr>
            <a:spLocks noGrp="1"/>
          </p:cNvSpPr>
          <p:nvPr>
            <p:ph type="title"/>
          </p:nvPr>
        </p:nvSpPr>
        <p:spPr/>
        <p:txBody>
          <a:bodyPr>
            <a:normAutofit/>
          </a:bodyPr>
          <a:lstStyle/>
          <a:p>
            <a:r>
              <a:rPr lang="fr-FR" dirty="0"/>
              <a:t>Pourquoi des offres            </a:t>
            </a:r>
            <a:r>
              <a:rPr lang="fr-FR" dirty="0" smtClean="0"/>
              <a:t>  ?</a:t>
            </a:r>
            <a:endParaRPr lang="fr-FR" dirty="0"/>
          </a:p>
        </p:txBody>
      </p:sp>
    </p:spTree>
    <p:extLst>
      <p:ext uri="{BB962C8B-B14F-4D97-AF65-F5344CB8AC3E}">
        <p14:creationId xmlns:p14="http://schemas.microsoft.com/office/powerpoint/2010/main" val="2818029232"/>
      </p:ext>
    </p:extLst>
  </p:cSld>
  <p:clrMapOvr>
    <a:masterClrMapping/>
  </p:clrMapOvr>
  <p:transition spd="slow">
    <p:zo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1305441" y="2635481"/>
            <a:ext cx="1476375" cy="3352800"/>
          </a:xfrm>
          <a:prstGeom prst="rect">
            <a:avLst/>
          </a:prstGeom>
          <a:noFill/>
          <a:ln w="9525">
            <a:noFill/>
            <a:miter lim="800000"/>
            <a:headEnd/>
            <a:tailEnd/>
          </a:ln>
          <a:effectLst/>
        </p:spPr>
      </p:pic>
      <p:grpSp>
        <p:nvGrpSpPr>
          <p:cNvPr id="14" name="Groupe 13"/>
          <p:cNvGrpSpPr/>
          <p:nvPr/>
        </p:nvGrpSpPr>
        <p:grpSpPr>
          <a:xfrm>
            <a:off x="1278243" y="1403143"/>
            <a:ext cx="1518741" cy="1150882"/>
            <a:chOff x="1271755" y="1008993"/>
            <a:chExt cx="1518741" cy="1150882"/>
          </a:xfrm>
        </p:grpSpPr>
        <p:grpSp>
          <p:nvGrpSpPr>
            <p:cNvPr id="9" name="Groupe 8"/>
            <p:cNvGrpSpPr/>
            <p:nvPr/>
          </p:nvGrpSpPr>
          <p:grpSpPr>
            <a:xfrm>
              <a:off x="2065286" y="1008993"/>
              <a:ext cx="725210" cy="1150882"/>
              <a:chOff x="5675582" y="1513490"/>
              <a:chExt cx="740979" cy="1150882"/>
            </a:xfrm>
          </p:grpSpPr>
          <p:sp>
            <p:nvSpPr>
              <p:cNvPr id="8" name="Rectangle à coins arrondis 7"/>
              <p:cNvSpPr/>
              <p:nvPr/>
            </p:nvSpPr>
            <p:spPr>
              <a:xfrm>
                <a:off x="5675582" y="1513490"/>
                <a:ext cx="740979" cy="1150882"/>
              </a:xfrm>
              <a:prstGeom prst="roundRect">
                <a:avLst/>
              </a:prstGeom>
              <a:solidFill>
                <a:schemeClr val="bg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à coins arrondis 5"/>
              <p:cNvSpPr/>
              <p:nvPr/>
            </p:nvSpPr>
            <p:spPr>
              <a:xfrm>
                <a:off x="5733385" y="2112579"/>
                <a:ext cx="614855" cy="488731"/>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dirty="0" smtClean="0"/>
                  <a:t>Operating System</a:t>
                </a:r>
                <a:endParaRPr lang="fr-FR" sz="900" dirty="0"/>
              </a:p>
            </p:txBody>
          </p:sp>
          <p:sp>
            <p:nvSpPr>
              <p:cNvPr id="7" name="Rectangle à coins arrondis 6"/>
              <p:cNvSpPr/>
              <p:nvPr/>
            </p:nvSpPr>
            <p:spPr>
              <a:xfrm>
                <a:off x="5733388" y="1571275"/>
                <a:ext cx="614855" cy="488731"/>
              </a:xfrm>
              <a:prstGeom prst="roundRect">
                <a:avLst/>
              </a:prstGeom>
              <a:solidFill>
                <a:srgbClr val="FFC000"/>
              </a:solidFill>
              <a:ln>
                <a:solidFill>
                  <a:srgbClr val="E15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dirty="0" err="1" smtClean="0"/>
                  <a:t>App</a:t>
                </a:r>
                <a:endParaRPr lang="fr-FR" sz="800" dirty="0"/>
              </a:p>
            </p:txBody>
          </p:sp>
        </p:grpSp>
        <p:grpSp>
          <p:nvGrpSpPr>
            <p:cNvPr id="10" name="Groupe 9"/>
            <p:cNvGrpSpPr/>
            <p:nvPr/>
          </p:nvGrpSpPr>
          <p:grpSpPr>
            <a:xfrm>
              <a:off x="1271755" y="1008993"/>
              <a:ext cx="725210" cy="1150882"/>
              <a:chOff x="5675582" y="1513490"/>
              <a:chExt cx="740979" cy="1150882"/>
            </a:xfrm>
          </p:grpSpPr>
          <p:sp>
            <p:nvSpPr>
              <p:cNvPr id="11" name="Rectangle à coins arrondis 10"/>
              <p:cNvSpPr/>
              <p:nvPr/>
            </p:nvSpPr>
            <p:spPr>
              <a:xfrm>
                <a:off x="5675582" y="1513490"/>
                <a:ext cx="740979" cy="1150882"/>
              </a:xfrm>
              <a:prstGeom prst="roundRect">
                <a:avLst/>
              </a:prstGeom>
              <a:solidFill>
                <a:schemeClr val="bg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p:cNvSpPr/>
              <p:nvPr/>
            </p:nvSpPr>
            <p:spPr>
              <a:xfrm>
                <a:off x="5733385" y="2112579"/>
                <a:ext cx="614855" cy="488731"/>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dirty="0" smtClean="0"/>
                  <a:t>Operating System</a:t>
                </a:r>
                <a:endParaRPr lang="fr-FR" sz="900" dirty="0"/>
              </a:p>
            </p:txBody>
          </p:sp>
          <p:sp>
            <p:nvSpPr>
              <p:cNvPr id="13" name="Rectangle à coins arrondis 12"/>
              <p:cNvSpPr/>
              <p:nvPr/>
            </p:nvSpPr>
            <p:spPr>
              <a:xfrm>
                <a:off x="5733388" y="1571275"/>
                <a:ext cx="614855" cy="488731"/>
              </a:xfrm>
              <a:prstGeom prst="roundRect">
                <a:avLst/>
              </a:prstGeom>
              <a:solidFill>
                <a:srgbClr val="FFC000"/>
              </a:solidFill>
              <a:ln>
                <a:solidFill>
                  <a:srgbClr val="E156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dirty="0" err="1" smtClean="0"/>
                  <a:t>App</a:t>
                </a:r>
                <a:endParaRPr lang="fr-FR" sz="800" dirty="0"/>
              </a:p>
            </p:txBody>
          </p:sp>
        </p:grpSp>
      </p:grpSp>
      <p:grpSp>
        <p:nvGrpSpPr>
          <p:cNvPr id="17" name="Groupe 16"/>
          <p:cNvGrpSpPr/>
          <p:nvPr/>
        </p:nvGrpSpPr>
        <p:grpSpPr>
          <a:xfrm>
            <a:off x="0" y="3082171"/>
            <a:ext cx="4087257" cy="2459421"/>
            <a:chOff x="15766" y="2459412"/>
            <a:chExt cx="4087257" cy="2459421"/>
          </a:xfrm>
        </p:grpSpPr>
        <p:pic>
          <p:nvPicPr>
            <p:cNvPr id="39940" name="Picture 4"/>
            <p:cNvPicPr>
              <a:picLocks noChangeAspect="1" noChangeArrowheads="1"/>
            </p:cNvPicPr>
            <p:nvPr/>
          </p:nvPicPr>
          <p:blipFill>
            <a:blip r:embed="rId3" cstate="print"/>
            <a:srcRect/>
            <a:stretch>
              <a:fillRect/>
            </a:stretch>
          </p:blipFill>
          <p:spPr bwMode="auto">
            <a:xfrm>
              <a:off x="15766" y="2459412"/>
              <a:ext cx="4087257" cy="2459421"/>
            </a:xfrm>
            <a:prstGeom prst="rect">
              <a:avLst/>
            </a:prstGeom>
            <a:noFill/>
            <a:ln w="9525">
              <a:noFill/>
              <a:miter lim="800000"/>
              <a:headEnd/>
              <a:tailEnd/>
            </a:ln>
            <a:effectLst/>
          </p:spPr>
        </p:pic>
        <p:sp>
          <p:nvSpPr>
            <p:cNvPr id="16" name="ZoneTexte 15"/>
            <p:cNvSpPr txBox="1"/>
            <p:nvPr/>
          </p:nvSpPr>
          <p:spPr>
            <a:xfrm>
              <a:off x="520234" y="3342275"/>
              <a:ext cx="3196773" cy="923330"/>
            </a:xfrm>
            <a:prstGeom prst="rect">
              <a:avLst/>
            </a:prstGeom>
            <a:noFill/>
          </p:spPr>
          <p:txBody>
            <a:bodyPr wrap="none" rtlCol="0">
              <a:spAutoFit/>
            </a:bodyPr>
            <a:lstStyle/>
            <a:p>
              <a:pPr algn="ctr"/>
              <a:r>
                <a:rPr lang="fr-FR" dirty="0" smtClean="0"/>
                <a:t>Cloud privé</a:t>
              </a:r>
            </a:p>
            <a:p>
              <a:pPr algn="ctr"/>
              <a:endParaRPr lang="fr-FR" dirty="0" smtClean="0"/>
            </a:p>
            <a:p>
              <a:pPr algn="ctr"/>
              <a:r>
                <a:rPr lang="fr-FR" dirty="0" smtClean="0"/>
                <a:t>Infrastructure as a Service (</a:t>
              </a:r>
              <a:r>
                <a:rPr lang="fr-FR" dirty="0" err="1" smtClean="0"/>
                <a:t>IaaS</a:t>
              </a:r>
              <a:r>
                <a:rPr lang="fr-FR" dirty="0" smtClean="0"/>
                <a:t>)</a:t>
              </a:r>
            </a:p>
          </p:txBody>
        </p:sp>
      </p:grpSp>
      <p:sp>
        <p:nvSpPr>
          <p:cNvPr id="18" name="Rectangle 17"/>
          <p:cNvSpPr/>
          <p:nvPr/>
        </p:nvSpPr>
        <p:spPr>
          <a:xfrm>
            <a:off x="4130556" y="1252298"/>
            <a:ext cx="5013444" cy="4955203"/>
          </a:xfrm>
          <a:prstGeom prst="rect">
            <a:avLst/>
          </a:prstGeom>
        </p:spPr>
        <p:txBody>
          <a:bodyPr wrap="square">
            <a:spAutoFit/>
          </a:bodyPr>
          <a:lstStyle/>
          <a:p>
            <a:r>
              <a:rPr lang="fr-FR" sz="2400" dirty="0" smtClean="0"/>
              <a:t>APX garanti le bon fonctionnement de la plateforme</a:t>
            </a:r>
          </a:p>
          <a:p>
            <a:endParaRPr lang="fr-FR" sz="2400" dirty="0" smtClean="0"/>
          </a:p>
          <a:p>
            <a:r>
              <a:rPr lang="fr-FR" sz="2000" b="1" dirty="0" smtClean="0"/>
              <a:t>Engagement contractuel sur des </a:t>
            </a:r>
            <a:r>
              <a:rPr lang="fr-FR" sz="2000" b="1" dirty="0" err="1" smtClean="0"/>
              <a:t>SLAs</a:t>
            </a:r>
            <a:endParaRPr lang="fr-FR" sz="2000" b="1" dirty="0" smtClean="0"/>
          </a:p>
          <a:p>
            <a:r>
              <a:rPr lang="fr-FR" sz="2000" dirty="0" smtClean="0"/>
              <a:t>Taux de disponibilité de 99,99%</a:t>
            </a:r>
          </a:p>
          <a:p>
            <a:endParaRPr lang="fr-FR" sz="2400" dirty="0" smtClean="0"/>
          </a:p>
          <a:p>
            <a:r>
              <a:rPr lang="fr-FR" sz="2000" b="1" dirty="0" smtClean="0"/>
              <a:t>Point de support unique</a:t>
            </a:r>
          </a:p>
          <a:p>
            <a:r>
              <a:rPr lang="fr-FR" dirty="0" smtClean="0"/>
              <a:t>Centralisation et escalade vers le constructeur ou éditeur concerné</a:t>
            </a:r>
          </a:p>
          <a:p>
            <a:pPr>
              <a:buFontTx/>
              <a:buChar char="-"/>
            </a:pPr>
            <a:endParaRPr lang="fr-FR" sz="2400" dirty="0" smtClean="0"/>
          </a:p>
          <a:p>
            <a:r>
              <a:rPr lang="fr-FR" sz="2000" b="1" dirty="0" smtClean="0"/>
              <a:t>Supervision</a:t>
            </a:r>
          </a:p>
          <a:p>
            <a:r>
              <a:rPr lang="fr-FR" sz="2000" dirty="0" smtClean="0"/>
              <a:t>Remontées d’alertes  24x7 liées à l’ensemble de l’infrastructure et </a:t>
            </a:r>
            <a:r>
              <a:rPr lang="fr-FR" sz="2000" dirty="0" err="1" smtClean="0"/>
              <a:t>VMs</a:t>
            </a:r>
            <a:r>
              <a:rPr lang="fr-FR" sz="2000" dirty="0" smtClean="0"/>
              <a:t> permettant un retour rapide au mode de fonctionnement normal.</a:t>
            </a:r>
          </a:p>
        </p:txBody>
      </p:sp>
      <p:sp>
        <p:nvSpPr>
          <p:cNvPr id="4" name="Titre 3"/>
          <p:cNvSpPr>
            <a:spLocks noGrp="1"/>
          </p:cNvSpPr>
          <p:nvPr>
            <p:ph type="title"/>
          </p:nvPr>
        </p:nvSpPr>
        <p:spPr/>
        <p:txBody>
          <a:bodyPr/>
          <a:lstStyle/>
          <a:p>
            <a:r>
              <a:rPr lang="fr-FR" dirty="0"/>
              <a:t>Simplicité de gestion</a:t>
            </a:r>
          </a:p>
        </p:txBody>
      </p:sp>
    </p:spTree>
    <p:extLst>
      <p:ext uri="{BB962C8B-B14F-4D97-AF65-F5344CB8AC3E}">
        <p14:creationId xmlns:p14="http://schemas.microsoft.com/office/powerpoint/2010/main" val="77191299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4)">
                                      <p:cBhvr>
                                        <p:cTn id="7" dur="1000"/>
                                        <p:tgtEl>
                                          <p:spTgt spid="17"/>
                                        </p:tgtEl>
                                      </p:cBhvr>
                                    </p:animEffect>
                                  </p:childTnLst>
                                </p:cTn>
                              </p:par>
                              <p:par>
                                <p:cTn id="8" presetID="21" presetClass="exit" presetSubtype="4" fill="hold" nodeType="withEffect">
                                  <p:stCondLst>
                                    <p:cond delay="0"/>
                                  </p:stCondLst>
                                  <p:childTnLst>
                                    <p:animEffect transition="out" filter="wheel(4)">
                                      <p:cBhvr>
                                        <p:cTn id="9" dur="1000"/>
                                        <p:tgtEl>
                                          <p:spTgt spid="39938"/>
                                        </p:tgtEl>
                                      </p:cBhvr>
                                    </p:animEffect>
                                    <p:set>
                                      <p:cBhvr>
                                        <p:cTn id="10" dur="1" fill="hold">
                                          <p:stCondLst>
                                            <p:cond delay="999"/>
                                          </p:stCondLst>
                                        </p:cTn>
                                        <p:tgtEl>
                                          <p:spTgt spid="399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re 1"/>
          <p:cNvSpPr txBox="1">
            <a:spLocks/>
          </p:cNvSpPr>
          <p:nvPr/>
        </p:nvSpPr>
        <p:spPr>
          <a:xfrm>
            <a:off x="267619" y="142500"/>
            <a:ext cx="8789945" cy="914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3200" dirty="0"/>
          </a:p>
        </p:txBody>
      </p:sp>
      <p:sp>
        <p:nvSpPr>
          <p:cNvPr id="6" name="Espace réservé du contenu 5"/>
          <p:cNvSpPr>
            <a:spLocks noGrp="1"/>
          </p:cNvSpPr>
          <p:nvPr>
            <p:ph idx="1"/>
          </p:nvPr>
        </p:nvSpPr>
        <p:spPr/>
        <p:txBody>
          <a:bodyPr>
            <a:normAutofit lnSpcReduction="10000"/>
          </a:bodyPr>
          <a:lstStyle/>
          <a:p>
            <a:r>
              <a:rPr lang="fr-FR" sz="2400" dirty="0"/>
              <a:t>Transformation de l’investissement (CAPEX) en </a:t>
            </a:r>
            <a:r>
              <a:rPr lang="fr-FR" sz="2400" dirty="0" err="1" smtClean="0"/>
              <a:t>cots</a:t>
            </a:r>
            <a:r>
              <a:rPr lang="fr-FR" sz="2400" dirty="0" smtClean="0"/>
              <a:t> </a:t>
            </a:r>
            <a:r>
              <a:rPr lang="fr-FR" sz="2400" dirty="0"/>
              <a:t>de fonctionnement (OPEX)</a:t>
            </a:r>
          </a:p>
          <a:p>
            <a:endParaRPr lang="fr-FR" sz="2400" dirty="0"/>
          </a:p>
          <a:p>
            <a:r>
              <a:rPr lang="fr-FR" b="1" dirty="0"/>
              <a:t>Les enjeux de la direction financière</a:t>
            </a:r>
          </a:p>
          <a:p>
            <a:pPr lvl="1"/>
            <a:r>
              <a:rPr lang="fr-FR" dirty="0"/>
              <a:t>CAPEX = Immobilisations = Taxe à payer</a:t>
            </a:r>
          </a:p>
          <a:p>
            <a:pPr lvl="1"/>
            <a:r>
              <a:rPr lang="fr-FR" dirty="0"/>
              <a:t>OPEX = Fonctionnement = Charges déductibles</a:t>
            </a:r>
          </a:p>
          <a:p>
            <a:pPr lvl="1"/>
            <a:r>
              <a:rPr lang="fr-FR" dirty="0"/>
              <a:t>Eviter de mobiliser de la trésorerie</a:t>
            </a:r>
          </a:p>
          <a:p>
            <a:endParaRPr lang="fr-FR" sz="2400" dirty="0"/>
          </a:p>
          <a:p>
            <a:r>
              <a:rPr lang="fr-FR" b="1" dirty="0"/>
              <a:t>Garantir un matériel performant</a:t>
            </a:r>
          </a:p>
          <a:p>
            <a:pPr lvl="1"/>
            <a:r>
              <a:rPr lang="fr-FR" dirty="0"/>
              <a:t>Le matériel informatique devient rapidement obsolète.</a:t>
            </a:r>
          </a:p>
          <a:p>
            <a:pPr lvl="1"/>
            <a:r>
              <a:rPr lang="fr-FR" dirty="0"/>
              <a:t>A l’issue des 3 ans, APX remet en place une nouvelle infrastructure répondant aux nouveaux standards du marché.</a:t>
            </a:r>
          </a:p>
          <a:p>
            <a:endParaRPr lang="fr-FR" dirty="0"/>
          </a:p>
          <a:p>
            <a:r>
              <a:rPr lang="fr-FR" b="1" dirty="0"/>
              <a:t>Prédictibilité</a:t>
            </a:r>
          </a:p>
          <a:p>
            <a:pPr lvl="1"/>
            <a:r>
              <a:rPr lang="fr-FR" dirty="0"/>
              <a:t>Garantir un cout fixe à la VM / mois</a:t>
            </a:r>
          </a:p>
          <a:p>
            <a:endParaRPr lang="fr-FR" dirty="0"/>
          </a:p>
        </p:txBody>
      </p:sp>
      <p:sp>
        <p:nvSpPr>
          <p:cNvPr id="4" name="Titre 3"/>
          <p:cNvSpPr>
            <a:spLocks noGrp="1"/>
          </p:cNvSpPr>
          <p:nvPr>
            <p:ph type="title"/>
          </p:nvPr>
        </p:nvSpPr>
        <p:spPr/>
        <p:txBody>
          <a:bodyPr/>
          <a:lstStyle/>
          <a:p>
            <a:r>
              <a:rPr lang="fr-FR" dirty="0"/>
              <a:t>Le modèle OPEX</a:t>
            </a:r>
          </a:p>
        </p:txBody>
      </p:sp>
    </p:spTree>
    <p:extLst>
      <p:ext uri="{BB962C8B-B14F-4D97-AF65-F5344CB8AC3E}">
        <p14:creationId xmlns:p14="http://schemas.microsoft.com/office/powerpoint/2010/main" val="2027102133"/>
      </p:ext>
    </p:extLst>
  </p:cSld>
  <p:clrMapOvr>
    <a:masterClrMapping/>
  </p:clrMapOvr>
  <p:transition spd="slow">
    <p:zo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re 1"/>
          <p:cNvSpPr>
            <a:spLocks noGrp="1"/>
          </p:cNvSpPr>
          <p:nvPr>
            <p:ph type="title"/>
          </p:nvPr>
        </p:nvSpPr>
        <p:spPr bwMode="auto">
          <a:xfrm>
            <a:off x="914400" y="188640"/>
            <a:ext cx="8229600" cy="1052513"/>
          </a:xfrm>
          <a:noFill/>
          <a:ln>
            <a:miter lim="800000"/>
            <a:headEnd/>
            <a:tailEnd/>
          </a:ln>
        </p:spPr>
        <p:txBody>
          <a:bodyPr vert="horz" wrap="square" lIns="91440" tIns="45720" rIns="91440" bIns="45720" numCol="1" anchor="t" anchorCtr="0" compatLnSpc="1">
            <a:prstTxWarp prst="textNoShape">
              <a:avLst/>
            </a:prstTxWarp>
            <a:normAutofit/>
          </a:bodyPr>
          <a:lstStyle/>
          <a:p>
            <a:r>
              <a:rPr lang="fr-FR" sz="3600" dirty="0" smtClean="0"/>
              <a:t>vPack End User</a:t>
            </a:r>
          </a:p>
        </p:txBody>
      </p:sp>
      <p:pic>
        <p:nvPicPr>
          <p:cNvPr id="3075"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47665" y="1017117"/>
            <a:ext cx="6192688" cy="5219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19973" y="201866"/>
            <a:ext cx="648072" cy="634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1791973"/>
      </p:ext>
    </p:extLst>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1"/>
          <p:cNvSpPr>
            <a:spLocks noGrp="1"/>
          </p:cNvSpPr>
          <p:nvPr>
            <p:ph type="title"/>
          </p:nvPr>
        </p:nvSpPr>
        <p:spPr bwMode="auto">
          <a:xfrm>
            <a:off x="251520" y="0"/>
            <a:ext cx="6708775" cy="914400"/>
          </a:xfrm>
          <a:noFill/>
          <a:ln>
            <a:miter lim="800000"/>
            <a:headEnd/>
            <a:tailEnd/>
          </a:ln>
        </p:spPr>
        <p:txBody>
          <a:bodyPr vert="horz" wrap="square" lIns="91440" tIns="45720" rIns="91440" bIns="45720" numCol="1" anchor="t" anchorCtr="0" compatLnSpc="1">
            <a:prstTxWarp prst="textNoShape">
              <a:avLst/>
            </a:prstTxWarp>
            <a:normAutofit/>
          </a:bodyPr>
          <a:lstStyle/>
          <a:p>
            <a:r>
              <a:rPr lang="fr-FR" sz="3600" dirty="0" smtClean="0"/>
              <a:t>Granularité … vPack End User</a:t>
            </a:r>
          </a:p>
        </p:txBody>
      </p:sp>
      <p:pic>
        <p:nvPicPr>
          <p:cNvPr id="16386" name="Picture 2" descr="C:\Users\yves.pellemans\AppData\Local\Microsoft\Windows\Temporary Internet Files\Content.Outlook\14UTJZPD\vPack_Logo.JPG"/>
          <p:cNvPicPr>
            <a:picLocks noChangeAspect="1" noChangeArrowheads="1"/>
          </p:cNvPicPr>
          <p:nvPr/>
        </p:nvPicPr>
        <p:blipFill>
          <a:blip r:embed="rId3" cstate="print"/>
          <a:srcRect/>
          <a:stretch>
            <a:fillRect/>
          </a:stretch>
        </p:blipFill>
        <p:spPr bwMode="auto">
          <a:xfrm>
            <a:off x="0" y="5976938"/>
            <a:ext cx="1427163" cy="881062"/>
          </a:xfrm>
          <a:prstGeom prst="rect">
            <a:avLst/>
          </a:prstGeom>
          <a:noFill/>
          <a:ln w="9525">
            <a:noFill/>
            <a:miter lim="800000"/>
            <a:headEnd/>
            <a:tailEnd/>
          </a:ln>
        </p:spPr>
      </p:pic>
      <p:pic>
        <p:nvPicPr>
          <p:cNvPr id="4098" name="Picture 2"/>
          <p:cNvPicPr>
            <a:picLocks noChangeAspect="1" noChangeArrowheads="1"/>
          </p:cNvPicPr>
          <p:nvPr/>
        </p:nvPicPr>
        <p:blipFill>
          <a:blip r:embed="rId4">
            <a:clrChange>
              <a:clrFrom>
                <a:srgbClr val="E67800"/>
              </a:clrFrom>
              <a:clrTo>
                <a:srgbClr val="E67800">
                  <a:alpha val="0"/>
                </a:srgbClr>
              </a:clrTo>
            </a:clrChange>
            <a:extLst>
              <a:ext uri="{28A0092B-C50C-407E-A947-70E740481C1C}">
                <a14:useLocalDpi xmlns:a14="http://schemas.microsoft.com/office/drawing/2010/main" val="0"/>
              </a:ext>
            </a:extLst>
          </a:blip>
          <a:srcRect/>
          <a:stretch>
            <a:fillRect/>
          </a:stretch>
        </p:blipFill>
        <p:spPr bwMode="auto">
          <a:xfrm>
            <a:off x="179512" y="1628800"/>
            <a:ext cx="8712968" cy="4258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44208" y="0"/>
            <a:ext cx="648072" cy="634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4985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p:txBody>
          <a:bodyPr>
            <a:normAutofit fontScale="92500"/>
          </a:bodyPr>
          <a:lstStyle/>
          <a:p>
            <a:r>
              <a:rPr lang="fr-FR" b="1" dirty="0" smtClean="0">
                <a:solidFill>
                  <a:schemeClr val="accent2">
                    <a:lumMod val="50000"/>
                  </a:schemeClr>
                </a:solidFill>
              </a:rPr>
              <a:t>Simplicité </a:t>
            </a:r>
            <a:r>
              <a:rPr lang="fr-FR" b="1" dirty="0">
                <a:solidFill>
                  <a:schemeClr val="accent2">
                    <a:lumMod val="50000"/>
                  </a:schemeClr>
                </a:solidFill>
              </a:rPr>
              <a:t>: </a:t>
            </a:r>
            <a:r>
              <a:rPr lang="fr-FR" dirty="0"/>
              <a:t>Un management centralisé de vos infrastructures physiques et virtuelles grâce à l’association des technologies CISCO, </a:t>
            </a:r>
            <a:r>
              <a:rPr lang="fr-FR" dirty="0" smtClean="0"/>
              <a:t>EMC/NETAPP </a:t>
            </a:r>
            <a:r>
              <a:rPr lang="fr-FR" dirty="0"/>
              <a:t>et </a:t>
            </a:r>
            <a:r>
              <a:rPr lang="fr-FR" dirty="0" err="1" smtClean="0"/>
              <a:t>Vmware</a:t>
            </a:r>
            <a:r>
              <a:rPr lang="fr-FR" dirty="0" smtClean="0"/>
              <a:t>/CITRIX</a:t>
            </a:r>
            <a:endParaRPr lang="fr-FR" b="1" dirty="0" smtClean="0">
              <a:solidFill>
                <a:schemeClr val="accent2">
                  <a:lumMod val="50000"/>
                </a:schemeClr>
              </a:solidFill>
            </a:endParaRPr>
          </a:p>
          <a:p>
            <a:endParaRPr lang="fr-FR" b="1" dirty="0" smtClean="0">
              <a:solidFill>
                <a:schemeClr val="accent2">
                  <a:lumMod val="50000"/>
                </a:schemeClr>
              </a:solidFill>
            </a:endParaRPr>
          </a:p>
          <a:p>
            <a:r>
              <a:rPr lang="fr-FR" b="1" dirty="0" smtClean="0">
                <a:solidFill>
                  <a:schemeClr val="accent2">
                    <a:lumMod val="50000"/>
                  </a:schemeClr>
                </a:solidFill>
              </a:rPr>
              <a:t>Fiabilité </a:t>
            </a:r>
            <a:r>
              <a:rPr lang="fr-FR" b="1" dirty="0">
                <a:solidFill>
                  <a:schemeClr val="accent2">
                    <a:lumMod val="50000"/>
                  </a:schemeClr>
                </a:solidFill>
              </a:rPr>
              <a:t>et flexibilité :</a:t>
            </a:r>
            <a:r>
              <a:rPr lang="fr-FR" b="1" dirty="0">
                <a:solidFill>
                  <a:schemeClr val="accent6"/>
                </a:solidFill>
              </a:rPr>
              <a:t> </a:t>
            </a:r>
            <a:r>
              <a:rPr lang="fr-FR" dirty="0"/>
              <a:t>Stockage </a:t>
            </a:r>
            <a:r>
              <a:rPr lang="fr-FR" dirty="0" smtClean="0"/>
              <a:t>unifié </a:t>
            </a:r>
            <a:r>
              <a:rPr lang="fr-FR" dirty="0"/>
              <a:t>et outils réseaux </a:t>
            </a:r>
            <a:r>
              <a:rPr lang="fr-FR" dirty="0" err="1"/>
              <a:t>Nexus</a:t>
            </a:r>
            <a:r>
              <a:rPr lang="fr-FR" dirty="0"/>
              <a:t> de Cisco</a:t>
            </a:r>
          </a:p>
          <a:p>
            <a:endParaRPr lang="fr-FR" dirty="0"/>
          </a:p>
          <a:p>
            <a:r>
              <a:rPr lang="fr-FR" b="1" dirty="0">
                <a:solidFill>
                  <a:schemeClr val="accent2">
                    <a:lumMod val="50000"/>
                  </a:schemeClr>
                </a:solidFill>
              </a:rPr>
              <a:t>Partage des ressources :</a:t>
            </a:r>
            <a:r>
              <a:rPr lang="fr-FR" b="1" dirty="0">
                <a:solidFill>
                  <a:schemeClr val="accent6"/>
                </a:solidFill>
              </a:rPr>
              <a:t> </a:t>
            </a:r>
            <a:r>
              <a:rPr lang="fr-FR" dirty="0"/>
              <a:t>Consolidation virtuelle des ressources physiques pour un déploiement et une répartition à la demande des métiers</a:t>
            </a:r>
          </a:p>
          <a:p>
            <a:endParaRPr lang="fr-FR" b="1" dirty="0">
              <a:solidFill>
                <a:schemeClr val="accent6"/>
              </a:solidFill>
            </a:endParaRPr>
          </a:p>
          <a:p>
            <a:r>
              <a:rPr lang="fr-FR" b="1" dirty="0">
                <a:solidFill>
                  <a:schemeClr val="accent2">
                    <a:lumMod val="50000"/>
                  </a:schemeClr>
                </a:solidFill>
              </a:rPr>
              <a:t>Réduction des couts :</a:t>
            </a:r>
            <a:r>
              <a:rPr lang="fr-FR" b="1" dirty="0">
                <a:solidFill>
                  <a:schemeClr val="accent6"/>
                </a:solidFill>
              </a:rPr>
              <a:t> </a:t>
            </a:r>
            <a:r>
              <a:rPr lang="fr-FR" dirty="0"/>
              <a:t>Transformez le montant de vos investissements en couts de fonctionnement, Offre OPEX alternative au mode CAPEX</a:t>
            </a:r>
          </a:p>
          <a:p>
            <a:endParaRPr lang="fr-FR" dirty="0"/>
          </a:p>
          <a:p>
            <a:r>
              <a:rPr lang="fr-FR" b="1" dirty="0">
                <a:solidFill>
                  <a:schemeClr val="accent2">
                    <a:lumMod val="50000"/>
                  </a:schemeClr>
                </a:solidFill>
              </a:rPr>
              <a:t>Tranquillité :</a:t>
            </a:r>
            <a:r>
              <a:rPr lang="fr-FR" b="1" dirty="0">
                <a:solidFill>
                  <a:schemeClr val="accent6"/>
                </a:solidFill>
              </a:rPr>
              <a:t> </a:t>
            </a:r>
            <a:r>
              <a:rPr lang="fr-FR" dirty="0"/>
              <a:t>Taux de disponibilité garantie : 99,99% grâce aux services inclus (Intégration et formation sur site, 3 ans de maintenance, 3 ans de supervision, 3 ans de </a:t>
            </a:r>
            <a:r>
              <a:rPr lang="fr-FR" dirty="0" err="1"/>
              <a:t>Hot-line</a:t>
            </a:r>
            <a:r>
              <a:rPr lang="fr-FR" dirty="0"/>
              <a:t> et de MCO)</a:t>
            </a:r>
          </a:p>
        </p:txBody>
      </p:sp>
      <p:sp>
        <p:nvSpPr>
          <p:cNvPr id="3" name="Titre 2"/>
          <p:cNvSpPr>
            <a:spLocks noGrp="1"/>
          </p:cNvSpPr>
          <p:nvPr>
            <p:ph type="title"/>
          </p:nvPr>
        </p:nvSpPr>
        <p:spPr/>
        <p:txBody>
          <a:bodyPr/>
          <a:lstStyle/>
          <a:p>
            <a:r>
              <a:rPr lang="fr-FR" dirty="0"/>
              <a:t>Avantages des</a:t>
            </a:r>
          </a:p>
        </p:txBody>
      </p:sp>
      <p:pic>
        <p:nvPicPr>
          <p:cNvPr id="15" name="Picture 2" descr="C:\Users\yves.pellemans\AppData\Local\Microsoft\Windows\Temporary Internet Files\Content.Outlook\14UTJZPD\vPack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0"/>
            <a:ext cx="1247146" cy="77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388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07950" y="115888"/>
            <a:ext cx="8929688" cy="739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fr-FR" smtClean="0"/>
              <a:t>Merci de votre attention</a:t>
            </a:r>
          </a:p>
        </p:txBody>
      </p:sp>
      <p:sp>
        <p:nvSpPr>
          <p:cNvPr id="37891" name="Espace réservé du contenu 2"/>
          <p:cNvSpPr>
            <a:spLocks noGrp="1"/>
          </p:cNvSpPr>
          <p:nvPr>
            <p:ph idx="4294967295"/>
          </p:nvPr>
        </p:nvSpPr>
        <p:spPr>
          <a:xfrm>
            <a:off x="179388" y="4508500"/>
            <a:ext cx="8643937" cy="504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buFont typeface="Wingdings" pitchFamily="2" charset="2"/>
              <a:buNone/>
            </a:pPr>
            <a:r>
              <a:rPr lang="fr-FR" sz="2400" dirty="0" smtClean="0">
                <a:solidFill>
                  <a:schemeClr val="accent2">
                    <a:lumMod val="50000"/>
                  </a:schemeClr>
                </a:solidFill>
              </a:rPr>
              <a:t>Questions</a:t>
            </a:r>
            <a:r>
              <a:rPr lang="fr-FR" sz="2400" dirty="0" smtClean="0">
                <a:solidFill>
                  <a:srgbClr val="FF9900"/>
                </a:solidFill>
              </a:rPr>
              <a:t> ?</a:t>
            </a:r>
          </a:p>
        </p:txBody>
      </p:sp>
      <p:pic>
        <p:nvPicPr>
          <p:cNvPr id="37892" name="Picture 3" descr="Question"/>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b="61"/>
          <a:stretch>
            <a:fillRect/>
          </a:stretch>
        </p:blipFill>
        <p:spPr bwMode="auto">
          <a:xfrm>
            <a:off x="1636713" y="1341438"/>
            <a:ext cx="7386637" cy="5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313" y="0"/>
            <a:ext cx="8929687" cy="928688"/>
          </a:xfrm>
        </p:spPr>
        <p:txBody>
          <a:bodyPr/>
          <a:lstStyle/>
          <a:p>
            <a:pPr eaLnBrk="1" hangingPunct="1">
              <a:defRPr/>
            </a:pPr>
            <a:r>
              <a:rPr lang="fr-FR" dirty="0" smtClean="0"/>
              <a:t>Complémentarité</a:t>
            </a:r>
          </a:p>
        </p:txBody>
      </p:sp>
      <p:sp>
        <p:nvSpPr>
          <p:cNvPr id="8195" name="Espace réservé du contenu 2"/>
          <p:cNvSpPr>
            <a:spLocks noGrp="1"/>
          </p:cNvSpPr>
          <p:nvPr>
            <p:ph idx="1"/>
          </p:nvPr>
        </p:nvSpPr>
        <p:spPr>
          <a:xfrm>
            <a:off x="179388" y="1052513"/>
            <a:ext cx="8643937" cy="5256212"/>
          </a:xfrm>
        </p:spPr>
        <p:txBody>
          <a:bodyPr>
            <a:normAutofit fontScale="92500" lnSpcReduction="20000"/>
          </a:bodyPr>
          <a:lstStyle/>
          <a:p>
            <a:pPr eaLnBrk="1" hangingPunct="1">
              <a:defRPr/>
            </a:pPr>
            <a:r>
              <a:rPr lang="fr-FR" dirty="0" smtClean="0"/>
              <a:t>APX : Compétence reconnue dans les infrastructures virtuelles</a:t>
            </a:r>
          </a:p>
          <a:p>
            <a:pPr lvl="1" eaLnBrk="1" hangingPunct="1">
              <a:defRPr/>
            </a:pPr>
            <a:r>
              <a:rPr lang="fr-FR" dirty="0" smtClean="0"/>
              <a:t>Serveurs</a:t>
            </a:r>
          </a:p>
          <a:p>
            <a:pPr lvl="2" eaLnBrk="1" hangingPunct="1">
              <a:defRPr/>
            </a:pPr>
            <a:r>
              <a:rPr lang="fr-FR" dirty="0" smtClean="0"/>
              <a:t>CISCO</a:t>
            </a:r>
          </a:p>
          <a:p>
            <a:pPr lvl="2" eaLnBrk="1" hangingPunct="1">
              <a:defRPr/>
            </a:pPr>
            <a:r>
              <a:rPr lang="fr-FR" dirty="0" smtClean="0"/>
              <a:t>DELL, HP, IBM</a:t>
            </a:r>
          </a:p>
          <a:p>
            <a:pPr lvl="1" eaLnBrk="1" hangingPunct="1">
              <a:defRPr/>
            </a:pPr>
            <a:r>
              <a:rPr lang="fr-FR" dirty="0" smtClean="0"/>
              <a:t>Stockage</a:t>
            </a:r>
          </a:p>
          <a:p>
            <a:pPr lvl="2" eaLnBrk="1" hangingPunct="1">
              <a:defRPr/>
            </a:pPr>
            <a:r>
              <a:rPr lang="fr-FR" dirty="0" smtClean="0"/>
              <a:t>EMC</a:t>
            </a:r>
          </a:p>
          <a:p>
            <a:pPr lvl="2" eaLnBrk="1" hangingPunct="1">
              <a:defRPr/>
            </a:pPr>
            <a:r>
              <a:rPr lang="fr-FR" dirty="0" smtClean="0"/>
              <a:t>NETAPP</a:t>
            </a:r>
          </a:p>
          <a:p>
            <a:pPr lvl="1" eaLnBrk="1" hangingPunct="1">
              <a:defRPr/>
            </a:pPr>
            <a:r>
              <a:rPr lang="fr-FR" dirty="0" smtClean="0"/>
              <a:t>Réseau</a:t>
            </a:r>
          </a:p>
          <a:p>
            <a:pPr lvl="2" eaLnBrk="1" hangingPunct="1">
              <a:defRPr/>
            </a:pPr>
            <a:r>
              <a:rPr lang="fr-FR" dirty="0" smtClean="0"/>
              <a:t>RIVERBED</a:t>
            </a:r>
          </a:p>
          <a:p>
            <a:pPr lvl="2" eaLnBrk="1" hangingPunct="1">
              <a:defRPr/>
            </a:pPr>
            <a:r>
              <a:rPr lang="fr-FR" dirty="0" smtClean="0"/>
              <a:t>CISCO</a:t>
            </a:r>
          </a:p>
          <a:p>
            <a:pPr lvl="1" eaLnBrk="1" hangingPunct="1">
              <a:defRPr/>
            </a:pPr>
            <a:r>
              <a:rPr lang="fr-FR" dirty="0" smtClean="0"/>
              <a:t>Virtualisation de système</a:t>
            </a:r>
          </a:p>
          <a:p>
            <a:pPr lvl="2" eaLnBrk="1" hangingPunct="1">
              <a:defRPr/>
            </a:pPr>
            <a:r>
              <a:rPr lang="fr-FR" dirty="0" smtClean="0"/>
              <a:t>VMWARE</a:t>
            </a:r>
          </a:p>
          <a:p>
            <a:pPr lvl="2" eaLnBrk="1" hangingPunct="1">
              <a:defRPr/>
            </a:pPr>
            <a:r>
              <a:rPr lang="fr-FR" dirty="0" smtClean="0"/>
              <a:t>HYPER-V</a:t>
            </a:r>
          </a:p>
          <a:p>
            <a:pPr lvl="1" eaLnBrk="1" hangingPunct="1">
              <a:defRPr/>
            </a:pPr>
            <a:r>
              <a:rPr lang="fr-FR" dirty="0" smtClean="0"/>
              <a:t>Sauvegarde</a:t>
            </a:r>
          </a:p>
          <a:p>
            <a:pPr lvl="2" eaLnBrk="1" hangingPunct="1">
              <a:defRPr/>
            </a:pPr>
            <a:r>
              <a:rPr lang="fr-FR" dirty="0" smtClean="0"/>
              <a:t>SYMANTEC NETBACKUP</a:t>
            </a:r>
          </a:p>
          <a:p>
            <a:pPr lvl="2" eaLnBrk="1" hangingPunct="1">
              <a:defRPr/>
            </a:pPr>
            <a:r>
              <a:rPr lang="fr-FR" dirty="0" err="1" smtClean="0"/>
              <a:t>Veeam</a:t>
            </a:r>
            <a:endParaRPr lang="fr-FR" dirty="0" smtClean="0"/>
          </a:p>
          <a:p>
            <a:pPr lvl="1" eaLnBrk="1" hangingPunct="1">
              <a:defRPr/>
            </a:pPr>
            <a:r>
              <a:rPr lang="fr-FR" dirty="0" smtClean="0"/>
              <a:t>Sécurité</a:t>
            </a:r>
          </a:p>
          <a:p>
            <a:pPr lvl="2" eaLnBrk="1" hangingPunct="1">
              <a:defRPr/>
            </a:pPr>
            <a:r>
              <a:rPr lang="fr-FR" dirty="0" smtClean="0"/>
              <a:t>Solution SSO (</a:t>
            </a:r>
            <a:r>
              <a:rPr lang="fr-FR" dirty="0" err="1" smtClean="0"/>
              <a:t>Avencis</a:t>
            </a:r>
            <a:r>
              <a:rPr lang="fr-FR" dirty="0" smtClean="0"/>
              <a:t>)</a:t>
            </a:r>
          </a:p>
          <a:p>
            <a:pPr lvl="2" eaLnBrk="1" hangingPunct="1">
              <a:defRPr/>
            </a:pPr>
            <a:r>
              <a:rPr lang="fr-FR" dirty="0" smtClean="0"/>
              <a:t>Trend Micro, Mac </a:t>
            </a:r>
            <a:r>
              <a:rPr lang="fr-FR" dirty="0" err="1" smtClean="0"/>
              <a:t>Afee</a:t>
            </a:r>
            <a:endParaRPr lang="fr-FR" dirty="0" smtClean="0"/>
          </a:p>
          <a:p>
            <a:pPr lvl="1" eaLnBrk="1" hangingPunct="1">
              <a:defRPr/>
            </a:pPr>
            <a:r>
              <a:rPr lang="fr-FR" dirty="0" smtClean="0"/>
              <a:t>Cloud</a:t>
            </a:r>
          </a:p>
          <a:p>
            <a:pPr lvl="2" eaLnBrk="1" hangingPunct="1">
              <a:defRPr/>
            </a:pPr>
            <a:r>
              <a:rPr lang="fr-FR" dirty="0" err="1" smtClean="0"/>
              <a:t>vCloud</a:t>
            </a:r>
            <a:r>
              <a:rPr lang="fr-FR" dirty="0" smtClean="0"/>
              <a:t> </a:t>
            </a:r>
            <a:r>
              <a:rPr lang="fr-FR" dirty="0" err="1" smtClean="0"/>
              <a:t>Director</a:t>
            </a:r>
            <a:r>
              <a:rPr lang="fr-FR" dirty="0" smtClean="0"/>
              <a:t>, </a:t>
            </a:r>
            <a:r>
              <a:rPr lang="fr-FR" dirty="0" err="1" smtClean="0"/>
              <a:t>Cloudstack</a:t>
            </a:r>
            <a:endParaRPr lang="fr-FR" dirty="0" smtClean="0"/>
          </a:p>
          <a:p>
            <a:pPr lvl="2" eaLnBrk="1" hangingPunct="1">
              <a:defRPr/>
            </a:pPr>
            <a:endParaRPr lang="fr-FR" dirty="0" smtClean="0"/>
          </a:p>
          <a:p>
            <a:pPr lvl="1" eaLnBrk="1" hangingPunct="1">
              <a:defRPr/>
            </a:pPr>
            <a:endParaRPr lang="fr-FR" dirty="0" smtClean="0"/>
          </a:p>
        </p:txBody>
      </p:sp>
      <p:pic>
        <p:nvPicPr>
          <p:cNvPr id="9220" name="Image 7" descr="emC_Partner"/>
          <p:cNvPicPr>
            <a:picLocks noChangeAspect="1" noChangeArrowheads="1"/>
          </p:cNvPicPr>
          <p:nvPr/>
        </p:nvPicPr>
        <p:blipFill>
          <a:blip r:embed="rId3">
            <a:clrChange>
              <a:clrFrom>
                <a:srgbClr val="FFFEFF"/>
              </a:clrFrom>
              <a:clrTo>
                <a:srgbClr val="FFFEFF">
                  <a:alpha val="0"/>
                </a:srgbClr>
              </a:clrTo>
            </a:clrChange>
            <a:extLst>
              <a:ext uri="{28A0092B-C50C-407E-A947-70E740481C1C}">
                <a14:useLocalDpi xmlns:a14="http://schemas.microsoft.com/office/drawing/2010/main" val="0"/>
              </a:ext>
            </a:extLst>
          </a:blip>
          <a:srcRect/>
          <a:stretch>
            <a:fillRect/>
          </a:stretch>
        </p:blipFill>
        <p:spPr bwMode="auto">
          <a:xfrm>
            <a:off x="4437063" y="1628775"/>
            <a:ext cx="1547667" cy="7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Imag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8475" y="5446713"/>
            <a:ext cx="13430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Image 10" descr="symantec_Partn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0200" y="4062413"/>
            <a:ext cx="1538288"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2075" y="1420813"/>
            <a:ext cx="17303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89663" y="2259013"/>
            <a:ext cx="234156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http://v12ntoday.com/wp-content/uploads/2011/04/riverbed_logo_with_tagline.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8849" y="3356992"/>
            <a:ext cx="1583512" cy="7487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4"/>
          <p:cNvSpPr/>
          <p:nvPr/>
        </p:nvSpPr>
        <p:spPr>
          <a:xfrm>
            <a:off x="193675" y="1473200"/>
            <a:ext cx="8686800" cy="515938"/>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sp>
        <p:nvSpPr>
          <p:cNvPr id="2" name="Titre 1"/>
          <p:cNvSpPr>
            <a:spLocks noGrp="1"/>
          </p:cNvSpPr>
          <p:nvPr>
            <p:ph type="title"/>
          </p:nvPr>
        </p:nvSpPr>
        <p:spPr>
          <a:xfrm>
            <a:off x="214313" y="0"/>
            <a:ext cx="8929687" cy="928688"/>
          </a:xfrm>
        </p:spPr>
        <p:txBody>
          <a:bodyPr/>
          <a:lstStyle/>
          <a:p>
            <a:pPr eaLnBrk="1" hangingPunct="1">
              <a:defRPr/>
            </a:pPr>
            <a:r>
              <a:rPr lang="fr-FR" dirty="0" smtClean="0"/>
              <a:t>Sommaire</a:t>
            </a:r>
          </a:p>
        </p:txBody>
      </p:sp>
      <p:sp>
        <p:nvSpPr>
          <p:cNvPr id="10244" name="Espace réservé du contenu 2"/>
          <p:cNvSpPr>
            <a:spLocks noGrp="1"/>
          </p:cNvSpPr>
          <p:nvPr>
            <p:ph idx="1"/>
          </p:nvPr>
        </p:nvSpPr>
        <p:spPr>
          <a:xfrm>
            <a:off x="214313" y="1052513"/>
            <a:ext cx="8643937" cy="5111750"/>
          </a:xfrm>
        </p:spPr>
        <p:txBody>
          <a:bodyPr/>
          <a:lstStyle/>
          <a:p>
            <a:r>
              <a:rPr lang="fr-FR" sz="2400" smtClean="0"/>
              <a:t>Présentation de la société APX                                        </a:t>
            </a:r>
          </a:p>
          <a:p>
            <a:r>
              <a:rPr lang="fr-FR" sz="2400" smtClean="0"/>
              <a:t>Principaux acteurs du marché  </a:t>
            </a:r>
          </a:p>
          <a:p>
            <a:r>
              <a:rPr lang="fr-FR" sz="2400" smtClean="0"/>
              <a:t>Concepts</a:t>
            </a:r>
          </a:p>
          <a:p>
            <a:r>
              <a:rPr lang="fr-FR" sz="2400" smtClean="0"/>
              <a:t>Architectures </a:t>
            </a:r>
          </a:p>
          <a:p>
            <a:r>
              <a:rPr lang="fr-FR" sz="2400" smtClean="0"/>
              <a:t>Risques et points d’attention</a:t>
            </a:r>
          </a:p>
          <a:p>
            <a:r>
              <a:rPr lang="fr-FR" sz="2400" smtClean="0"/>
              <a:t>Etudes de cas</a:t>
            </a:r>
          </a:p>
          <a:p>
            <a:r>
              <a:rPr lang="fr-FR" sz="2400" smtClean="0"/>
              <a:t>Evolutions</a:t>
            </a:r>
          </a:p>
          <a:p>
            <a:r>
              <a:rPr lang="fr-FR" sz="2400" smtClean="0"/>
              <a:t>Offre vPACK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49"/>
          <p:cNvSpPr/>
          <p:nvPr/>
        </p:nvSpPr>
        <p:spPr bwMode="auto">
          <a:xfrm rot="16200000">
            <a:off x="4822031" y="392907"/>
            <a:ext cx="2500313" cy="4286250"/>
          </a:xfrm>
          <a:prstGeom prst="ellipse">
            <a:avLst/>
          </a:prstGeom>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2700000" scaled="1"/>
            <a:tileRect/>
          </a:gradFill>
          <a:ln w="9525" cap="flat" cmpd="sng" algn="ctr">
            <a:noFill/>
            <a:prstDash val="solid"/>
            <a:round/>
            <a:headEnd type="none" w="med" len="med"/>
            <a:tailEnd type="none" w="med" len="med"/>
          </a:ln>
          <a:effectLst/>
        </p:spPr>
        <p:txBody>
          <a:bodyPr wrap="none" anchor="ctr"/>
          <a:lstStyle/>
          <a:p>
            <a:pPr algn="ctr" defTabSz="966788">
              <a:defRPr/>
            </a:pPr>
            <a:endParaRPr lang="en-US" dirty="0">
              <a:latin typeface="Arial" charset="0"/>
              <a:cs typeface="Arial" charset="0"/>
              <a:sym typeface="Gill Sans"/>
            </a:endParaRPr>
          </a:p>
        </p:txBody>
      </p:sp>
      <p:sp>
        <p:nvSpPr>
          <p:cNvPr id="27" name="Oval 49"/>
          <p:cNvSpPr/>
          <p:nvPr/>
        </p:nvSpPr>
        <p:spPr bwMode="auto">
          <a:xfrm rot="16200000">
            <a:off x="5822156" y="821532"/>
            <a:ext cx="1571625" cy="2786062"/>
          </a:xfrm>
          <a:prstGeom prst="ellipse">
            <a:avLst/>
          </a:prstGeom>
          <a:solidFill>
            <a:schemeClr val="accent2">
              <a:lumMod val="40000"/>
              <a:lumOff val="60000"/>
            </a:schemeClr>
          </a:solidFill>
          <a:ln w="9525" cap="flat" cmpd="sng" algn="ctr">
            <a:noFill/>
            <a:prstDash val="solid"/>
            <a:round/>
            <a:headEnd type="none" w="med" len="med"/>
            <a:tailEnd type="none" w="med" len="med"/>
          </a:ln>
          <a:effectLst/>
        </p:spPr>
        <p:txBody>
          <a:bodyPr wrap="none" anchor="ctr"/>
          <a:lstStyle/>
          <a:p>
            <a:pPr algn="ctr" defTabSz="966788">
              <a:defRPr/>
            </a:pPr>
            <a:endParaRPr lang="en-US" dirty="0">
              <a:latin typeface="Arial" charset="0"/>
              <a:cs typeface="Arial" charset="0"/>
              <a:sym typeface="Gill Sans"/>
            </a:endParaRPr>
          </a:p>
        </p:txBody>
      </p:sp>
      <p:sp>
        <p:nvSpPr>
          <p:cNvPr id="2" name="Titre 1"/>
          <p:cNvSpPr>
            <a:spLocks noGrp="1"/>
          </p:cNvSpPr>
          <p:nvPr>
            <p:ph type="title"/>
          </p:nvPr>
        </p:nvSpPr>
        <p:spPr/>
        <p:txBody>
          <a:bodyPr/>
          <a:lstStyle/>
          <a:p>
            <a:pPr eaLnBrk="1" hangingPunct="1">
              <a:defRPr/>
            </a:pPr>
            <a:r>
              <a:rPr lang="fr-FR" dirty="0" smtClean="0"/>
              <a:t>Acteurs du marché</a:t>
            </a:r>
            <a:endParaRPr lang="fr-FR" dirty="0"/>
          </a:p>
        </p:txBody>
      </p:sp>
      <p:cxnSp>
        <p:nvCxnSpPr>
          <p:cNvPr id="4" name="Straight Connector 59"/>
          <p:cNvCxnSpPr/>
          <p:nvPr/>
        </p:nvCxnSpPr>
        <p:spPr bwMode="auto">
          <a:xfrm rot="10800000">
            <a:off x="1285852" y="5949279"/>
            <a:ext cx="7072362" cy="0"/>
          </a:xfrm>
          <a:prstGeom prst="line">
            <a:avLst/>
          </a:prstGeom>
          <a:gradFill>
            <a:gsLst>
              <a:gs pos="0">
                <a:schemeClr val="accent3">
                  <a:lumMod val="60000"/>
                  <a:lumOff val="40000"/>
                </a:schemeClr>
              </a:gs>
              <a:gs pos="50000">
                <a:schemeClr val="accent3"/>
              </a:gs>
              <a:gs pos="51000">
                <a:schemeClr val="accent3">
                  <a:lumMod val="75000"/>
                </a:schemeClr>
              </a:gs>
              <a:gs pos="100000">
                <a:schemeClr val="accent3">
                  <a:lumMod val="50000"/>
                </a:schemeClr>
              </a:gs>
            </a:gsLst>
            <a:lin ang="5400000" scaled="0"/>
          </a:gradFill>
          <a:ln w="152400">
            <a:gradFill flip="none" rotWithShape="1">
              <a:gsLst>
                <a:gs pos="0">
                  <a:schemeClr val="tx2"/>
                </a:gs>
                <a:gs pos="100000">
                  <a:schemeClr val="tx2">
                    <a:alpha val="58000"/>
                  </a:schemeClr>
                </a:gs>
              </a:gsLst>
              <a:lin ang="2700000" scaled="1"/>
              <a:tileRect/>
            </a:gradFill>
            <a:headEnd type="triangle" w="med" len="sm"/>
            <a:tailEnd type="none" w="med" len="sm"/>
          </a:ln>
          <a:effectLst/>
        </p:spPr>
        <p:style>
          <a:lnRef idx="1">
            <a:schemeClr val="accent1"/>
          </a:lnRef>
          <a:fillRef idx="3">
            <a:schemeClr val="accent1"/>
          </a:fillRef>
          <a:effectRef idx="2">
            <a:schemeClr val="accent1"/>
          </a:effectRef>
          <a:fontRef idx="minor">
            <a:schemeClr val="lt1"/>
          </a:fontRef>
        </p:style>
      </p:cxnSp>
      <p:sp>
        <p:nvSpPr>
          <p:cNvPr id="5" name="Oval 51"/>
          <p:cNvSpPr/>
          <p:nvPr/>
        </p:nvSpPr>
        <p:spPr bwMode="auto">
          <a:xfrm rot="16200000">
            <a:off x="2091532" y="4482306"/>
            <a:ext cx="954088" cy="1704975"/>
          </a:xfrm>
          <a:prstGeom prst="ellipse">
            <a:avLst/>
          </a:prstGeom>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2700000" scaled="1"/>
            <a:tileRect/>
          </a:gradFill>
          <a:ln w="9525" cap="flat" cmpd="sng" algn="ctr">
            <a:noFill/>
            <a:prstDash val="solid"/>
            <a:round/>
            <a:headEnd type="none" w="med" len="med"/>
            <a:tailEnd type="none" w="med" len="med"/>
          </a:ln>
          <a:effectLst/>
        </p:spPr>
        <p:txBody>
          <a:bodyPr wrap="none" anchor="ctr"/>
          <a:lstStyle/>
          <a:p>
            <a:pPr algn="ctr" defTabSz="966788">
              <a:defRPr/>
            </a:pPr>
            <a:endParaRPr lang="en-US" dirty="0">
              <a:latin typeface="Arial" charset="0"/>
              <a:cs typeface="Arial" charset="0"/>
              <a:sym typeface="Gill Sans"/>
            </a:endParaRPr>
          </a:p>
        </p:txBody>
      </p:sp>
      <p:sp>
        <p:nvSpPr>
          <p:cNvPr id="6" name="TextBox 5"/>
          <p:cNvSpPr txBox="1"/>
          <p:nvPr/>
        </p:nvSpPr>
        <p:spPr>
          <a:xfrm>
            <a:off x="8358214" y="5857892"/>
            <a:ext cx="642942" cy="369332"/>
          </a:xfrm>
          <a:prstGeom prst="rect">
            <a:avLst/>
          </a:prstGeom>
          <a:noFill/>
        </p:spPr>
        <p:txBody>
          <a:bodyPr>
            <a:spAutoFit/>
          </a:bodyPr>
          <a:lstStyle/>
          <a:p>
            <a:pPr algn="ctr">
              <a:defRPr/>
            </a:pPr>
            <a:r>
              <a:rPr lang="en-US" b="1" dirty="0">
                <a:ln w="19050">
                  <a:noFill/>
                </a:ln>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rPr>
              <a:t>Fort</a:t>
            </a:r>
          </a:p>
        </p:txBody>
      </p:sp>
      <p:sp>
        <p:nvSpPr>
          <p:cNvPr id="7" name="TextBox 48"/>
          <p:cNvSpPr txBox="1"/>
          <p:nvPr/>
        </p:nvSpPr>
        <p:spPr>
          <a:xfrm>
            <a:off x="928662" y="1142984"/>
            <a:ext cx="785818" cy="369332"/>
          </a:xfrm>
          <a:prstGeom prst="rect">
            <a:avLst/>
          </a:prstGeom>
          <a:noFill/>
        </p:spPr>
        <p:txBody>
          <a:bodyPr>
            <a:spAutoFit/>
          </a:bodyPr>
          <a:lstStyle/>
          <a:p>
            <a:pPr algn="ctr">
              <a:defRPr/>
            </a:pPr>
            <a:r>
              <a:rPr lang="en-US" b="1" dirty="0">
                <a:ln w="19050">
                  <a:noFill/>
                </a:ln>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rPr>
              <a:t>Fort</a:t>
            </a:r>
          </a:p>
        </p:txBody>
      </p:sp>
      <p:sp>
        <p:nvSpPr>
          <p:cNvPr id="8" name="Oval 69"/>
          <p:cNvSpPr/>
          <p:nvPr/>
        </p:nvSpPr>
        <p:spPr bwMode="auto">
          <a:xfrm>
            <a:off x="4367213" y="2105025"/>
            <a:ext cx="914400" cy="914400"/>
          </a:xfrm>
          <a:prstGeom prst="ellipse">
            <a:avLst/>
          </a:prstGeom>
          <a:noFill/>
          <a:ln w="50800" cap="flat" cmpd="sng" algn="ctr">
            <a:noFill/>
            <a:prstDash val="solid"/>
            <a:round/>
            <a:headEnd type="none" w="med" len="med"/>
            <a:tailEnd type="none" w="med" len="med"/>
          </a:ln>
          <a:effectLst/>
        </p:spPr>
        <p:txBody>
          <a:bodyPr wrap="none" anchor="ctr"/>
          <a:lstStyle/>
          <a:p>
            <a:pPr algn="ctr" defTabSz="966788">
              <a:defRPr/>
            </a:pPr>
            <a:r>
              <a:rPr lang="en-US" sz="1400" dirty="0">
                <a:solidFill>
                  <a:srgbClr val="26427C"/>
                </a:solidFill>
                <a:latin typeface="+mn-lt"/>
                <a:cs typeface="+mn-cs"/>
              </a:rPr>
              <a:t>VMware</a:t>
            </a:r>
          </a:p>
          <a:p>
            <a:pPr algn="ctr" defTabSz="966788">
              <a:defRPr/>
            </a:pPr>
            <a:endParaRPr lang="en-US" sz="1400" b="1" dirty="0">
              <a:latin typeface="Arial" charset="0"/>
              <a:cs typeface="Arial" charset="0"/>
            </a:endParaRPr>
          </a:p>
        </p:txBody>
      </p:sp>
      <p:sp>
        <p:nvSpPr>
          <p:cNvPr id="9" name="Oval 73"/>
          <p:cNvSpPr/>
          <p:nvPr/>
        </p:nvSpPr>
        <p:spPr bwMode="auto">
          <a:xfrm>
            <a:off x="5421313" y="1571625"/>
            <a:ext cx="914400" cy="914400"/>
          </a:xfrm>
          <a:prstGeom prst="ellipse">
            <a:avLst/>
          </a:prstGeom>
          <a:noFill/>
          <a:ln w="50800" cap="flat" cmpd="sng" algn="ctr">
            <a:noFill/>
            <a:prstDash val="solid"/>
            <a:round/>
            <a:headEnd type="none" w="med" len="med"/>
            <a:tailEnd type="none" w="med" len="med"/>
          </a:ln>
          <a:effectLst/>
        </p:spPr>
        <p:txBody>
          <a:bodyPr wrap="none" anchor="ctr"/>
          <a:lstStyle/>
          <a:p>
            <a:pPr algn="ctr" defTabSz="966788">
              <a:defRPr/>
            </a:pPr>
            <a:r>
              <a:rPr lang="en-US" sz="1400" dirty="0">
                <a:solidFill>
                  <a:srgbClr val="26427C"/>
                </a:solidFill>
                <a:latin typeface="+mn-lt"/>
                <a:cs typeface="+mn-cs"/>
                <a:sym typeface="Gill Sans"/>
              </a:rPr>
              <a:t>Microsoft</a:t>
            </a:r>
          </a:p>
          <a:p>
            <a:pPr algn="ctr" defTabSz="966788">
              <a:defRPr/>
            </a:pPr>
            <a:endParaRPr lang="en-US" sz="1400" b="1" dirty="0">
              <a:latin typeface="Arial" charset="0"/>
              <a:cs typeface="Arial" charset="0"/>
            </a:endParaRPr>
          </a:p>
        </p:txBody>
      </p:sp>
      <p:grpSp>
        <p:nvGrpSpPr>
          <p:cNvPr id="35851" name="Group 29"/>
          <p:cNvGrpSpPr>
            <a:grpSpLocks/>
          </p:cNvGrpSpPr>
          <p:nvPr/>
        </p:nvGrpSpPr>
        <p:grpSpPr bwMode="auto">
          <a:xfrm>
            <a:off x="3357563" y="3857625"/>
            <a:ext cx="1177925" cy="958850"/>
            <a:chOff x="4427744" y="3483427"/>
            <a:chExt cx="1243718" cy="1045213"/>
          </a:xfrm>
        </p:grpSpPr>
        <p:sp>
          <p:nvSpPr>
            <p:cNvPr id="11" name="Oval 49"/>
            <p:cNvSpPr/>
            <p:nvPr/>
          </p:nvSpPr>
          <p:spPr bwMode="auto">
            <a:xfrm rot="16200000">
              <a:off x="4526997" y="3384174"/>
              <a:ext cx="1045213" cy="1243718"/>
            </a:xfrm>
            <a:prstGeom prst="ellipse">
              <a:avLst/>
            </a:prstGeom>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2700000" scaled="1"/>
              <a:tileRect/>
            </a:gradFill>
            <a:ln w="9525" cap="flat" cmpd="sng" algn="ctr">
              <a:noFill/>
              <a:prstDash val="solid"/>
              <a:round/>
              <a:headEnd type="none" w="med" len="med"/>
              <a:tailEnd type="none" w="med" len="med"/>
            </a:ln>
            <a:effectLst/>
          </p:spPr>
          <p:txBody>
            <a:bodyPr wrap="none" anchor="ctr"/>
            <a:lstStyle/>
            <a:p>
              <a:pPr algn="ctr" defTabSz="966788">
                <a:defRPr/>
              </a:pPr>
              <a:endParaRPr lang="en-US" dirty="0">
                <a:latin typeface="Arial" charset="0"/>
                <a:cs typeface="Arial" charset="0"/>
                <a:sym typeface="Gill Sans"/>
              </a:endParaRPr>
            </a:p>
          </p:txBody>
        </p:sp>
        <p:sp>
          <p:nvSpPr>
            <p:cNvPr id="12" name="Oval 74"/>
            <p:cNvSpPr/>
            <p:nvPr/>
          </p:nvSpPr>
          <p:spPr bwMode="auto">
            <a:xfrm>
              <a:off x="4570218" y="3500732"/>
              <a:ext cx="913513" cy="913696"/>
            </a:xfrm>
            <a:prstGeom prst="ellipse">
              <a:avLst/>
            </a:prstGeom>
            <a:noFill/>
            <a:ln w="50800" cap="flat" cmpd="sng" algn="ctr">
              <a:noFill/>
              <a:prstDash val="solid"/>
              <a:round/>
              <a:headEnd type="none" w="med" len="med"/>
              <a:tailEnd type="none" w="med" len="med"/>
            </a:ln>
            <a:effectLst/>
          </p:spPr>
          <p:txBody>
            <a:bodyPr wrap="none" anchor="ctr"/>
            <a:lstStyle/>
            <a:p>
              <a:pPr algn="ctr" defTabSz="966788">
                <a:defRPr/>
              </a:pPr>
              <a:r>
                <a:rPr lang="en-US" sz="1400" dirty="0">
                  <a:solidFill>
                    <a:srgbClr val="26427C"/>
                  </a:solidFill>
                  <a:latin typeface="+mn-lt"/>
                  <a:cs typeface="+mn-cs"/>
                </a:rPr>
                <a:t>Sun</a:t>
              </a:r>
            </a:p>
            <a:p>
              <a:pPr algn="ctr" defTabSz="966788">
                <a:defRPr/>
              </a:pPr>
              <a:r>
                <a:rPr lang="en-US" sz="1400" dirty="0">
                  <a:solidFill>
                    <a:srgbClr val="26427C"/>
                  </a:solidFill>
                  <a:latin typeface="+mn-lt"/>
                  <a:cs typeface="+mn-cs"/>
                </a:rPr>
                <a:t>Symantec</a:t>
              </a:r>
            </a:p>
          </p:txBody>
        </p:sp>
      </p:grpSp>
      <p:sp>
        <p:nvSpPr>
          <p:cNvPr id="13" name="Oval 75"/>
          <p:cNvSpPr/>
          <p:nvPr/>
        </p:nvSpPr>
        <p:spPr bwMode="auto">
          <a:xfrm>
            <a:off x="2076450" y="5163344"/>
            <a:ext cx="914400" cy="497904"/>
          </a:xfrm>
          <a:prstGeom prst="ellipse">
            <a:avLst/>
          </a:prstGeom>
          <a:noFill/>
          <a:ln w="50800" cap="flat" cmpd="sng" algn="ctr">
            <a:noFill/>
            <a:prstDash val="solid"/>
            <a:round/>
            <a:headEnd type="none" w="med" len="med"/>
            <a:tailEnd type="none" w="med" len="med"/>
          </a:ln>
          <a:effectLst/>
        </p:spPr>
        <p:txBody>
          <a:bodyPr wrap="none" anchor="ctr"/>
          <a:lstStyle/>
          <a:p>
            <a:pPr algn="ctr" defTabSz="966788">
              <a:defRPr/>
            </a:pPr>
            <a:r>
              <a:rPr lang="en-US" sz="1400" dirty="0" err="1" smtClean="0">
                <a:solidFill>
                  <a:srgbClr val="26427C"/>
                </a:solidFill>
                <a:latin typeface="+mn-lt"/>
                <a:cs typeface="+mn-cs"/>
              </a:rPr>
              <a:t>Editeurs</a:t>
            </a:r>
            <a:r>
              <a:rPr lang="en-US" sz="1400" dirty="0" smtClean="0">
                <a:solidFill>
                  <a:srgbClr val="26427C"/>
                </a:solidFill>
                <a:latin typeface="+mn-lt"/>
                <a:cs typeface="+mn-cs"/>
              </a:rPr>
              <a:t> </a:t>
            </a:r>
            <a:r>
              <a:rPr lang="en-US" sz="1400" dirty="0" err="1">
                <a:solidFill>
                  <a:srgbClr val="26427C"/>
                </a:solidFill>
                <a:latin typeface="+mn-lt"/>
                <a:cs typeface="+mn-cs"/>
              </a:rPr>
              <a:t>régionaux</a:t>
            </a:r>
            <a:r>
              <a:rPr lang="en-US" sz="1400" dirty="0">
                <a:solidFill>
                  <a:srgbClr val="26427C"/>
                </a:solidFill>
                <a:latin typeface="+mn-lt"/>
                <a:cs typeface="+mn-cs"/>
              </a:rPr>
              <a:t/>
            </a:r>
            <a:br>
              <a:rPr lang="en-US" sz="1400" dirty="0">
                <a:solidFill>
                  <a:srgbClr val="26427C"/>
                </a:solidFill>
                <a:latin typeface="+mn-lt"/>
                <a:cs typeface="+mn-cs"/>
              </a:rPr>
            </a:br>
            <a:r>
              <a:rPr lang="en-US" sz="1400" dirty="0">
                <a:solidFill>
                  <a:srgbClr val="26427C"/>
                </a:solidFill>
                <a:latin typeface="+mn-lt"/>
                <a:cs typeface="+mn-cs"/>
              </a:rPr>
              <a:t>Startups</a:t>
            </a:r>
          </a:p>
          <a:p>
            <a:pPr algn="ctr" defTabSz="966788">
              <a:defRPr/>
            </a:pPr>
            <a:endParaRPr lang="en-US" sz="1400" b="1" dirty="0">
              <a:latin typeface="Arial" charset="0"/>
              <a:cs typeface="Arial" charset="0"/>
            </a:endParaRPr>
          </a:p>
        </p:txBody>
      </p:sp>
      <p:sp>
        <p:nvSpPr>
          <p:cNvPr id="14" name="Oval 76"/>
          <p:cNvSpPr/>
          <p:nvPr/>
        </p:nvSpPr>
        <p:spPr bwMode="auto">
          <a:xfrm>
            <a:off x="5000625" y="4786313"/>
            <a:ext cx="785813" cy="754062"/>
          </a:xfrm>
          <a:prstGeom prst="ellipse">
            <a:avLst/>
          </a:prstGeom>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2700000" scaled="1"/>
            <a:tileRect/>
          </a:gradFill>
          <a:ln w="50800" cap="flat" cmpd="sng" algn="ctr">
            <a:noFill/>
            <a:prstDash val="solid"/>
            <a:round/>
            <a:headEnd type="none" w="med" len="med"/>
            <a:tailEnd type="none" w="med" len="med"/>
          </a:ln>
          <a:effectLst/>
        </p:spPr>
        <p:txBody>
          <a:bodyPr wrap="none" anchor="ctr"/>
          <a:lstStyle/>
          <a:p>
            <a:pPr algn="ctr" defTabSz="966788">
              <a:defRPr/>
            </a:pPr>
            <a:r>
              <a:rPr lang="en-US" sz="1400" dirty="0">
                <a:solidFill>
                  <a:srgbClr val="26427C"/>
                </a:solidFill>
                <a:latin typeface="+mn-lt"/>
                <a:cs typeface="+mn-cs"/>
              </a:rPr>
              <a:t>Quest</a:t>
            </a:r>
          </a:p>
        </p:txBody>
      </p:sp>
      <p:sp>
        <p:nvSpPr>
          <p:cNvPr id="15" name="Rectangle 14"/>
          <p:cNvSpPr/>
          <p:nvPr/>
        </p:nvSpPr>
        <p:spPr>
          <a:xfrm rot="16200000">
            <a:off x="589757" y="2982119"/>
            <a:ext cx="1306512" cy="368300"/>
          </a:xfrm>
          <a:prstGeom prst="rect">
            <a:avLst/>
          </a:prstGeom>
        </p:spPr>
        <p:txBody>
          <a:bodyPr wrap="none">
            <a:spAutoFit/>
          </a:bodyPr>
          <a:lstStyle/>
          <a:p>
            <a:pPr>
              <a:defRPr/>
            </a:pPr>
            <a:r>
              <a:rPr lang="en-US" dirty="0">
                <a:solidFill>
                  <a:srgbClr val="FFFFFF"/>
                </a:solidFill>
                <a:latin typeface="Arial" charset="0"/>
                <a:cs typeface="+mn-cs"/>
              </a:rPr>
              <a:t>Sales Ability</a:t>
            </a:r>
            <a:endParaRPr lang="en-US" sz="1050" dirty="0">
              <a:latin typeface="Arial" charset="0"/>
              <a:cs typeface="+mn-cs"/>
            </a:endParaRPr>
          </a:p>
        </p:txBody>
      </p:sp>
      <p:sp>
        <p:nvSpPr>
          <p:cNvPr id="16" name="Oval 77"/>
          <p:cNvSpPr/>
          <p:nvPr/>
        </p:nvSpPr>
        <p:spPr bwMode="auto">
          <a:xfrm>
            <a:off x="7504113" y="1985963"/>
            <a:ext cx="1068387" cy="966787"/>
          </a:xfrm>
          <a:prstGeom prst="ellipse">
            <a:avLst/>
          </a:prstGeom>
          <a:noFill/>
          <a:ln w="38100">
            <a:noFill/>
            <a:miter lim="800000"/>
            <a:headEnd/>
            <a:tailEnd/>
          </a:ln>
        </p:spPr>
        <p:txBody>
          <a:bodyPr wrap="none" lIns="0" anchor="ctr"/>
          <a:lstStyle/>
          <a:p>
            <a:pPr marL="57150" algn="ctr">
              <a:lnSpc>
                <a:spcPct val="120000"/>
              </a:lnSpc>
              <a:defRPr/>
            </a:pPr>
            <a:r>
              <a:rPr lang="en-US" sz="1400" dirty="0">
                <a:solidFill>
                  <a:srgbClr val="26427C"/>
                </a:solidFill>
                <a:latin typeface="+mn-lt"/>
                <a:cs typeface="+mn-cs"/>
                <a:sym typeface="Gill Sans"/>
              </a:rPr>
              <a:t>Citrix  </a:t>
            </a:r>
            <a:r>
              <a:rPr lang="en-US" sz="2000" b="1" dirty="0">
                <a:latin typeface="Arial" charset="0"/>
                <a:cs typeface="+mn-cs"/>
                <a:sym typeface="Gill Sans"/>
              </a:rPr>
              <a:t>           </a:t>
            </a:r>
          </a:p>
        </p:txBody>
      </p:sp>
      <p:cxnSp>
        <p:nvCxnSpPr>
          <p:cNvPr id="35856" name="Straight Connector 140"/>
          <p:cNvCxnSpPr>
            <a:cxnSpLocks noChangeShapeType="1"/>
          </p:cNvCxnSpPr>
          <p:nvPr/>
        </p:nvCxnSpPr>
        <p:spPr bwMode="auto">
          <a:xfrm rot="5400000">
            <a:off x="1163638" y="3938588"/>
            <a:ext cx="4440237" cy="1587"/>
          </a:xfrm>
          <a:prstGeom prst="line">
            <a:avLst/>
          </a:prstGeom>
          <a:noFill/>
          <a:ln w="9525" algn="ctr">
            <a:solidFill>
              <a:schemeClr val="tx1">
                <a:alpha val="30196"/>
              </a:schemeClr>
            </a:solidFill>
            <a:prstDash val="sysDot"/>
            <a:round/>
            <a:headEnd/>
            <a:tailEnd/>
          </a:ln>
          <a:extLst>
            <a:ext uri="{909E8E84-426E-40DD-AFC4-6F175D3DCCD1}">
              <a14:hiddenFill xmlns:a14="http://schemas.microsoft.com/office/drawing/2010/main">
                <a:noFill/>
              </a14:hiddenFill>
            </a:ext>
          </a:extLst>
        </p:spPr>
      </p:cxnSp>
      <p:cxnSp>
        <p:nvCxnSpPr>
          <p:cNvPr id="35857" name="Straight Connector 141"/>
          <p:cNvCxnSpPr>
            <a:cxnSpLocks noChangeShapeType="1"/>
          </p:cNvCxnSpPr>
          <p:nvPr/>
        </p:nvCxnSpPr>
        <p:spPr bwMode="auto">
          <a:xfrm rot="5400000">
            <a:off x="3214688" y="3938588"/>
            <a:ext cx="4440237" cy="1587"/>
          </a:xfrm>
          <a:prstGeom prst="line">
            <a:avLst/>
          </a:prstGeom>
          <a:noFill/>
          <a:ln w="9525" algn="ctr">
            <a:solidFill>
              <a:schemeClr val="tx1">
                <a:alpha val="30196"/>
              </a:schemeClr>
            </a:solidFill>
            <a:prstDash val="sysDot"/>
            <a:round/>
            <a:headEnd/>
            <a:tailEnd/>
          </a:ln>
          <a:extLst>
            <a:ext uri="{909E8E84-426E-40DD-AFC4-6F175D3DCCD1}">
              <a14:hiddenFill xmlns:a14="http://schemas.microsoft.com/office/drawing/2010/main">
                <a:noFill/>
              </a14:hiddenFill>
            </a:ext>
          </a:extLst>
        </p:spPr>
      </p:cxnSp>
      <p:cxnSp>
        <p:nvCxnSpPr>
          <p:cNvPr id="35858" name="Straight Connector 142"/>
          <p:cNvCxnSpPr>
            <a:cxnSpLocks noChangeShapeType="1"/>
          </p:cNvCxnSpPr>
          <p:nvPr/>
        </p:nvCxnSpPr>
        <p:spPr bwMode="auto">
          <a:xfrm rot="5400000">
            <a:off x="5262563" y="3938588"/>
            <a:ext cx="4440237" cy="1587"/>
          </a:xfrm>
          <a:prstGeom prst="line">
            <a:avLst/>
          </a:prstGeom>
          <a:noFill/>
          <a:ln w="9525" algn="ctr">
            <a:solidFill>
              <a:schemeClr val="tx1">
                <a:alpha val="30196"/>
              </a:schemeClr>
            </a:solidFill>
            <a:prstDash val="sysDot"/>
            <a:round/>
            <a:headEnd/>
            <a:tailEnd/>
          </a:ln>
          <a:extLst>
            <a:ext uri="{909E8E84-426E-40DD-AFC4-6F175D3DCCD1}">
              <a14:hiddenFill xmlns:a14="http://schemas.microsoft.com/office/drawing/2010/main">
                <a:noFill/>
              </a14:hiddenFill>
            </a:ext>
          </a:extLst>
        </p:spPr>
      </p:cxnSp>
      <p:cxnSp>
        <p:nvCxnSpPr>
          <p:cNvPr id="21" name="Straight Connector 53"/>
          <p:cNvCxnSpPr/>
          <p:nvPr/>
        </p:nvCxnSpPr>
        <p:spPr bwMode="auto">
          <a:xfrm rot="16200000" flipH="1">
            <a:off x="-785851" y="3714751"/>
            <a:ext cx="4286280" cy="2"/>
          </a:xfrm>
          <a:prstGeom prst="line">
            <a:avLst/>
          </a:prstGeom>
          <a:gradFill>
            <a:gsLst>
              <a:gs pos="0">
                <a:schemeClr val="accent3">
                  <a:lumMod val="60000"/>
                  <a:lumOff val="40000"/>
                </a:schemeClr>
              </a:gs>
              <a:gs pos="50000">
                <a:schemeClr val="accent3"/>
              </a:gs>
              <a:gs pos="51000">
                <a:schemeClr val="accent3">
                  <a:lumMod val="75000"/>
                </a:schemeClr>
              </a:gs>
              <a:gs pos="100000">
                <a:schemeClr val="accent3">
                  <a:lumMod val="50000"/>
                </a:schemeClr>
              </a:gs>
            </a:gsLst>
            <a:lin ang="5400000" scaled="0"/>
          </a:gradFill>
          <a:ln w="152400">
            <a:gradFill flip="none" rotWithShape="1">
              <a:gsLst>
                <a:gs pos="0">
                  <a:schemeClr val="tx2"/>
                </a:gs>
                <a:gs pos="100000">
                  <a:schemeClr val="tx2">
                    <a:alpha val="58000"/>
                  </a:schemeClr>
                </a:gs>
              </a:gsLst>
              <a:lin ang="2700000" scaled="1"/>
              <a:tileRect/>
            </a:gradFill>
            <a:headEnd type="triangle" w="med" len="sm"/>
            <a:tailEnd type="none" w="med" len="sm"/>
          </a:ln>
          <a:effectLst/>
        </p:spPr>
        <p:style>
          <a:lnRef idx="1">
            <a:schemeClr val="accent1"/>
          </a:lnRef>
          <a:fillRef idx="3">
            <a:schemeClr val="accent1"/>
          </a:fillRef>
          <a:effectRef idx="2">
            <a:schemeClr val="accent1"/>
          </a:effectRef>
          <a:fontRef idx="minor">
            <a:schemeClr val="lt1"/>
          </a:fontRef>
        </p:style>
      </p:cxnSp>
      <p:sp>
        <p:nvSpPr>
          <p:cNvPr id="22" name="Rectangle 21"/>
          <p:cNvSpPr/>
          <p:nvPr/>
        </p:nvSpPr>
        <p:spPr>
          <a:xfrm rot="16200000">
            <a:off x="342107" y="3156743"/>
            <a:ext cx="1543050" cy="277813"/>
          </a:xfrm>
          <a:prstGeom prst="rect">
            <a:avLst/>
          </a:prstGeom>
        </p:spPr>
        <p:txBody>
          <a:bodyPr wrap="none">
            <a:spAutoFit/>
          </a:bodyPr>
          <a:lstStyle/>
          <a:p>
            <a:pPr>
              <a:defRPr/>
            </a:pPr>
            <a:r>
              <a:rPr lang="en-US" sz="1200" dirty="0">
                <a:solidFill>
                  <a:srgbClr val="080E1E"/>
                </a:solidFill>
                <a:latin typeface="+mn-lt"/>
                <a:cs typeface="+mn-cs"/>
              </a:rPr>
              <a:t>Volume de </a:t>
            </a:r>
            <a:r>
              <a:rPr lang="en-US" sz="1200" dirty="0" err="1">
                <a:solidFill>
                  <a:srgbClr val="080E1E"/>
                </a:solidFill>
                <a:latin typeface="+mn-lt"/>
                <a:cs typeface="+mn-cs"/>
              </a:rPr>
              <a:t>ventes</a:t>
            </a:r>
            <a:endParaRPr lang="en-US" sz="1200" dirty="0">
              <a:solidFill>
                <a:srgbClr val="080E1E"/>
              </a:solidFill>
              <a:latin typeface="+mn-lt"/>
              <a:cs typeface="+mn-cs"/>
            </a:endParaRPr>
          </a:p>
        </p:txBody>
      </p:sp>
      <p:sp>
        <p:nvSpPr>
          <p:cNvPr id="33" name="Rectangle 32"/>
          <p:cNvSpPr/>
          <p:nvPr/>
        </p:nvSpPr>
        <p:spPr>
          <a:xfrm>
            <a:off x="3786188" y="6000750"/>
            <a:ext cx="1238250" cy="276225"/>
          </a:xfrm>
          <a:prstGeom prst="rect">
            <a:avLst/>
          </a:prstGeom>
        </p:spPr>
        <p:txBody>
          <a:bodyPr wrap="none">
            <a:spAutoFit/>
          </a:bodyPr>
          <a:lstStyle/>
          <a:p>
            <a:pPr>
              <a:defRPr/>
            </a:pPr>
            <a:r>
              <a:rPr lang="en-US" sz="1200" dirty="0" err="1">
                <a:solidFill>
                  <a:srgbClr val="080E1E"/>
                </a:solidFill>
                <a:latin typeface="+mn-lt"/>
                <a:cs typeface="+mn-cs"/>
              </a:rPr>
              <a:t>Fonctionnalités</a:t>
            </a:r>
            <a:endParaRPr lang="en-US" sz="1200" dirty="0">
              <a:solidFill>
                <a:srgbClr val="080E1E"/>
              </a:solidFill>
              <a:latin typeface="+mn-lt"/>
              <a:cs typeface="+mn-cs"/>
            </a:endParaRPr>
          </a:p>
        </p:txBody>
      </p:sp>
    </p:spTree>
    <p:extLst>
      <p:ext uri="{BB962C8B-B14F-4D97-AF65-F5344CB8AC3E}">
        <p14:creationId xmlns:p14="http://schemas.microsoft.com/office/powerpoint/2010/main" val="3109008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4"/>
          <p:cNvSpPr/>
          <p:nvPr/>
        </p:nvSpPr>
        <p:spPr>
          <a:xfrm>
            <a:off x="193675" y="1905000"/>
            <a:ext cx="8686800" cy="515938"/>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sp>
        <p:nvSpPr>
          <p:cNvPr id="2" name="Titre 1"/>
          <p:cNvSpPr>
            <a:spLocks noGrp="1"/>
          </p:cNvSpPr>
          <p:nvPr>
            <p:ph type="title"/>
          </p:nvPr>
        </p:nvSpPr>
        <p:spPr>
          <a:xfrm>
            <a:off x="214313" y="0"/>
            <a:ext cx="8929687" cy="928688"/>
          </a:xfrm>
        </p:spPr>
        <p:txBody>
          <a:bodyPr/>
          <a:lstStyle/>
          <a:p>
            <a:pPr eaLnBrk="1" hangingPunct="1">
              <a:defRPr/>
            </a:pPr>
            <a:r>
              <a:rPr lang="fr-FR" dirty="0" smtClean="0"/>
              <a:t>Sommaire</a:t>
            </a:r>
          </a:p>
        </p:txBody>
      </p:sp>
      <p:sp>
        <p:nvSpPr>
          <p:cNvPr id="16388" name="Espace réservé du contenu 2"/>
          <p:cNvSpPr>
            <a:spLocks noGrp="1"/>
          </p:cNvSpPr>
          <p:nvPr>
            <p:ph idx="1"/>
          </p:nvPr>
        </p:nvSpPr>
        <p:spPr>
          <a:xfrm>
            <a:off x="214313" y="1052513"/>
            <a:ext cx="8643937" cy="5111750"/>
          </a:xfrm>
        </p:spPr>
        <p:txBody>
          <a:bodyPr/>
          <a:lstStyle/>
          <a:p>
            <a:r>
              <a:rPr lang="fr-FR" sz="2400" smtClean="0"/>
              <a:t>Présentation de la société APX                                       </a:t>
            </a:r>
          </a:p>
          <a:p>
            <a:r>
              <a:rPr lang="fr-FR" sz="2400" smtClean="0"/>
              <a:t>Principaux acteurs du marché </a:t>
            </a:r>
          </a:p>
          <a:p>
            <a:r>
              <a:rPr lang="fr-FR" sz="2400" smtClean="0"/>
              <a:t>Concepts</a:t>
            </a:r>
          </a:p>
          <a:p>
            <a:r>
              <a:rPr lang="fr-FR" sz="2400" smtClean="0"/>
              <a:t>Architectures</a:t>
            </a:r>
          </a:p>
          <a:p>
            <a:r>
              <a:rPr lang="fr-FR" sz="2400" smtClean="0"/>
              <a:t>Risques et points d’attention</a:t>
            </a:r>
          </a:p>
          <a:p>
            <a:r>
              <a:rPr lang="fr-FR" sz="2400" smtClean="0"/>
              <a:t>Etudes de cas</a:t>
            </a:r>
          </a:p>
          <a:p>
            <a:r>
              <a:rPr lang="fr-FR" sz="2400" smtClean="0"/>
              <a:t>Evolutions</a:t>
            </a:r>
          </a:p>
          <a:p>
            <a:r>
              <a:rPr lang="fr-FR" sz="2400" smtClean="0"/>
              <a:t>Offre vPACK</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Theme">
  <a:themeElements>
    <a:clrScheme name="APX 2010">
      <a:dk1>
        <a:srgbClr val="000000"/>
      </a:dk1>
      <a:lt1>
        <a:srgbClr val="FFFFFF"/>
      </a:lt1>
      <a:dk2>
        <a:srgbClr val="000000"/>
      </a:dk2>
      <a:lt2>
        <a:srgbClr val="908752"/>
      </a:lt2>
      <a:accent1>
        <a:srgbClr val="B7D8F0"/>
      </a:accent1>
      <a:accent2>
        <a:srgbClr val="609FF5"/>
      </a:accent2>
      <a:accent3>
        <a:srgbClr val="FFFFFF"/>
      </a:accent3>
      <a:accent4>
        <a:srgbClr val="000000"/>
      </a:accent4>
      <a:accent5>
        <a:srgbClr val="CEF3BA"/>
      </a:accent5>
      <a:accent6>
        <a:srgbClr val="9EF628"/>
      </a:accent6>
      <a:hlink>
        <a:srgbClr val="6C653D"/>
      </a:hlink>
      <a:folHlink>
        <a:srgbClr val="C1BA92"/>
      </a:folHlink>
    </a:clrScheme>
    <a:fontScheme name="Modèle_FY2009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18000" tIns="10800" rIns="18000" bIns="1080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fr-FR" sz="1800" b="0"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18000" tIns="10800" rIns="18000" bIns="1080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fr-FR" sz="1800" b="0" i="0" u="none" strike="noStrike" cap="none" normalizeH="0" baseline="0" smtClean="0">
            <a:ln>
              <a:noFill/>
            </a:ln>
            <a:solidFill>
              <a:schemeClr val="tx1"/>
            </a:solidFill>
            <a:effectLst/>
            <a:latin typeface="Trebuchet MS" pitchFamily="34" charset="0"/>
          </a:defRPr>
        </a:defPPr>
      </a:lstStyle>
    </a:lnDef>
  </a:objectDefaults>
  <a:extraClrSchemeLst>
    <a:extraClrScheme>
      <a:clrScheme name="Modèle_FY2009 (2)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Modèle_FY2009 (2) 2">
        <a:dk1>
          <a:srgbClr val="000000"/>
        </a:dk1>
        <a:lt1>
          <a:srgbClr val="FFFFFF"/>
        </a:lt1>
        <a:dk2>
          <a:srgbClr val="000000"/>
        </a:dk2>
        <a:lt2>
          <a:srgbClr val="908752"/>
        </a:lt2>
        <a:accent1>
          <a:srgbClr val="CEF3BA"/>
        </a:accent1>
        <a:accent2>
          <a:srgbClr val="9EF628"/>
        </a:accent2>
        <a:accent3>
          <a:srgbClr val="FFFFFF"/>
        </a:accent3>
        <a:accent4>
          <a:srgbClr val="000000"/>
        </a:accent4>
        <a:accent5>
          <a:srgbClr val="E3F8D9"/>
        </a:accent5>
        <a:accent6>
          <a:srgbClr val="8FDF23"/>
        </a:accent6>
        <a:hlink>
          <a:srgbClr val="609FF5"/>
        </a:hlink>
        <a:folHlink>
          <a:srgbClr val="B7D8F0"/>
        </a:folHlink>
      </a:clrScheme>
      <a:clrMap bg1="lt1" tx1="dk1" bg2="lt2" tx2="dk2" accent1="accent1" accent2="accent2" accent3="accent3" accent4="accent4" accent5="accent5" accent6="accent6" hlink="hlink" folHlink="folHlink"/>
    </a:extraClrScheme>
    <a:extraClrScheme>
      <a:clrScheme name="Modèle_FY2009 (2) 3">
        <a:dk1>
          <a:srgbClr val="003300"/>
        </a:dk1>
        <a:lt1>
          <a:srgbClr val="FFFFFF"/>
        </a:lt1>
        <a:dk2>
          <a:srgbClr val="000000"/>
        </a:dk2>
        <a:lt2>
          <a:srgbClr val="908752"/>
        </a:lt2>
        <a:accent1>
          <a:srgbClr val="CEF3BA"/>
        </a:accent1>
        <a:accent2>
          <a:srgbClr val="9EF628"/>
        </a:accent2>
        <a:accent3>
          <a:srgbClr val="FFFFFF"/>
        </a:accent3>
        <a:accent4>
          <a:srgbClr val="002A00"/>
        </a:accent4>
        <a:accent5>
          <a:srgbClr val="E3F8D9"/>
        </a:accent5>
        <a:accent6>
          <a:srgbClr val="8FDF23"/>
        </a:accent6>
        <a:hlink>
          <a:srgbClr val="609FF5"/>
        </a:hlink>
        <a:folHlink>
          <a:srgbClr val="B7D8F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6804</TotalTime>
  <Words>2914</Words>
  <Application>Microsoft Office PowerPoint</Application>
  <PresentationFormat>Affichage à l'écran (4:3)</PresentationFormat>
  <Paragraphs>691</Paragraphs>
  <Slides>56</Slides>
  <Notes>19</Notes>
  <HiddenSlides>0</HiddenSlides>
  <MMClips>0</MMClips>
  <ScaleCrop>false</ScaleCrop>
  <HeadingPairs>
    <vt:vector size="4" baseType="variant">
      <vt:variant>
        <vt:lpstr>Thème</vt:lpstr>
      </vt:variant>
      <vt:variant>
        <vt:i4>1</vt:i4>
      </vt:variant>
      <vt:variant>
        <vt:lpstr>Titres des diapositives</vt:lpstr>
      </vt:variant>
      <vt:variant>
        <vt:i4>56</vt:i4>
      </vt:variant>
    </vt:vector>
  </HeadingPairs>
  <TitlesOfParts>
    <vt:vector size="57" baseType="lpstr">
      <vt:lpstr>Default Theme</vt:lpstr>
      <vt:lpstr>Présentation PowerPoint</vt:lpstr>
      <vt:lpstr>Sommaire</vt:lpstr>
      <vt:lpstr>Carte d’Identité</vt:lpstr>
      <vt:lpstr>APX en France</vt:lpstr>
      <vt:lpstr>Expertise</vt:lpstr>
      <vt:lpstr>Complémentarité</vt:lpstr>
      <vt:lpstr>Sommaire</vt:lpstr>
      <vt:lpstr>Acteurs du marché</vt:lpstr>
      <vt:lpstr>Sommaire</vt:lpstr>
      <vt:lpstr>Fin de la standardisation</vt:lpstr>
      <vt:lpstr>Présentation PowerPoint</vt:lpstr>
      <vt:lpstr>Présentation PowerPoint</vt:lpstr>
      <vt:lpstr>Présentation PowerPoint</vt:lpstr>
      <vt:lpstr>Travail en mobilité</vt:lpstr>
      <vt:lpstr>Consumérisation de l’IT</vt:lpstr>
      <vt:lpstr>Recomposer le poste à la demande</vt:lpstr>
      <vt:lpstr>Virtualiser pour contrôler le poste de travail </vt:lpstr>
      <vt:lpstr>Définition des moyens</vt:lpstr>
      <vt:lpstr>Fonctionnalités techniques</vt:lpstr>
      <vt:lpstr>Virtualisation d’applications</vt:lpstr>
      <vt:lpstr>Sommaire</vt:lpstr>
      <vt:lpstr>3 types d’architecture centralisée</vt:lpstr>
      <vt:lpstr>Architecture CITRIX XenDesktop</vt:lpstr>
      <vt:lpstr>Citrix XenDesktop 5.6</vt:lpstr>
      <vt:lpstr>Vmware View 5.1</vt:lpstr>
      <vt:lpstr>Microsoft VDI</vt:lpstr>
      <vt:lpstr>Offre CITRIX-MICROSOFT</vt:lpstr>
      <vt:lpstr>Prêt à fonctionner</vt:lpstr>
      <vt:lpstr>Citrix Vdi-in-a-Box 5</vt:lpstr>
      <vt:lpstr>NeoCoretech NDV 4</vt:lpstr>
      <vt:lpstr>Packages</vt:lpstr>
      <vt:lpstr>A la demande</vt:lpstr>
      <vt:lpstr>Sommaire</vt:lpstr>
      <vt:lpstr>Projet VDI : Les écueils habituels</vt:lpstr>
      <vt:lpstr>Ne pas négliger</vt:lpstr>
      <vt:lpstr>Méthode</vt:lpstr>
      <vt:lpstr>Réduisez de moitié le TCO des postes de travail</vt:lpstr>
      <vt:lpstr>Les coûts liés à la gestion des postes de travail sont alarmants</vt:lpstr>
      <vt:lpstr>Sommaire</vt:lpstr>
      <vt:lpstr>Evolutions</vt:lpstr>
      <vt:lpstr>Architecture CITRIX (projet Avalon)</vt:lpstr>
      <vt:lpstr>VMware Horizon</vt:lpstr>
      <vt:lpstr>VMware Octopus</vt:lpstr>
      <vt:lpstr>Sommaire</vt:lpstr>
      <vt:lpstr>Cas d’utilisation très variés</vt:lpstr>
      <vt:lpstr>Projet Virtualisation</vt:lpstr>
      <vt:lpstr>Projet bureau virtuel</vt:lpstr>
      <vt:lpstr>Environnement développeur</vt:lpstr>
      <vt:lpstr>Sommaire</vt:lpstr>
      <vt:lpstr>Pourquoi des offres              ?</vt:lpstr>
      <vt:lpstr>Simplicité de gestion</vt:lpstr>
      <vt:lpstr>Le modèle OPEX</vt:lpstr>
      <vt:lpstr>vPack End User</vt:lpstr>
      <vt:lpstr>Granularité … vPack End User</vt:lpstr>
      <vt:lpstr>Avantages des</vt:lpstr>
      <vt:lpstr>Merci de votre attention</vt:lpstr>
    </vt:vector>
  </TitlesOfParts>
  <Company>Getronics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Carte d’Identité</dc:title>
  <dc:creator>Kermorvant, Gwenael</dc:creator>
  <cp:lastModifiedBy>Kermorvant, Gwenael</cp:lastModifiedBy>
  <cp:revision>213</cp:revision>
  <dcterms:created xsi:type="dcterms:W3CDTF">2011-01-27T08:35:33Z</dcterms:created>
  <dcterms:modified xsi:type="dcterms:W3CDTF">2012-06-28T07:07:59Z</dcterms:modified>
</cp:coreProperties>
</file>