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2" r:id="rId3"/>
    <p:sldId id="262" r:id="rId4"/>
    <p:sldId id="258" r:id="rId5"/>
    <p:sldId id="261" r:id="rId6"/>
    <p:sldId id="263" r:id="rId7"/>
    <p:sldId id="264" r:id="rId8"/>
    <p:sldId id="265" r:id="rId9"/>
    <p:sldId id="273" r:id="rId10"/>
    <p:sldId id="267" r:id="rId11"/>
    <p:sldId id="266" r:id="rId12"/>
    <p:sldId id="274" r:id="rId13"/>
    <p:sldId id="269" r:id="rId14"/>
    <p:sldId id="275" r:id="rId15"/>
    <p:sldId id="277" r:id="rId16"/>
    <p:sldId id="276" r:id="rId1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5186" autoAdjust="0"/>
  </p:normalViewPr>
  <p:slideViewPr>
    <p:cSldViewPr>
      <p:cViewPr varScale="1">
        <p:scale>
          <a:sx n="84" d="100"/>
          <a:sy n="84" d="100"/>
        </p:scale>
        <p:origin x="15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9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951F9D2-873D-3243-9A54-34FC1927AA22}" type="datetimeFigureOut">
              <a:rPr lang="fr-FR" smtClean="0"/>
              <a:t>10/10/2018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CBDF10D-A5BB-9345-B46D-554761B246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91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442933A-70A9-43E5-AF0E-3894E2088727}" type="datetimeFigureOut">
              <a:rPr lang="fr-FR" smtClean="0"/>
              <a:t>10/10/2018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8008DD2-1BA5-44C0-B051-82C5FD311A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05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8DD2-1BA5-44C0-B051-82C5FD311A7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83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8DD2-1BA5-44C0-B051-82C5FD311A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8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8DD2-1BA5-44C0-B051-82C5FD311A7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3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age de g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20035"/>
            <a:ext cx="7886700" cy="1691236"/>
          </a:xfrm>
        </p:spPr>
        <p:txBody>
          <a:bodyPr anchor="b"/>
          <a:lstStyle>
            <a:lvl1pPr>
              <a:defRPr sz="4500" b="1" i="0">
                <a:solidFill>
                  <a:srgbClr val="264266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11271"/>
            <a:ext cx="7886700" cy="878380"/>
          </a:xfrm>
        </p:spPr>
        <p:txBody>
          <a:bodyPr/>
          <a:lstStyle>
            <a:lvl1pPr marL="0" indent="0">
              <a:buNone/>
              <a:defRPr sz="1800">
                <a:solidFill>
                  <a:srgbClr val="264266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8" y="235253"/>
            <a:ext cx="9106023" cy="322042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1" y="996934"/>
            <a:ext cx="3149276" cy="39311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2401" y="1508369"/>
            <a:ext cx="5557584" cy="2003909"/>
          </a:xfrm>
        </p:spPr>
        <p:txBody>
          <a:bodyPr anchor="b">
            <a:normAutofit/>
          </a:bodyPr>
          <a:lstStyle>
            <a:lvl1pPr algn="ctr">
              <a:defRPr sz="3600" b="1" i="0">
                <a:solidFill>
                  <a:srgbClr val="264266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2400" y="3628330"/>
            <a:ext cx="5557584" cy="1183668"/>
          </a:xfrm>
        </p:spPr>
        <p:txBody>
          <a:bodyPr/>
          <a:lstStyle>
            <a:lvl1pPr marL="0" indent="0" algn="ct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251520" y="6465935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264266"/>
                </a:solidFill>
              </a:rPr>
              <a:t>Capitoul – Gestion des personnels – 11/10/2018</a:t>
            </a:r>
            <a:endParaRPr lang="fr-FR" sz="1200" dirty="0">
              <a:solidFill>
                <a:srgbClr val="26426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024" y="333434"/>
            <a:ext cx="7229243" cy="760720"/>
          </a:xfrm>
        </p:spPr>
        <p:txBody>
          <a:bodyPr>
            <a:normAutofit/>
          </a:bodyPr>
          <a:lstStyle>
            <a:lvl1pPr>
              <a:defRPr sz="3000" b="1" i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635" y="2047251"/>
            <a:ext cx="7886700" cy="3609738"/>
          </a:xfrm>
        </p:spPr>
        <p:txBody>
          <a:bodyPr/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747023" y="1151918"/>
            <a:ext cx="7229243" cy="418784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09" y="111790"/>
            <a:ext cx="1642014" cy="1458912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251520" y="6465935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264266"/>
                </a:solidFill>
              </a:rPr>
              <a:t>Capitoul </a:t>
            </a:r>
            <a:r>
              <a:rPr lang="fr-FR" sz="1200" dirty="0" smtClean="0">
                <a:solidFill>
                  <a:srgbClr val="264266"/>
                </a:solidFill>
              </a:rPr>
              <a:t>– Gestion des personnels – 11/10/2018</a:t>
            </a:r>
            <a:endParaRPr lang="fr-FR" sz="1200" dirty="0">
              <a:solidFill>
                <a:srgbClr val="2642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606" y="5599299"/>
            <a:ext cx="1245945" cy="11553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882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9218" y="6421873"/>
            <a:ext cx="17261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1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64266"/>
          </a:solidFill>
          <a:latin typeface="Calibri" charset="0"/>
          <a:ea typeface="Calibri" charset="0"/>
          <a:cs typeface="Calibri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264266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264266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264266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264266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264266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958CDF-C1C4-7F42-A2C1-79B93C58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36" y="3212976"/>
            <a:ext cx="7886700" cy="989085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/>
              <a:t/>
            </a:r>
            <a:br>
              <a:rPr lang="fr-FR" sz="4400" dirty="0"/>
            </a:br>
            <a:r>
              <a:rPr lang="fr-FR" sz="4400" dirty="0" smtClean="0"/>
              <a:t>Gestion des personnels</a:t>
            </a:r>
            <a:endParaRPr lang="fr-FR" sz="4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270C3CD-6664-E54B-9DC8-ABA6959C2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202061"/>
            <a:ext cx="7886700" cy="1887589"/>
          </a:xfrm>
        </p:spPr>
        <p:txBody>
          <a:bodyPr/>
          <a:lstStyle/>
          <a:p>
            <a:pPr algn="ctr"/>
            <a:r>
              <a:rPr lang="fr-FR" dirty="0" smtClean="0"/>
              <a:t>Cycle de vie des personnels et des ressources numériques 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Annie PLANQUE – Centre de Ressources Informatiques</a:t>
            </a:r>
          </a:p>
          <a:p>
            <a:pPr algn="ctr"/>
            <a:r>
              <a:rPr lang="fr-FR" dirty="0" smtClean="0"/>
              <a:t>Capitoul – 11/10/2018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27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Aspects Techniques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Système d’Information</a:t>
            </a:r>
          </a:p>
          <a:p>
            <a:pPr lvl="1"/>
            <a:r>
              <a:rPr lang="fr-FR" dirty="0" smtClean="0"/>
              <a:t>Base de données Oracle</a:t>
            </a:r>
          </a:p>
          <a:p>
            <a:pPr lvl="1"/>
            <a:r>
              <a:rPr lang="fr-FR" dirty="0" smtClean="0"/>
              <a:t>Langage PL/SQL – interface Web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Les annuaires : NIS, LDAP, AD	</a:t>
            </a:r>
            <a:endParaRPr lang="fr-FR" dirty="0"/>
          </a:p>
          <a:p>
            <a:pPr lvl="1"/>
            <a:r>
              <a:rPr lang="fr-FR" dirty="0" smtClean="0"/>
              <a:t>Alimentés </a:t>
            </a:r>
            <a:r>
              <a:rPr lang="fr-FR" u="sng" dirty="0" smtClean="0"/>
              <a:t>exclusivement</a:t>
            </a:r>
            <a:r>
              <a:rPr lang="fr-FR" dirty="0" smtClean="0"/>
              <a:t> par le SI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L’interface SI / annuaires : </a:t>
            </a:r>
          </a:p>
          <a:p>
            <a:pPr lvl="1"/>
            <a:r>
              <a:rPr lang="fr-FR" dirty="0" smtClean="0"/>
              <a:t>Scripts Shell</a:t>
            </a:r>
          </a:p>
          <a:p>
            <a:pPr lvl="1"/>
            <a:r>
              <a:rPr lang="fr-FR" dirty="0" smtClean="0"/>
              <a:t>Mécanisme de gestion de requêtes pour les modifications en différé 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xmlns="" id="{D30E4B01-A677-0740-AD02-EE45C6B7D6F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FR" dirty="0" smtClean="0"/>
              <a:t>Outils et technologie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10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Aspects techniques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11</a:t>
            </a:fld>
            <a:endParaRPr lang="fr-FR">
              <a:solidFill>
                <a:srgbClr val="000000"/>
              </a:solidFill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1399"/>
            <a:ext cx="8424936" cy="5080474"/>
          </a:xfrm>
        </p:spPr>
      </p:pic>
    </p:spTree>
    <p:extLst>
      <p:ext uri="{BB962C8B-B14F-4D97-AF65-F5344CB8AC3E}">
        <p14:creationId xmlns:p14="http://schemas.microsoft.com/office/powerpoint/2010/main" val="170992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2AFE71-642E-1E48-980C-33D73AA3F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401" y="1508369"/>
            <a:ext cx="5557584" cy="76850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</a:t>
            </a:r>
            <a:br>
              <a:rPr lang="fr-FR" dirty="0" smtClean="0"/>
            </a:b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633F26D-F509-B44F-88C6-BFB4B3E64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400" y="2708920"/>
            <a:ext cx="5557584" cy="2103078"/>
          </a:xfrm>
        </p:spPr>
        <p:txBody>
          <a:bodyPr>
            <a:noAutofit/>
          </a:bodyPr>
          <a:lstStyle/>
          <a:p>
            <a:pPr marL="1887538" indent="-285750" algn="l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Bilan</a:t>
            </a:r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Futur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12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32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466"/>
            <a:ext cx="8218791" cy="4608846"/>
          </a:xfrm>
        </p:spPr>
        <p:txBody>
          <a:bodyPr>
            <a:normAutofit/>
          </a:bodyPr>
          <a:lstStyle/>
          <a:p>
            <a:r>
              <a:rPr lang="fr-FR" dirty="0" smtClean="0"/>
              <a:t>Les points positifs</a:t>
            </a:r>
          </a:p>
          <a:p>
            <a:pPr lvl="1"/>
            <a:r>
              <a:rPr lang="fr-FR" dirty="0" smtClean="0"/>
              <a:t>Contrôle total</a:t>
            </a:r>
          </a:p>
          <a:p>
            <a:pPr lvl="2"/>
            <a:r>
              <a:rPr lang="fr-FR" dirty="0"/>
              <a:t>D</a:t>
            </a:r>
            <a:r>
              <a:rPr lang="fr-FR" dirty="0" smtClean="0"/>
              <a:t>es membres IRIT et des partenaires extérieurs</a:t>
            </a:r>
          </a:p>
          <a:p>
            <a:pPr lvl="2"/>
            <a:r>
              <a:rPr lang="fr-FR" dirty="0" smtClean="0"/>
              <a:t>Des accès physiques et/ou virtuels </a:t>
            </a:r>
          </a:p>
          <a:p>
            <a:pPr lvl="2"/>
            <a:r>
              <a:rPr lang="fr-FR" dirty="0" smtClean="0"/>
              <a:t>Des ressources numériques allouées</a:t>
            </a:r>
          </a:p>
          <a:p>
            <a:pPr lvl="1"/>
            <a:r>
              <a:rPr lang="fr-FR" dirty="0" smtClean="0"/>
              <a:t>Fiabilité de l’information et rapidité de synchronisation entre les SI</a:t>
            </a:r>
          </a:p>
          <a:p>
            <a:pPr lvl="1"/>
            <a:r>
              <a:rPr lang="fr-FR" dirty="0" smtClean="0"/>
              <a:t>Gain de temps pour l’obtention des comptes informatiques IRIT et IRIT-N7 </a:t>
            </a:r>
            <a:r>
              <a:rPr lang="fr-FR" sz="1500" dirty="0" smtClean="0"/>
              <a:t>(dématérialisation)</a:t>
            </a:r>
            <a:endParaRPr lang="fr-FR" sz="1500" dirty="0"/>
          </a:p>
          <a:p>
            <a:r>
              <a:rPr lang="fr-FR" dirty="0" smtClean="0"/>
              <a:t>Les points critiques	</a:t>
            </a:r>
          </a:p>
          <a:p>
            <a:pPr lvl="1"/>
            <a:r>
              <a:rPr lang="fr-FR" dirty="0" smtClean="0"/>
              <a:t>IRIT-N7 : Garantie de la pérennité de la synchronisation avec l’INP </a:t>
            </a:r>
            <a:r>
              <a:rPr lang="fr-FR" sz="1500" dirty="0" smtClean="0"/>
              <a:t>(évolution du référentiel en cours)</a:t>
            </a:r>
          </a:p>
          <a:p>
            <a:pPr lvl="1"/>
            <a:r>
              <a:rPr lang="fr-FR" dirty="0" smtClean="0"/>
              <a:t>IRIT-UPS : faible fiabilité des informations du LDAP UPS (hébergés, double affectation des E/C)</a:t>
            </a:r>
          </a:p>
          <a:p>
            <a:pPr lvl="1"/>
            <a:r>
              <a:rPr lang="fr-FR" dirty="0" smtClean="0"/>
              <a:t>IRIT-CNRS : double saisie (SI IRIT + RESEDA)</a:t>
            </a:r>
            <a:endParaRPr lang="fr-FR" sz="1400" dirty="0" smtClean="0"/>
          </a:p>
          <a:p>
            <a:pPr marL="342900" lvl="1" indent="0">
              <a:buNone/>
            </a:pPr>
            <a:endParaRPr lang="fr-FR" sz="1500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xmlns="" id="{D30E4B01-A677-0740-AD02-EE45C6B7D6F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FR" dirty="0" smtClean="0"/>
              <a:t>Bilan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13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5" y="1916832"/>
            <a:ext cx="8508722" cy="4028493"/>
          </a:xfrm>
        </p:spPr>
        <p:txBody>
          <a:bodyPr>
            <a:normAutofit/>
          </a:bodyPr>
          <a:lstStyle/>
          <a:p>
            <a:r>
              <a:rPr lang="fr-FR" dirty="0" smtClean="0"/>
              <a:t>IRIT-N7 : désactivation automatique des services numériques sur IRIT-N7</a:t>
            </a:r>
          </a:p>
          <a:p>
            <a:r>
              <a:rPr lang="fr-FR" dirty="0" smtClean="0"/>
              <a:t>Evolution des applications </a:t>
            </a:r>
            <a:r>
              <a:rPr lang="fr-FR" sz="2000" dirty="0" smtClean="0"/>
              <a:t>(baisse effectif importante)</a:t>
            </a:r>
          </a:p>
          <a:p>
            <a:r>
              <a:rPr lang="fr-FR" dirty="0"/>
              <a:t>Interconnexion avec les référentiel des tutelles</a:t>
            </a:r>
          </a:p>
          <a:p>
            <a:pPr lvl="1"/>
            <a:r>
              <a:rPr lang="fr-FR" dirty="0" smtClean="0"/>
              <a:t>INP  (SINAPS): en cours </a:t>
            </a:r>
          </a:p>
          <a:p>
            <a:pPr lvl="1"/>
            <a:r>
              <a:rPr lang="fr-FR" dirty="0" smtClean="0"/>
              <a:t>CNRS (RESEDA) : API existantes pour la collecte</a:t>
            </a:r>
          </a:p>
          <a:p>
            <a:pPr lvl="1"/>
            <a:r>
              <a:rPr lang="fr-FR" dirty="0"/>
              <a:t>e</a:t>
            </a:r>
            <a:r>
              <a:rPr lang="fr-FR" dirty="0" smtClean="0"/>
              <a:t>t l’UPS ? </a:t>
            </a:r>
            <a:endParaRPr lang="fr-FR" sz="2000" dirty="0" smtClean="0"/>
          </a:p>
          <a:p>
            <a:pPr lvl="2"/>
            <a:r>
              <a:rPr lang="fr-FR" sz="1800" dirty="0" smtClean="0"/>
              <a:t>Identifier les personnels rattachés à l’IRIT </a:t>
            </a:r>
          </a:p>
          <a:p>
            <a:pPr lvl="2"/>
            <a:r>
              <a:rPr lang="fr-FR" sz="1800" dirty="0" smtClean="0"/>
              <a:t>Collecter </a:t>
            </a:r>
            <a:r>
              <a:rPr lang="fr-FR" sz="1800" dirty="0"/>
              <a:t>les informations pour alimenter notre SI pour les personnels UPS</a:t>
            </a:r>
          </a:p>
          <a:p>
            <a:pPr lvl="2"/>
            <a:r>
              <a:rPr lang="fr-FR" sz="1800" dirty="0"/>
              <a:t>Alimenter le référentiel pour les hébergés et maîtriser les accès </a:t>
            </a:r>
            <a:r>
              <a:rPr lang="fr-FR" sz="1800" dirty="0" smtClean="0"/>
              <a:t>accordés </a:t>
            </a:r>
            <a:endParaRPr lang="fr-FR" sz="1800" dirty="0"/>
          </a:p>
          <a:p>
            <a:pPr marL="342900" lvl="1" indent="0">
              <a:buNone/>
            </a:pPr>
            <a:endParaRPr lang="fr-FR" sz="1500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xmlns="" id="{D30E4B01-A677-0740-AD02-EE45C6B7D6F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FR" dirty="0" smtClean="0"/>
              <a:t>Futur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14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7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060848"/>
            <a:ext cx="8218791" cy="3168352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endParaRPr lang="fr-FR" sz="1500" dirty="0" smtClean="0"/>
          </a:p>
          <a:p>
            <a:pPr marL="714375" lvl="1" indent="0">
              <a:buNone/>
            </a:pPr>
            <a:r>
              <a:rPr lang="fr-FR" sz="2400" b="1" dirty="0" smtClean="0"/>
              <a:t>Les clés de la réussite d’une telle opération</a:t>
            </a:r>
            <a:endParaRPr lang="fr-FR" sz="2400" dirty="0" smtClean="0"/>
          </a:p>
          <a:p>
            <a:pPr marL="342900" lvl="1" indent="0">
              <a:buNone/>
            </a:pPr>
            <a:endParaRPr lang="fr-FR" sz="2000" dirty="0" smtClean="0"/>
          </a:p>
          <a:p>
            <a:pPr marL="901700" lvl="1"/>
            <a:r>
              <a:rPr lang="fr-FR" sz="2000" dirty="0" smtClean="0"/>
              <a:t>La demande était légitime : initiative du </a:t>
            </a:r>
            <a:r>
              <a:rPr lang="fr-FR" sz="2000" dirty="0" err="1" smtClean="0"/>
              <a:t>DU</a:t>
            </a:r>
            <a:r>
              <a:rPr lang="fr-FR" sz="2000" dirty="0" smtClean="0"/>
              <a:t> </a:t>
            </a:r>
          </a:p>
          <a:p>
            <a:pPr marL="901700" lvl="1"/>
            <a:r>
              <a:rPr lang="fr-FR" sz="2000" dirty="0" smtClean="0"/>
              <a:t>Les services ont été partie prenante du projet </a:t>
            </a:r>
          </a:p>
          <a:p>
            <a:pPr marL="901700" lvl="1"/>
            <a:r>
              <a:rPr lang="fr-FR" sz="2000" dirty="0" smtClean="0"/>
              <a:t>Les rôles ont bien été définis : chacun son métier</a:t>
            </a:r>
          </a:p>
          <a:p>
            <a:pPr marL="1416050" lvl="3" indent="-342900">
              <a:buFont typeface="+mj-lt"/>
              <a:buAutoNum type="arabicPeriod"/>
            </a:pPr>
            <a:r>
              <a:rPr lang="fr-FR" sz="1650" dirty="0" smtClean="0"/>
              <a:t>Le service RH définit les règles et est responsable de la qualité des informations</a:t>
            </a:r>
          </a:p>
          <a:p>
            <a:pPr marL="1416050" lvl="3" indent="-342900">
              <a:buFont typeface="+mj-lt"/>
              <a:buAutoNum type="arabicPeriod"/>
            </a:pPr>
            <a:r>
              <a:rPr lang="fr-FR" sz="1650" dirty="0" smtClean="0"/>
              <a:t>Le service informatique implémente les règles et n’y déroge jamais même s’il a la possibilité technique de …</a:t>
            </a:r>
            <a:endParaRPr lang="fr-FR" sz="165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15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8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2AFE71-642E-1E48-980C-33D73AA3F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7864" y="2420888"/>
            <a:ext cx="5557584" cy="76850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</a:t>
            </a:r>
            <a:br>
              <a:rPr lang="fr-FR" dirty="0" smtClean="0"/>
            </a:br>
            <a:r>
              <a:rPr lang="fr-FR" dirty="0" smtClean="0"/>
              <a:t>Merci de votre attention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16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2AFE71-642E-1E48-980C-33D73AA3F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401" y="1508369"/>
            <a:ext cx="5557584" cy="696495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633F26D-F509-B44F-88C6-BFB4B3E64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401" y="2708920"/>
            <a:ext cx="5557584" cy="2448272"/>
          </a:xfrm>
        </p:spPr>
        <p:txBody>
          <a:bodyPr>
            <a:normAutofit/>
          </a:bodyPr>
          <a:lstStyle/>
          <a:p>
            <a:pPr marL="1792288" indent="-457200" algn="l">
              <a:buFont typeface="+mj-lt"/>
              <a:buAutoNum type="arabicPeriod"/>
            </a:pPr>
            <a:r>
              <a:rPr lang="fr-FR" sz="2400" dirty="0" smtClean="0"/>
              <a:t>Introduction</a:t>
            </a:r>
            <a:endParaRPr lang="fr-FR" sz="2400" dirty="0"/>
          </a:p>
          <a:p>
            <a:pPr marL="1792288" indent="-457200" algn="l">
              <a:buFont typeface="+mj-lt"/>
              <a:buAutoNum type="arabicPeriod"/>
            </a:pPr>
            <a:r>
              <a:rPr lang="fr-FR" sz="2400" dirty="0"/>
              <a:t>Aspects organisationnels</a:t>
            </a:r>
          </a:p>
          <a:p>
            <a:pPr marL="1792288" indent="-457200" algn="l">
              <a:buFont typeface="+mj-lt"/>
              <a:buAutoNum type="arabicPeriod"/>
            </a:pPr>
            <a:r>
              <a:rPr lang="fr-FR" sz="2400" dirty="0"/>
              <a:t>Aspects techniques</a:t>
            </a:r>
          </a:p>
          <a:p>
            <a:pPr marL="1792288" indent="-457200" algn="l">
              <a:buFont typeface="+mj-lt"/>
              <a:buAutoNum type="arabicPeriod"/>
            </a:pPr>
            <a:r>
              <a:rPr lang="fr-FR" sz="2400" dirty="0" smtClean="0"/>
              <a:t>Conclusion</a:t>
            </a: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2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3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13027"/>
            <a:ext cx="7886700" cy="460884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 contexte : UMR multi-tutelles,  multi-sites  - </a:t>
            </a:r>
            <a:r>
              <a:rPr lang="fr-FR" sz="2000" i="1" dirty="0" smtClean="0"/>
              <a:t>http://www.irit.fr</a:t>
            </a:r>
            <a:endParaRPr lang="fr-FR" dirty="0"/>
          </a:p>
          <a:p>
            <a:pPr lvl="1"/>
            <a:r>
              <a:rPr lang="fr-FR" dirty="0"/>
              <a:t>5 tutelles (CNRS, INP, UT1, UT2J, UT3) </a:t>
            </a:r>
          </a:p>
          <a:p>
            <a:pPr lvl="1"/>
            <a:r>
              <a:rPr lang="fr-FR" dirty="0" smtClean="0"/>
              <a:t>6 sites (</a:t>
            </a:r>
            <a:r>
              <a:rPr lang="fr-FR" u="sng" dirty="0" smtClean="0"/>
              <a:t>UT3</a:t>
            </a:r>
            <a:r>
              <a:rPr lang="fr-FR" dirty="0" smtClean="0"/>
              <a:t>, INP-ENSEEIHT, UT1, UT2J, Castres, Tarbes) </a:t>
            </a:r>
          </a:p>
          <a:p>
            <a:pPr lvl="1"/>
            <a:r>
              <a:rPr lang="fr-FR" dirty="0" smtClean="0"/>
              <a:t>750 – 800  membres et hébergés (660 comptes actifs) et ~500 partenaires (380 comptes LDAP)</a:t>
            </a:r>
          </a:p>
          <a:p>
            <a:pPr lvl="1"/>
            <a:r>
              <a:rPr lang="fr-FR" dirty="0" smtClean="0"/>
              <a:t>service RH (sites gestionnaires : IRIT-UPS, IRIT-N7)</a:t>
            </a:r>
          </a:p>
          <a:p>
            <a:pPr lvl="1"/>
            <a:r>
              <a:rPr lang="fr-FR" dirty="0" smtClean="0"/>
              <a:t>service Informatique (sites: IRIT-UPS, IRIT-N7)</a:t>
            </a:r>
          </a:p>
          <a:p>
            <a:pPr lvl="1"/>
            <a:r>
              <a:rPr lang="fr-FR" dirty="0" smtClean="0"/>
              <a:t>ZRR 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système d’information</a:t>
            </a:r>
          </a:p>
          <a:p>
            <a:pPr lvl="1"/>
            <a:r>
              <a:rPr lang="fr-FR" dirty="0"/>
              <a:t>1997 – Naissance du SI (Publications)</a:t>
            </a:r>
          </a:p>
          <a:p>
            <a:pPr lvl="1"/>
            <a:r>
              <a:rPr lang="fr-FR" dirty="0"/>
              <a:t>2002 – Personnel (fin des fichiers Excel des services) – site gestionnaire unique</a:t>
            </a:r>
          </a:p>
          <a:p>
            <a:pPr lvl="1"/>
            <a:r>
              <a:rPr lang="fr-FR" dirty="0"/>
              <a:t>2007 – Comptes informatiques</a:t>
            </a:r>
          </a:p>
          <a:p>
            <a:pPr lvl="1"/>
            <a:r>
              <a:rPr lang="fr-FR" dirty="0"/>
              <a:t>2013 – Autorisations FSD</a:t>
            </a:r>
          </a:p>
          <a:p>
            <a:pPr lvl="1"/>
            <a:r>
              <a:rPr lang="fr-FR" dirty="0"/>
              <a:t>2016 – Personnel – gestion multi-sites </a:t>
            </a:r>
            <a:r>
              <a:rPr lang="fr-FR" dirty="0" smtClean="0"/>
              <a:t>: intégration IRIT-N7 (RH + comptes info)</a:t>
            </a:r>
            <a:endParaRPr lang="fr-FR" dirty="0"/>
          </a:p>
          <a:p>
            <a:pPr lvl="1"/>
            <a:r>
              <a:rPr lang="fr-FR" dirty="0"/>
              <a:t>2017 – Ressources numériques et partenaires </a:t>
            </a:r>
            <a:r>
              <a:rPr lang="fr-FR" dirty="0" smtClean="0"/>
              <a:t>extérieurs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3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83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404664"/>
            <a:ext cx="7229243" cy="760720"/>
          </a:xfrm>
        </p:spPr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4</a:t>
            </a:fld>
            <a:endParaRPr lang="fr-FR">
              <a:solidFill>
                <a:srgbClr val="000000"/>
              </a:solidFill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98" y="1340768"/>
            <a:ext cx="8646973" cy="5005402"/>
          </a:xfrm>
        </p:spPr>
      </p:pic>
    </p:spTree>
    <p:extLst>
      <p:ext uri="{BB962C8B-B14F-4D97-AF65-F5344CB8AC3E}">
        <p14:creationId xmlns:p14="http://schemas.microsoft.com/office/powerpoint/2010/main" val="36207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2AFE71-642E-1E48-980C-33D73AA3F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401" y="1508369"/>
            <a:ext cx="5557584" cy="76850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</a:t>
            </a:r>
            <a:br>
              <a:rPr lang="fr-FR" dirty="0" smtClean="0"/>
            </a:br>
            <a:r>
              <a:rPr lang="fr-FR" dirty="0" smtClean="0"/>
              <a:t>Aspects Organisationnels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633F26D-F509-B44F-88C6-BFB4B3E64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400" y="2564904"/>
            <a:ext cx="5557584" cy="2247094"/>
          </a:xfrm>
        </p:spPr>
        <p:txBody>
          <a:bodyPr>
            <a:noAutofit/>
          </a:bodyPr>
          <a:lstStyle/>
          <a:p>
            <a:pPr marL="1887538" indent="-285750" algn="l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Les arrivées</a:t>
            </a:r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Les séjours</a:t>
            </a:r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Les départs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5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3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Aspects Organisationnels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635" y="2047250"/>
            <a:ext cx="7886700" cy="419006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Préparation</a:t>
            </a:r>
          </a:p>
          <a:p>
            <a:pPr lvl="1"/>
            <a:r>
              <a:rPr lang="fr-FR" dirty="0" smtClean="0"/>
              <a:t>Accord FSD et enregistrement réponse dans le SI </a:t>
            </a:r>
            <a:r>
              <a:rPr lang="fr-FR" dirty="0">
                <a:sym typeface="Wingdings" panose="05000000000000000000" pitchFamily="2" charset="2"/>
              </a:rPr>
              <a:t>(</a:t>
            </a:r>
            <a:r>
              <a:rPr lang="fr-FR" sz="1600" i="1" dirty="0" smtClean="0"/>
              <a:t>si nécessaire</a:t>
            </a:r>
            <a:r>
              <a:rPr lang="fr-FR" sz="1600" dirty="0" smtClean="0"/>
              <a:t>)</a:t>
            </a:r>
            <a:endParaRPr lang="fr-FR" i="1" dirty="0" smtClean="0"/>
          </a:p>
          <a:p>
            <a:pPr lvl="1"/>
            <a:r>
              <a:rPr lang="fr-FR" dirty="0" smtClean="0"/>
              <a:t>Kit entrant (FR, EN) : </a:t>
            </a:r>
            <a:r>
              <a:rPr lang="fr-FR" sz="1600" dirty="0" smtClean="0"/>
              <a:t>règlement intérieur, charte CNRS, formulaire d’enregistrement, livret des entrants</a:t>
            </a:r>
          </a:p>
          <a:p>
            <a:r>
              <a:rPr lang="fr-FR" dirty="0" smtClean="0"/>
              <a:t>Arrivée</a:t>
            </a:r>
          </a:p>
          <a:p>
            <a:pPr lvl="1"/>
            <a:r>
              <a:rPr lang="fr-FR" dirty="0" smtClean="0"/>
              <a:t>Service RH : </a:t>
            </a:r>
          </a:p>
          <a:p>
            <a:pPr lvl="2"/>
            <a:r>
              <a:rPr lang="fr-FR" dirty="0"/>
              <a:t>S</a:t>
            </a:r>
            <a:r>
              <a:rPr lang="fr-FR" dirty="0" smtClean="0"/>
              <a:t>aisie dossier et enregistrement signature charte </a:t>
            </a:r>
          </a:p>
          <a:p>
            <a:pPr lvl="2"/>
            <a:r>
              <a:rPr lang="fr-FR" dirty="0" smtClean="0"/>
              <a:t>Demande éventuelle compte informatique IRIT</a:t>
            </a:r>
          </a:p>
          <a:p>
            <a:pPr lvl="2"/>
            <a:r>
              <a:rPr lang="fr-FR" dirty="0" smtClean="0"/>
              <a:t>Site IRIT-UPS : délivrance badge d’accès IRIT</a:t>
            </a:r>
          </a:p>
          <a:p>
            <a:pPr lvl="2"/>
            <a:r>
              <a:rPr lang="fr-FR" dirty="0" smtClean="0"/>
              <a:t>Site IRIT-N7 : alimentation SI INP</a:t>
            </a:r>
            <a:br>
              <a:rPr lang="fr-FR" dirty="0" smtClean="0"/>
            </a:br>
            <a:endParaRPr lang="fr-FR" dirty="0" smtClean="0"/>
          </a:p>
          <a:p>
            <a:pPr lvl="1"/>
            <a:r>
              <a:rPr lang="fr-FR" dirty="0" smtClean="0"/>
              <a:t>Service informatique : </a:t>
            </a:r>
          </a:p>
          <a:p>
            <a:pPr lvl="2"/>
            <a:r>
              <a:rPr lang="fr-FR" dirty="0" smtClean="0"/>
              <a:t>Site IRIT-UPS : Délivrance compte IRIT (date de fin automatique) </a:t>
            </a:r>
          </a:p>
          <a:p>
            <a:pPr marL="685800" lvl="2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           </a:t>
            </a:r>
            <a:r>
              <a:rPr lang="fr-FR" dirty="0" smtClean="0"/>
              <a:t> abonnement automatique listes de diffusion  - structures d’accueil et catégories</a:t>
            </a:r>
          </a:p>
          <a:p>
            <a:pPr lvl="2"/>
            <a:r>
              <a:rPr lang="fr-FR" dirty="0" smtClean="0"/>
              <a:t>Site IRIT-N7 : Délivrance compte établissement, si besoin et activation services numériques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xmlns="" id="{D30E4B01-A677-0740-AD02-EE45C6B7D6F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FR" dirty="0" smtClean="0"/>
              <a:t>Les arrivées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6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Aspects Organisationnels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700808"/>
            <a:ext cx="8076674" cy="4721065"/>
          </a:xfrm>
        </p:spPr>
        <p:txBody>
          <a:bodyPr/>
          <a:lstStyle/>
          <a:p>
            <a:r>
              <a:rPr lang="fr-FR" dirty="0" smtClean="0"/>
              <a:t>Dossiers RH</a:t>
            </a:r>
          </a:p>
          <a:p>
            <a:pPr lvl="1"/>
            <a:r>
              <a:rPr lang="fr-FR" dirty="0" smtClean="0"/>
              <a:t>Modification</a:t>
            </a:r>
          </a:p>
          <a:p>
            <a:pPr lvl="2"/>
            <a:r>
              <a:rPr lang="fr-FR" dirty="0" smtClean="0"/>
              <a:t>Date fin de séjour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/>
              <a:t>Modification validité compte info et badge d’accès</a:t>
            </a:r>
          </a:p>
          <a:p>
            <a:pPr lvl="2"/>
            <a:r>
              <a:rPr lang="fr-FR" dirty="0" smtClean="0"/>
              <a:t>Catégorie </a:t>
            </a:r>
            <a:r>
              <a:rPr lang="fr-FR" dirty="0" smtClean="0">
                <a:sym typeface="Wingdings" panose="05000000000000000000" pitchFamily="2" charset="2"/>
              </a:rPr>
              <a:t> Droits carte d’accès et listes de diffusion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Consultation</a:t>
            </a:r>
          </a:p>
          <a:p>
            <a:pPr lvl="2"/>
            <a:r>
              <a:rPr lang="fr-FR" dirty="0"/>
              <a:t>Envoi annuel de la  fiche personnel </a:t>
            </a:r>
            <a:r>
              <a:rPr lang="fr-FR" dirty="0" smtClean="0"/>
              <a:t>pour vérification des informations</a:t>
            </a:r>
          </a:p>
          <a:p>
            <a:pPr lvl="2"/>
            <a:r>
              <a:rPr lang="fr-FR" dirty="0" smtClean="0"/>
              <a:t>Portail IRIT  : vérification et demande de modifications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>
                <a:sym typeface="Wingdings" panose="05000000000000000000" pitchFamily="2" charset="2"/>
              </a:rPr>
              <a:t>Ressources numériques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Référents et affectataires (membres IRIT et partenaires extérieurs)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Portail IRIT : demande et consultation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Envoi semestriel du bilan</a:t>
            </a:r>
            <a:br>
              <a:rPr lang="fr-FR" dirty="0" smtClean="0">
                <a:sym typeface="Wingdings" panose="05000000000000000000" pitchFamily="2" charset="2"/>
              </a:rPr>
            </a:br>
            <a:endParaRPr lang="fr-FR" dirty="0" smtClean="0"/>
          </a:p>
          <a:p>
            <a:r>
              <a:rPr lang="fr-FR" dirty="0" smtClean="0"/>
              <a:t>Mots de passe : validité 1 an</a:t>
            </a:r>
          </a:p>
          <a:p>
            <a:pPr lvl="1"/>
            <a:r>
              <a:rPr lang="fr-FR" dirty="0" smtClean="0"/>
              <a:t>Alerte hebdomadaire (45j avant)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xmlns="" id="{D30E4B01-A677-0740-AD02-EE45C6B7D6F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FR" dirty="0" smtClean="0"/>
              <a:t>Les séjours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7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49FB6FD-0044-0344-8F22-6B7E4D1A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Aspects Organisationnels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20B1D6-98D4-F840-AF57-FFC2AC31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635" y="1700808"/>
            <a:ext cx="7886700" cy="4536504"/>
          </a:xfrm>
        </p:spPr>
        <p:txBody>
          <a:bodyPr>
            <a:normAutofit/>
          </a:bodyPr>
          <a:lstStyle/>
          <a:p>
            <a:r>
              <a:rPr lang="fr-FR" dirty="0" smtClean="0"/>
              <a:t>Préparation </a:t>
            </a:r>
          </a:p>
          <a:p>
            <a:pPr lvl="1"/>
            <a:r>
              <a:rPr lang="fr-FR" dirty="0" smtClean="0"/>
              <a:t>Responsable: alerte pour prolongation éventuelle du séjour (60j avant – FSD)</a:t>
            </a:r>
            <a:endParaRPr lang="fr-FR" i="1" dirty="0" smtClean="0"/>
          </a:p>
          <a:p>
            <a:pPr lvl="1"/>
            <a:r>
              <a:rPr lang="fr-FR" dirty="0" smtClean="0"/>
              <a:t>Personne : alerte hebdomadaire pour clôture compte informatique</a:t>
            </a:r>
            <a:br>
              <a:rPr lang="fr-FR" dirty="0" smtClean="0"/>
            </a:br>
            <a:r>
              <a:rPr lang="fr-FR" dirty="0" smtClean="0"/>
              <a:t>                    (45j avant) et devenir des ressources numériques</a:t>
            </a:r>
          </a:p>
          <a:p>
            <a:r>
              <a:rPr lang="fr-FR" dirty="0" smtClean="0"/>
              <a:t>Départ</a:t>
            </a:r>
          </a:p>
          <a:p>
            <a:pPr lvl="1"/>
            <a:r>
              <a:rPr lang="fr-FR" dirty="0" smtClean="0"/>
              <a:t>Jour J : événements déclenchés automatiquement</a:t>
            </a:r>
            <a:endParaRPr lang="fr-FR" dirty="0"/>
          </a:p>
          <a:p>
            <a:pPr lvl="2"/>
            <a:r>
              <a:rPr lang="fr-FR" dirty="0" smtClean="0"/>
              <a:t>Fin validité :  </a:t>
            </a:r>
            <a:r>
              <a:rPr lang="fr-FR" dirty="0"/>
              <a:t>compte informatique </a:t>
            </a:r>
            <a:r>
              <a:rPr lang="fr-FR" dirty="0" smtClean="0"/>
              <a:t>et badge d’accès </a:t>
            </a:r>
            <a:r>
              <a:rPr lang="fr-FR" dirty="0"/>
              <a:t>(site IRIT/UPS), </a:t>
            </a:r>
            <a:endParaRPr lang="fr-FR" dirty="0" smtClean="0"/>
          </a:p>
          <a:p>
            <a:pPr lvl="2"/>
            <a:r>
              <a:rPr lang="fr-FR" dirty="0" smtClean="0"/>
              <a:t>Clôture du dossier</a:t>
            </a:r>
          </a:p>
          <a:p>
            <a:pPr lvl="2"/>
            <a:r>
              <a:rPr lang="fr-FR" dirty="0" smtClean="0"/>
              <a:t>Désabonnement listes de diffusion (Structures et Catégories),</a:t>
            </a:r>
          </a:p>
          <a:p>
            <a:pPr lvl="1"/>
            <a:r>
              <a:rPr lang="fr-FR" dirty="0" smtClean="0"/>
              <a:t>Site IRIT-N7 :  fin de la validité du compte N7 sur réseau IRIT-N7</a:t>
            </a:r>
          </a:p>
          <a:p>
            <a:pPr lvl="1"/>
            <a:r>
              <a:rPr lang="fr-FR" dirty="0" smtClean="0"/>
              <a:t>Suppression compte informatique IRIT</a:t>
            </a:r>
          </a:p>
          <a:p>
            <a:pPr lvl="2"/>
            <a:r>
              <a:rPr lang="fr-FR" dirty="0" smtClean="0"/>
              <a:t>1 mois après clôture – alerte responsable pour accord de suppression du compte</a:t>
            </a:r>
          </a:p>
          <a:p>
            <a:pPr lvl="2"/>
            <a:r>
              <a:rPr lang="fr-FR" dirty="0" smtClean="0"/>
              <a:t>3 mois après clôture – archivage des données et suppression du compte</a:t>
            </a:r>
          </a:p>
          <a:p>
            <a:pPr lvl="2"/>
            <a:r>
              <a:rPr lang="fr-FR" dirty="0" smtClean="0"/>
              <a:t>3 mois après archivage – suppression des données</a:t>
            </a:r>
          </a:p>
          <a:p>
            <a:r>
              <a:rPr lang="fr-FR" dirty="0" smtClean="0"/>
              <a:t>Signature charte : validité 1 an après départ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xmlns="" id="{D30E4B01-A677-0740-AD02-EE45C6B7D6F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FR" dirty="0" smtClean="0"/>
              <a:t>Les départs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8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5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2AFE71-642E-1E48-980C-33D73AA3F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401" y="1508369"/>
            <a:ext cx="5557584" cy="76850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	</a:t>
            </a:r>
            <a:br>
              <a:rPr lang="fr-FR" dirty="0" smtClean="0"/>
            </a:br>
            <a:r>
              <a:rPr lang="fr-FR" dirty="0" smtClean="0"/>
              <a:t>Aspects techniques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633F26D-F509-B44F-88C6-BFB4B3E64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400" y="2708920"/>
            <a:ext cx="5557584" cy="2103078"/>
          </a:xfrm>
        </p:spPr>
        <p:txBody>
          <a:bodyPr>
            <a:noAutofit/>
          </a:bodyPr>
          <a:lstStyle/>
          <a:p>
            <a:pPr marL="1887538" indent="-285750" algn="l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Outils et technologie</a:t>
            </a:r>
          </a:p>
          <a:p>
            <a:pPr marL="1887538" indent="-285750" algn="l">
              <a:buFont typeface="Arial" panose="020B0604020202020204" pitchFamily="34" charset="0"/>
              <a:buChar char="•"/>
            </a:pPr>
            <a:r>
              <a:rPr lang="fr-FR" sz="2400" dirty="0" smtClean="0"/>
              <a:t>Schéma de fonctionnement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E78D-03D9-6B4A-A388-9BA48370C1BE}" type="slidenum">
              <a:rPr lang="fr-FR" smtClean="0">
                <a:solidFill>
                  <a:srgbClr val="000000"/>
                </a:solidFill>
              </a:rPr>
              <a:pPr/>
              <a:t>9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2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 présentation IRIT 2018">
  <a:themeElements>
    <a:clrScheme name="ThèmeIRIT2018FINAL">
      <a:dk1>
        <a:srgbClr val="000000"/>
      </a:dk1>
      <a:lt1>
        <a:srgbClr val="FFFFFF"/>
      </a:lt1>
      <a:dk2>
        <a:srgbClr val="919191"/>
      </a:dk2>
      <a:lt2>
        <a:srgbClr val="FEFFFF"/>
      </a:lt2>
      <a:accent1>
        <a:srgbClr val="F74B0F"/>
      </a:accent1>
      <a:accent2>
        <a:srgbClr val="264165"/>
      </a:accent2>
      <a:accent3>
        <a:srgbClr val="A5A5A5"/>
      </a:accent3>
      <a:accent4>
        <a:srgbClr val="1E5B8A"/>
      </a:accent4>
      <a:accent5>
        <a:srgbClr val="0D3153"/>
      </a:accent5>
      <a:accent6>
        <a:srgbClr val="199FC5"/>
      </a:accent6>
      <a:hlink>
        <a:srgbClr val="F74B0F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IRIT_032018" id="{ACEAC88E-6EA3-6842-9946-8CBA1FF30632}" vid="{1482C734-AA1B-4A44-A52A-10D04765735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présentation IRIT 2018</Template>
  <TotalTime>1293</TotalTime>
  <Words>486</Words>
  <Application>Microsoft Office PowerPoint</Application>
  <PresentationFormat>Affichage à l'écran (4:3)</PresentationFormat>
  <Paragraphs>149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Masque présentation IRIT 2018</vt:lpstr>
      <vt:lpstr>   Gestion des personnels</vt:lpstr>
      <vt:lpstr>Sommaire</vt:lpstr>
      <vt:lpstr>Introduction</vt:lpstr>
      <vt:lpstr>Introduction</vt:lpstr>
      <vt:lpstr>  Aspects Organisationnels</vt:lpstr>
      <vt:lpstr>Aspects Organisationnels</vt:lpstr>
      <vt:lpstr>Aspects Organisationnels</vt:lpstr>
      <vt:lpstr>Aspects Organisationnels</vt:lpstr>
      <vt:lpstr>  Aspects techniques</vt:lpstr>
      <vt:lpstr>Aspects Techniques</vt:lpstr>
      <vt:lpstr>Aspects techniques</vt:lpstr>
      <vt:lpstr>  Conclusion</vt:lpstr>
      <vt:lpstr>Conclusion</vt:lpstr>
      <vt:lpstr>Conclusion</vt:lpstr>
      <vt:lpstr>Conclusion</vt:lpstr>
      <vt:lpstr>  Merci de votre attention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Annie Planque</cp:lastModifiedBy>
  <cp:revision>158</cp:revision>
  <cp:lastPrinted>2018-10-10T11:10:14Z</cp:lastPrinted>
  <dcterms:created xsi:type="dcterms:W3CDTF">2018-07-18T09:53:49Z</dcterms:created>
  <dcterms:modified xsi:type="dcterms:W3CDTF">2018-10-10T11:15:25Z</dcterms:modified>
</cp:coreProperties>
</file>