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1" r:id="rId4"/>
    <p:sldId id="265" r:id="rId5"/>
    <p:sldId id="259" r:id="rId6"/>
    <p:sldId id="285" r:id="rId7"/>
    <p:sldId id="269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0" r:id="rId19"/>
    <p:sldId id="282" r:id="rId20"/>
    <p:sldId id="283" r:id="rId21"/>
    <p:sldId id="257" r:id="rId22"/>
    <p:sldId id="266" r:id="rId23"/>
    <p:sldId id="268" r:id="rId24"/>
    <p:sldId id="263" r:id="rId25"/>
    <p:sldId id="284" r:id="rId26"/>
    <p:sldId id="264" r:id="rId27"/>
    <p:sldId id="267" r:id="rId28"/>
    <p:sldId id="258" r:id="rId29"/>
    <p:sldId id="27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C4D1-0618-4174-9468-A50DC28EF15A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1881B-38F9-48E6-A6A1-4407DDE8A4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3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881B-38F9-48E6-A6A1-4407DDE8A4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881B-38F9-48E6-A6A1-4407DDE8A4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9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881B-38F9-48E6-A6A1-4407DDE8A4C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7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881B-38F9-48E6-A6A1-4407DDE8A4C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16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881B-38F9-48E6-A6A1-4407DDE8A4C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7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0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0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25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2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2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8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9965-37F4-469A-923D-252F49745149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4956-0FF2-410E-B896-2592EC5B33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magit.fr/definition/Donnees-non-structurees" TargetMode="External"/><Relationship Id="rId3" Type="http://schemas.openxmlformats.org/officeDocument/2006/relationships/hyperlink" Target="https://www.lemagit.fr/definition/Stockage" TargetMode="External"/><Relationship Id="rId7" Type="http://schemas.openxmlformats.org/officeDocument/2006/relationships/hyperlink" Target="https://www.lemagit.fr/definition/Stockage-Obj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magit.fr/definition/Hyperconvergence-ou-Infrastructure-Hyperconvergee" TargetMode="External"/><Relationship Id="rId5" Type="http://schemas.openxmlformats.org/officeDocument/2006/relationships/hyperlink" Target="https://www.lemagit.fr/definition/Cluster" TargetMode="External"/><Relationship Id="rId4" Type="http://schemas.openxmlformats.org/officeDocument/2006/relationships/hyperlink" Target="https://www.lemagit.fr/definition/Hardwar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VSAN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8532440" cy="1777752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r>
              <a:rPr lang="fr-FR" dirty="0"/>
              <a:t> une solution VMware de </a:t>
            </a:r>
            <a:r>
              <a:rPr lang="fr-FR" dirty="0" smtClean="0"/>
              <a:t>software-</a:t>
            </a:r>
            <a:r>
              <a:rPr lang="fr-FR" dirty="0" err="1" smtClean="0"/>
              <a:t>defined</a:t>
            </a:r>
            <a:r>
              <a:rPr lang="fr-FR" dirty="0"/>
              <a:t>-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FTT=1 /RAID=5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891506"/>
            <a:ext cx="6915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2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FTT=2 /RAID=1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01031"/>
            <a:ext cx="7048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9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FTT=2/RAID=6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896269"/>
            <a:ext cx="71723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5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05819"/>
            <a:ext cx="76581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1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2191544"/>
            <a:ext cx="77628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8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43894"/>
            <a:ext cx="78676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1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62931"/>
            <a:ext cx="7848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9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20119"/>
            <a:ext cx="7391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7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/ </a:t>
            </a:r>
            <a:r>
              <a:rPr lang="fr-FR" dirty="0" err="1" smtClean="0"/>
              <a:t>deduplication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837" y="1810257"/>
            <a:ext cx="5906325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5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/</a:t>
            </a:r>
            <a:r>
              <a:rPr lang="fr-FR" dirty="0" err="1" smtClean="0"/>
              <a:t>deduplication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15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2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</a:t>
            </a:r>
            <a:r>
              <a:rPr lang="fr-FR" dirty="0" err="1" smtClean="0"/>
              <a:t>Defined</a:t>
            </a:r>
            <a:r>
              <a:rPr lang="fr-FR" dirty="0" smtClean="0"/>
              <a:t> Storage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Le Software-</a:t>
            </a:r>
            <a:r>
              <a:rPr lang="fr-FR" sz="1200" dirty="0" err="1"/>
              <a:t>Defined</a:t>
            </a:r>
            <a:r>
              <a:rPr lang="fr-FR" sz="1200" dirty="0"/>
              <a:t> Storage (stockage à définition logicielle) une approche du </a:t>
            </a:r>
            <a:r>
              <a:rPr lang="fr-FR" sz="1200" dirty="0">
                <a:hlinkClick r:id="rId3"/>
              </a:rPr>
              <a:t>stockage</a:t>
            </a:r>
            <a:r>
              <a:rPr lang="fr-FR" sz="1200" dirty="0"/>
              <a:t> des données dans laquelle la couche logicielle, qui contrôle les tâches liées au stockage, est dissociée du </a:t>
            </a:r>
            <a:r>
              <a:rPr lang="fr-FR" sz="1200" dirty="0">
                <a:hlinkClick r:id="rId4"/>
              </a:rPr>
              <a:t>matériel</a:t>
            </a:r>
            <a:r>
              <a:rPr lang="fr-FR" sz="1200" dirty="0"/>
              <a:t> de stockage physique</a:t>
            </a:r>
            <a:r>
              <a:rPr lang="fr-FR" sz="1200" dirty="0" smtClean="0"/>
              <a:t>.</a:t>
            </a:r>
          </a:p>
          <a:p>
            <a:endParaRPr lang="fr-FR" sz="1400" dirty="0" smtClean="0"/>
          </a:p>
          <a:p>
            <a:r>
              <a:rPr lang="fr-FR" sz="1400" dirty="0" smtClean="0"/>
              <a:t>L'idée </a:t>
            </a:r>
            <a:r>
              <a:rPr lang="fr-FR" sz="1400" dirty="0"/>
              <a:t>est ici que l'utilisateur assemble lui-même son système de stockage à partir des serveurs et dispositifs de stockage de son choix et qu'il choisit ensuite une solution logicielle du marché pour motoriser l'ensemble. Le résultat est au final assez similaire à une baie de stockage </a:t>
            </a:r>
            <a:r>
              <a:rPr lang="fr-FR" sz="1400" dirty="0" smtClean="0"/>
              <a:t>SAN/NAS</a:t>
            </a:r>
          </a:p>
          <a:p>
            <a:endParaRPr lang="fr-FR" sz="1400" dirty="0"/>
          </a:p>
          <a:p>
            <a:r>
              <a:rPr lang="fr-FR" sz="1400" dirty="0" smtClean="0"/>
              <a:t>solutions </a:t>
            </a:r>
            <a:r>
              <a:rPr lang="fr-FR" sz="1400" dirty="0"/>
              <a:t>de stockage distribué SAN ou NAS, qui permettent via </a:t>
            </a:r>
            <a:r>
              <a:rPr lang="fr-FR" sz="1400" dirty="0" smtClean="0"/>
              <a:t>l'agrégation </a:t>
            </a:r>
            <a:r>
              <a:rPr lang="fr-FR" sz="1400" dirty="0"/>
              <a:t>de ressources en </a:t>
            </a:r>
            <a:r>
              <a:rPr lang="fr-FR" sz="1400" dirty="0">
                <a:hlinkClick r:id="rId5"/>
              </a:rPr>
              <a:t>cluster</a:t>
            </a:r>
            <a:r>
              <a:rPr lang="fr-FR" sz="1400" dirty="0"/>
              <a:t> de créer des pools de stockage partagé à grand échelle. Parmi ces solutions on peut citer EMC </a:t>
            </a:r>
            <a:r>
              <a:rPr lang="fr-FR" sz="1400" dirty="0" err="1"/>
              <a:t>ScaleIO</a:t>
            </a:r>
            <a:r>
              <a:rPr lang="fr-FR" sz="1400" dirty="0"/>
              <a:t>, </a:t>
            </a:r>
            <a:r>
              <a:rPr lang="fr-FR" sz="1400" dirty="0" err="1"/>
              <a:t>Red</a:t>
            </a:r>
            <a:r>
              <a:rPr lang="fr-FR" sz="1400" dirty="0"/>
              <a:t> Hat Storage, HP </a:t>
            </a:r>
            <a:r>
              <a:rPr lang="fr-FR" sz="1400" dirty="0" err="1"/>
              <a:t>StoreVirtual</a:t>
            </a:r>
            <a:r>
              <a:rPr lang="fr-FR" sz="1400" dirty="0"/>
              <a:t>, EMC </a:t>
            </a:r>
            <a:r>
              <a:rPr lang="fr-FR" sz="1400" dirty="0" err="1"/>
              <a:t>Isilon</a:t>
            </a:r>
            <a:r>
              <a:rPr lang="fr-FR" sz="1400" dirty="0"/>
              <a:t> </a:t>
            </a:r>
            <a:r>
              <a:rPr lang="fr-FR" sz="1400" dirty="0" err="1"/>
              <a:t>Edge</a:t>
            </a:r>
            <a:r>
              <a:rPr lang="fr-FR" sz="1400" dirty="0"/>
              <a:t> SD ou </a:t>
            </a:r>
            <a:r>
              <a:rPr lang="fr-FR" sz="1400" dirty="0" err="1"/>
              <a:t>Storpool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dirty="0" smtClean="0"/>
              <a:t>Systèmes </a:t>
            </a:r>
            <a:r>
              <a:rPr lang="fr-FR" sz="1400" dirty="0"/>
              <a:t>de stockage </a:t>
            </a:r>
            <a:r>
              <a:rPr lang="fr-FR" sz="1400" dirty="0" err="1">
                <a:hlinkClick r:id="rId6"/>
              </a:rPr>
              <a:t>hyperconvergés</a:t>
            </a:r>
            <a:r>
              <a:rPr lang="fr-FR" sz="1400" dirty="0"/>
              <a:t> comme VMware </a:t>
            </a:r>
            <a:r>
              <a:rPr lang="fr-FR" sz="1400" dirty="0" err="1"/>
              <a:t>vSAN</a:t>
            </a:r>
            <a:r>
              <a:rPr lang="fr-FR" sz="1400" dirty="0"/>
              <a:t>, </a:t>
            </a:r>
            <a:r>
              <a:rPr lang="fr-FR" sz="1400" dirty="0" err="1"/>
              <a:t>Nutanix</a:t>
            </a:r>
            <a:r>
              <a:rPr lang="fr-FR" sz="1400" dirty="0"/>
              <a:t>, </a:t>
            </a:r>
            <a:r>
              <a:rPr lang="fr-FR" sz="1400" dirty="0" err="1"/>
              <a:t>Simplivity</a:t>
            </a:r>
            <a:r>
              <a:rPr lang="fr-FR" sz="1400" dirty="0"/>
              <a:t>, Atlantis, </a:t>
            </a:r>
            <a:r>
              <a:rPr lang="fr-FR" sz="1400" dirty="0" err="1"/>
              <a:t>SpringPath</a:t>
            </a:r>
            <a:r>
              <a:rPr lang="fr-FR" sz="1400" dirty="0"/>
              <a:t>, </a:t>
            </a:r>
            <a:r>
              <a:rPr lang="fr-FR" sz="1400" dirty="0" err="1"/>
              <a:t>Hedvig</a:t>
            </a:r>
            <a:r>
              <a:rPr lang="fr-FR" sz="1400" dirty="0"/>
              <a:t>, </a:t>
            </a:r>
            <a:r>
              <a:rPr lang="fr-FR" sz="1400" dirty="0" err="1"/>
              <a:t>Scale</a:t>
            </a:r>
            <a:r>
              <a:rPr lang="fr-FR" sz="1400" dirty="0"/>
              <a:t> </a:t>
            </a:r>
            <a:r>
              <a:rPr lang="fr-FR" sz="1400" dirty="0" err="1"/>
              <a:t>Computing,etc</a:t>
            </a:r>
            <a:r>
              <a:rPr lang="fr-FR" sz="1400" dirty="0"/>
              <a:t>...  dont les solutions ont historiquement été packagées sous forme d’</a:t>
            </a:r>
            <a:r>
              <a:rPr lang="fr-FR" sz="1400" dirty="0" err="1"/>
              <a:t>appliances</a:t>
            </a:r>
            <a:r>
              <a:rPr lang="fr-FR" sz="1400" dirty="0"/>
              <a:t>, mais qui de plus en plus proposent aussi des versions purement logicielles de leur technologie</a:t>
            </a:r>
            <a:r>
              <a:rPr lang="fr-FR" sz="1400" dirty="0" smtClean="0"/>
              <a:t>. </a:t>
            </a:r>
          </a:p>
          <a:p>
            <a:endParaRPr lang="fr-FR" sz="1400" dirty="0"/>
          </a:p>
          <a:p>
            <a:r>
              <a:rPr lang="fr-FR" sz="1400" dirty="0" smtClean="0"/>
              <a:t>Systèmes </a:t>
            </a:r>
            <a:r>
              <a:rPr lang="fr-FR" sz="1400" dirty="0"/>
              <a:t>de </a:t>
            </a:r>
            <a:r>
              <a:rPr lang="fr-FR" sz="1400" dirty="0">
                <a:hlinkClick r:id="rId7"/>
              </a:rPr>
              <a:t>stockage objet</a:t>
            </a:r>
            <a:r>
              <a:rPr lang="fr-FR" sz="1400" dirty="0"/>
              <a:t> comme </a:t>
            </a:r>
            <a:r>
              <a:rPr lang="fr-FR" sz="1400" dirty="0" err="1"/>
              <a:t>Cleversafe</a:t>
            </a:r>
            <a:r>
              <a:rPr lang="fr-FR" sz="1400" dirty="0"/>
              <a:t>, </a:t>
            </a:r>
            <a:r>
              <a:rPr lang="fr-FR" sz="1400" dirty="0" err="1"/>
              <a:t>Scality</a:t>
            </a:r>
            <a:r>
              <a:rPr lang="fr-FR" sz="1400" dirty="0"/>
              <a:t>, </a:t>
            </a:r>
            <a:r>
              <a:rPr lang="fr-FR" sz="1400" dirty="0" err="1"/>
              <a:t>Cloudian</a:t>
            </a:r>
            <a:r>
              <a:rPr lang="fr-FR" sz="1400" dirty="0"/>
              <a:t>, </a:t>
            </a:r>
            <a:r>
              <a:rPr lang="fr-FR" sz="1400" dirty="0" err="1"/>
              <a:t>Red</a:t>
            </a:r>
            <a:r>
              <a:rPr lang="fr-FR" sz="1400" dirty="0"/>
              <a:t> Hat (</a:t>
            </a:r>
            <a:r>
              <a:rPr lang="fr-FR" sz="1400" dirty="0" err="1"/>
              <a:t>Ceph</a:t>
            </a:r>
            <a:r>
              <a:rPr lang="fr-FR" sz="1400" dirty="0"/>
              <a:t>) ou </a:t>
            </a:r>
            <a:r>
              <a:rPr lang="fr-FR" sz="1400" dirty="0" err="1"/>
              <a:t>SwiftStack</a:t>
            </a:r>
            <a:r>
              <a:rPr lang="fr-FR" sz="1400" dirty="0"/>
              <a:t>, dont l’objectif est de fournir un stockage sûr et bon marché pour les </a:t>
            </a:r>
            <a:r>
              <a:rPr lang="fr-FR" sz="1400" dirty="0">
                <a:hlinkClick r:id="rId8"/>
              </a:rPr>
              <a:t>données non structurées</a:t>
            </a:r>
            <a:r>
              <a:rPr lang="fr-FR" sz="1400" dirty="0"/>
              <a:t> de l’entreprise.</a:t>
            </a:r>
          </a:p>
          <a:p>
            <a:pPr marL="0" indent="0">
              <a:buNone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034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/ </a:t>
            </a:r>
            <a:r>
              <a:rPr lang="fr-FR" dirty="0" err="1" smtClean="0"/>
              <a:t>Deduplication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905794"/>
            <a:ext cx="64484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6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VDI  /INP Toulouse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68752" cy="47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/>
              <a:t>Architecture  :  </a:t>
            </a:r>
            <a:r>
              <a:rPr lang="fr-FR" dirty="0" err="1" smtClean="0"/>
              <a:t>compute</a:t>
            </a:r>
            <a:r>
              <a:rPr lang="fr-FR" dirty="0" smtClean="0"/>
              <a:t> + stockage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 x </a:t>
            </a:r>
            <a:r>
              <a:rPr lang="fr-FR" dirty="0" err="1" smtClean="0"/>
              <a:t>Poweredge</a:t>
            </a:r>
            <a:r>
              <a:rPr lang="fr-FR" dirty="0" smtClean="0"/>
              <a:t> R730 avec  </a:t>
            </a:r>
          </a:p>
          <a:p>
            <a:pPr marL="0" indent="0">
              <a:buNone/>
            </a:pPr>
            <a:r>
              <a:rPr lang="fr-FR" dirty="0" smtClean="0"/>
              <a:t>sas/</a:t>
            </a:r>
            <a:r>
              <a:rPr lang="fr-FR" dirty="0" err="1" smtClean="0"/>
              <a:t>sata</a:t>
            </a:r>
            <a:r>
              <a:rPr lang="fr-FR" dirty="0" smtClean="0"/>
              <a:t> </a:t>
            </a:r>
            <a:r>
              <a:rPr lang="fr-FR" dirty="0" err="1" smtClean="0"/>
              <a:t>controller</a:t>
            </a:r>
            <a:r>
              <a:rPr lang="fr-FR" dirty="0" smtClean="0"/>
              <a:t> </a:t>
            </a:r>
            <a:r>
              <a:rPr lang="fr-FR" dirty="0" err="1"/>
              <a:t>Pass-Through</a:t>
            </a:r>
            <a:r>
              <a:rPr lang="fr-FR" dirty="0"/>
              <a:t> </a:t>
            </a:r>
            <a:r>
              <a:rPr lang="fr-FR" dirty="0" smtClean="0"/>
              <a:t>mode</a:t>
            </a:r>
          </a:p>
          <a:p>
            <a:pPr marL="0" indent="0">
              <a:buNone/>
            </a:pPr>
            <a:r>
              <a:rPr lang="fr-FR" dirty="0" smtClean="0"/>
              <a:t>1 disque </a:t>
            </a:r>
            <a:r>
              <a:rPr lang="fr-FR" dirty="0" err="1" smtClean="0"/>
              <a:t>systeme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 disques SSD WI</a:t>
            </a:r>
          </a:p>
          <a:p>
            <a:pPr marL="0" indent="0">
              <a:buNone/>
            </a:pPr>
            <a:r>
              <a:rPr lang="fr-FR" dirty="0" smtClean="0"/>
              <a:t>6 disques SSD Mixtes</a:t>
            </a:r>
          </a:p>
          <a:p>
            <a:pPr marL="0" indent="0">
              <a:buNone/>
            </a:pPr>
            <a:r>
              <a:rPr lang="fr-FR" dirty="0" smtClean="0"/>
              <a:t>Carte Ethernet 10Gb/s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2x switch </a:t>
            </a:r>
            <a:r>
              <a:rPr lang="fr-FR" dirty="0" err="1" smtClean="0"/>
              <a:t>ethernet</a:t>
            </a:r>
            <a:r>
              <a:rPr lang="fr-FR" dirty="0" smtClean="0"/>
              <a:t> 10Gb/s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4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R</a:t>
            </a:r>
            <a:r>
              <a:rPr lang="fr-FR" dirty="0"/>
              <a:t>é</a:t>
            </a:r>
            <a:r>
              <a:rPr lang="fr-FR" dirty="0" smtClean="0"/>
              <a:t>seau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8" y="1795968"/>
            <a:ext cx="8040223" cy="41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physique / logique </a:t>
            </a:r>
            <a:endParaRPr lang="fr-FR" dirty="0"/>
          </a:p>
        </p:txBody>
      </p:sp>
      <p:pic>
        <p:nvPicPr>
          <p:cNvPr id="4" name="Espace réservé pour une image  4" descr="vSphere Web Cli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195" y="1600200"/>
            <a:ext cx="7183609" cy="4525963"/>
          </a:xfrm>
        </p:spPr>
      </p:pic>
    </p:spTree>
    <p:extLst>
      <p:ext uri="{BB962C8B-B14F-4D97-AF65-F5344CB8AC3E}">
        <p14:creationId xmlns:p14="http://schemas.microsoft.com/office/powerpoint/2010/main" val="7127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Storage Policy Management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867"/>
            <a:ext cx="8229600" cy="414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6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expérience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000" dirty="0" smtClean="0"/>
              <a:t>Installation rapide avec aide dans interface graphique </a:t>
            </a:r>
            <a:r>
              <a:rPr lang="fr-FR" sz="2000" dirty="0" err="1" smtClean="0"/>
              <a:t>Vsphere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dirty="0"/>
              <a:t>http://www.lesysadmin.com/vmware-vsan-6-2-mise-en-place-dune-infrastructure-vsan-partie-1/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Commande cli </a:t>
            </a:r>
          </a:p>
          <a:p>
            <a:pPr marL="0" indent="0">
              <a:buNone/>
            </a:pPr>
            <a:r>
              <a:rPr lang="fr-FR" sz="2000" dirty="0"/>
              <a:t>https://docs.vmware.com/fr/VMware-vSphere/6.5/com.vmware.vsphere.virtualsan.doc/GUID-7799D2D7-2513-4372-92EA-4A1FB510E012.html</a:t>
            </a:r>
          </a:p>
          <a:p>
            <a:pPr marL="0" indent="0">
              <a:buNone/>
            </a:pPr>
            <a:r>
              <a:rPr lang="fr-FR" sz="2000" dirty="0" err="1" smtClean="0"/>
              <a:t>Esxcli</a:t>
            </a:r>
            <a:r>
              <a:rPr lang="fr-FR" sz="2000" dirty="0" smtClean="0"/>
              <a:t> </a:t>
            </a:r>
            <a:r>
              <a:rPr lang="fr-FR" sz="2000" dirty="0" err="1" smtClean="0"/>
              <a:t>vsan</a:t>
            </a:r>
            <a:r>
              <a:rPr lang="fr-FR" sz="2000" dirty="0" smtClean="0"/>
              <a:t> </a:t>
            </a:r>
            <a:r>
              <a:rPr lang="fr-FR" sz="2000" dirty="0"/>
              <a:t> </a:t>
            </a:r>
            <a:r>
              <a:rPr lang="fr-FR" sz="2000" dirty="0" smtClean="0"/>
              <a:t>--help </a:t>
            </a:r>
          </a:p>
          <a:p>
            <a:pPr marL="0" indent="0">
              <a:buNone/>
            </a:pPr>
            <a:r>
              <a:rPr lang="fr-FR" sz="2000" dirty="0"/>
              <a:t>Configuration </a:t>
            </a:r>
            <a:r>
              <a:rPr lang="fr-FR" sz="2000" dirty="0" err="1"/>
              <a:t>reseau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network </a:t>
            </a:r>
            <a:r>
              <a:rPr lang="fr-FR" sz="2000" dirty="0" err="1"/>
              <a:t>vswitch</a:t>
            </a:r>
            <a:r>
              <a:rPr lang="fr-FR" sz="2000" dirty="0"/>
              <a:t> standard </a:t>
            </a:r>
            <a:r>
              <a:rPr lang="fr-FR" sz="2000" dirty="0" err="1"/>
              <a:t>add</a:t>
            </a:r>
            <a:r>
              <a:rPr lang="fr-FR" sz="2000" dirty="0"/>
              <a:t> -v vSwitch1</a:t>
            </a:r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network </a:t>
            </a:r>
            <a:r>
              <a:rPr lang="fr-FR" sz="2000" dirty="0" err="1"/>
              <a:t>vswitch</a:t>
            </a:r>
            <a:r>
              <a:rPr lang="fr-FR" sz="2000" dirty="0"/>
              <a:t> standard </a:t>
            </a:r>
            <a:r>
              <a:rPr lang="fr-FR" sz="2000" dirty="0" err="1"/>
              <a:t>uplink</a:t>
            </a:r>
            <a:r>
              <a:rPr lang="fr-FR" sz="2000" dirty="0"/>
              <a:t> </a:t>
            </a:r>
            <a:r>
              <a:rPr lang="fr-FR" sz="2000" dirty="0" err="1"/>
              <a:t>add</a:t>
            </a:r>
            <a:r>
              <a:rPr lang="fr-FR" sz="2000" dirty="0"/>
              <a:t> -v vSwitch1 -u vmnic5</a:t>
            </a:r>
          </a:p>
          <a:p>
            <a:pPr marL="0" indent="0">
              <a:buNone/>
            </a:pPr>
            <a:r>
              <a:rPr lang="fr-FR" sz="2000" dirty="0" err="1"/>
              <a:t>esxcfg-vswitch</a:t>
            </a:r>
            <a:r>
              <a:rPr lang="fr-FR" sz="2000" dirty="0"/>
              <a:t> -A </a:t>
            </a:r>
            <a:r>
              <a:rPr lang="fr-FR" sz="2000" dirty="0" err="1"/>
              <a:t>vSAN</a:t>
            </a:r>
            <a:r>
              <a:rPr lang="fr-FR" sz="2000" dirty="0"/>
              <a:t> vSwitch1</a:t>
            </a:r>
          </a:p>
          <a:p>
            <a:pPr marL="0" indent="0">
              <a:buNone/>
            </a:pPr>
            <a:r>
              <a:rPr lang="fr-FR" sz="2000" dirty="0" err="1"/>
              <a:t>esxcfg-vmknic</a:t>
            </a:r>
            <a:r>
              <a:rPr lang="fr-FR" sz="2000" dirty="0"/>
              <a:t> -a -i 192.168.100.1 -n 255.255.255.0 -p </a:t>
            </a:r>
            <a:r>
              <a:rPr lang="fr-FR" sz="2000" dirty="0" err="1"/>
              <a:t>vSAN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</a:t>
            </a:r>
            <a:r>
              <a:rPr lang="fr-FR" sz="2000" dirty="0" err="1"/>
              <a:t>vsan</a:t>
            </a:r>
            <a:r>
              <a:rPr lang="fr-FR" sz="2000" dirty="0"/>
              <a:t> network </a:t>
            </a:r>
            <a:r>
              <a:rPr lang="fr-FR" sz="2000" dirty="0" err="1"/>
              <a:t>ip</a:t>
            </a:r>
            <a:r>
              <a:rPr lang="fr-FR" sz="2000" dirty="0"/>
              <a:t> </a:t>
            </a:r>
            <a:r>
              <a:rPr lang="fr-FR" sz="2000" dirty="0" err="1"/>
              <a:t>add</a:t>
            </a:r>
            <a:r>
              <a:rPr lang="fr-FR" sz="2000" dirty="0"/>
              <a:t> -i vmk1</a:t>
            </a:r>
          </a:p>
          <a:p>
            <a:pPr marL="0" indent="0">
              <a:buNone/>
            </a:pPr>
            <a:r>
              <a:rPr lang="fr-FR" sz="2000" dirty="0"/>
              <a:t>Configuration cluster</a:t>
            </a:r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</a:t>
            </a:r>
            <a:r>
              <a:rPr lang="fr-FR" sz="2000" dirty="0" err="1"/>
              <a:t>vsan</a:t>
            </a:r>
            <a:r>
              <a:rPr lang="fr-FR" sz="2000" dirty="0"/>
              <a:t> cluster new</a:t>
            </a:r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</a:t>
            </a:r>
            <a:r>
              <a:rPr lang="fr-FR" sz="2000" dirty="0" err="1"/>
              <a:t>vsan</a:t>
            </a:r>
            <a:r>
              <a:rPr lang="fr-FR" sz="2000" dirty="0"/>
              <a:t> cluster </a:t>
            </a:r>
            <a:r>
              <a:rPr lang="fr-FR" sz="2000" dirty="0" err="1"/>
              <a:t>join</a:t>
            </a:r>
            <a:r>
              <a:rPr lang="fr-FR" sz="2000" dirty="0"/>
              <a:t> -u 52bca225-0520-fd68-46c4-5e7edca5dfbd</a:t>
            </a:r>
          </a:p>
          <a:p>
            <a:pPr marL="0" indent="0">
              <a:buNone/>
            </a:pPr>
            <a:r>
              <a:rPr lang="fr-FR" sz="2000" dirty="0"/>
              <a:t>Configuration </a:t>
            </a:r>
            <a:r>
              <a:rPr lang="fr-FR" sz="2000" dirty="0" err="1"/>
              <a:t>storage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</a:t>
            </a:r>
            <a:r>
              <a:rPr lang="fr-FR" sz="2000" dirty="0" err="1"/>
              <a:t>storage</a:t>
            </a:r>
            <a:r>
              <a:rPr lang="fr-FR" sz="2000" dirty="0"/>
              <a:t> </a:t>
            </a:r>
            <a:r>
              <a:rPr lang="fr-FR" sz="2000" dirty="0" err="1"/>
              <a:t>core</a:t>
            </a:r>
            <a:r>
              <a:rPr lang="fr-FR" sz="2000" dirty="0"/>
              <a:t> </a:t>
            </a:r>
            <a:r>
              <a:rPr lang="fr-FR" sz="2000" dirty="0" err="1"/>
              <a:t>device</a:t>
            </a:r>
            <a:r>
              <a:rPr lang="fr-FR" sz="2000" dirty="0"/>
              <a:t> </a:t>
            </a:r>
            <a:r>
              <a:rPr lang="fr-FR" sz="2000" dirty="0" err="1"/>
              <a:t>list</a:t>
            </a: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esxcli</a:t>
            </a:r>
            <a:r>
              <a:rPr lang="fr-FR" sz="2000" dirty="0"/>
              <a:t> </a:t>
            </a:r>
            <a:r>
              <a:rPr lang="fr-FR" sz="2000" dirty="0" err="1"/>
              <a:t>vsan</a:t>
            </a:r>
            <a:r>
              <a:rPr lang="fr-FR" sz="2000" dirty="0"/>
              <a:t> </a:t>
            </a:r>
            <a:r>
              <a:rPr lang="fr-FR" sz="2000" dirty="0" err="1"/>
              <a:t>storage</a:t>
            </a:r>
            <a:r>
              <a:rPr lang="fr-FR" sz="2000" dirty="0"/>
              <a:t> </a:t>
            </a:r>
            <a:r>
              <a:rPr lang="fr-FR" sz="2000" dirty="0" err="1"/>
              <a:t>add</a:t>
            </a:r>
            <a:r>
              <a:rPr lang="fr-FR" sz="2000" dirty="0"/>
              <a:t> -s &lt;</a:t>
            </a:r>
            <a:r>
              <a:rPr lang="fr-FR" sz="2000" dirty="0" err="1"/>
              <a:t>naa</a:t>
            </a:r>
            <a:r>
              <a:rPr lang="fr-FR" sz="2000" dirty="0"/>
              <a:t> for cache </a:t>
            </a:r>
            <a:r>
              <a:rPr lang="fr-FR" sz="2000" dirty="0" err="1"/>
              <a:t>disk</a:t>
            </a:r>
            <a:r>
              <a:rPr lang="fr-FR" sz="2000" dirty="0"/>
              <a:t>&gt; -d &lt;</a:t>
            </a:r>
            <a:r>
              <a:rPr lang="fr-FR" sz="2000" dirty="0" err="1"/>
              <a:t>naa</a:t>
            </a:r>
            <a:r>
              <a:rPr lang="fr-FR" sz="2000" dirty="0"/>
              <a:t> for </a:t>
            </a:r>
            <a:r>
              <a:rPr lang="fr-FR" sz="2000" dirty="0" err="1"/>
              <a:t>capacity</a:t>
            </a:r>
            <a:r>
              <a:rPr lang="fr-FR" sz="2000" dirty="0"/>
              <a:t> </a:t>
            </a:r>
            <a:r>
              <a:rPr lang="fr-FR" sz="2000" dirty="0" err="1"/>
              <a:t>disk</a:t>
            </a:r>
            <a:r>
              <a:rPr lang="fr-FR" sz="2000" dirty="0"/>
              <a:t> 1&gt; -d &lt;</a:t>
            </a:r>
            <a:r>
              <a:rPr lang="fr-FR" sz="2000" dirty="0" err="1"/>
              <a:t>naa</a:t>
            </a:r>
            <a:r>
              <a:rPr lang="fr-FR" sz="2000" dirty="0"/>
              <a:t> for </a:t>
            </a:r>
            <a:r>
              <a:rPr lang="fr-FR" sz="2000" dirty="0" err="1"/>
              <a:t>capacity</a:t>
            </a:r>
            <a:r>
              <a:rPr lang="fr-FR" sz="2000" dirty="0"/>
              <a:t> </a:t>
            </a:r>
            <a:r>
              <a:rPr lang="fr-FR" sz="2000" dirty="0" err="1"/>
              <a:t>disk</a:t>
            </a:r>
            <a:r>
              <a:rPr lang="fr-FR" sz="2000" dirty="0"/>
              <a:t> 2&gt; -d &lt;</a:t>
            </a:r>
            <a:r>
              <a:rPr lang="fr-FR" sz="2000" dirty="0" err="1"/>
              <a:t>naa</a:t>
            </a:r>
            <a:r>
              <a:rPr lang="fr-FR" sz="2000" dirty="0"/>
              <a:t> for </a:t>
            </a:r>
            <a:r>
              <a:rPr lang="fr-FR" sz="2000" dirty="0" err="1"/>
              <a:t>capacity</a:t>
            </a:r>
            <a:r>
              <a:rPr lang="fr-FR" sz="2000" dirty="0"/>
              <a:t> </a:t>
            </a:r>
            <a:r>
              <a:rPr lang="fr-FR" sz="2000" dirty="0" err="1"/>
              <a:t>disk</a:t>
            </a:r>
            <a:r>
              <a:rPr lang="fr-FR" sz="2000" dirty="0"/>
              <a:t> 3&gt; -d &lt;</a:t>
            </a:r>
            <a:r>
              <a:rPr lang="fr-FR" sz="2000" dirty="0" err="1"/>
              <a:t>naa</a:t>
            </a:r>
            <a:r>
              <a:rPr lang="fr-FR" sz="2000" dirty="0"/>
              <a:t> for </a:t>
            </a:r>
            <a:r>
              <a:rPr lang="fr-FR" sz="2000" dirty="0" err="1"/>
              <a:t>capacity</a:t>
            </a:r>
            <a:r>
              <a:rPr lang="fr-FR" sz="2000" dirty="0"/>
              <a:t> </a:t>
            </a:r>
            <a:r>
              <a:rPr lang="fr-FR" sz="2000" dirty="0" err="1"/>
              <a:t>disk</a:t>
            </a:r>
            <a:r>
              <a:rPr lang="fr-FR" sz="2000" dirty="0"/>
              <a:t> 4&gt;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9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Monitoring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Log très détaillé sur le serveur /</a:t>
            </a:r>
            <a:r>
              <a:rPr lang="fr-FR" dirty="0" err="1"/>
              <a:t>vsantraces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Commande cli </a:t>
            </a:r>
            <a:r>
              <a:rPr lang="fr-FR" dirty="0" err="1" smtClean="0"/>
              <a:t>debug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/>
              <a:t>vsanobserver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886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 VSAN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Intégrer </a:t>
            </a:r>
            <a:r>
              <a:rPr lang="fr-FR" dirty="0" err="1" smtClean="0"/>
              <a:t>Vsphere</a:t>
            </a:r>
            <a:endParaRPr lang="fr-FR" dirty="0" smtClean="0"/>
          </a:p>
          <a:p>
            <a:r>
              <a:rPr lang="fr-FR" dirty="0" smtClean="0"/>
              <a:t>Simple déployer </a:t>
            </a:r>
          </a:p>
          <a:p>
            <a:r>
              <a:rPr lang="fr-FR" dirty="0" smtClean="0"/>
              <a:t>Flexibilité redondance au niveau VM ( Storage Policy Management ) </a:t>
            </a:r>
          </a:p>
          <a:p>
            <a:pPr lvl="0"/>
            <a:r>
              <a:rPr lang="fr-FR" dirty="0" smtClean="0"/>
              <a:t>Même technologie LUN attribue a un VM ( RAID / </a:t>
            </a:r>
            <a:r>
              <a:rPr lang="fr-FR" dirty="0" err="1" smtClean="0"/>
              <a:t>striping</a:t>
            </a:r>
            <a:r>
              <a:rPr lang="fr-FR" dirty="0" smtClean="0"/>
              <a:t> /</a:t>
            </a:r>
            <a:r>
              <a:rPr lang="fr-FR" dirty="0" err="1" smtClean="0"/>
              <a:t>disk</a:t>
            </a:r>
            <a:r>
              <a:rPr lang="fr-FR" dirty="0" smtClean="0"/>
              <a:t> group /</a:t>
            </a:r>
            <a:r>
              <a:rPr lang="fr-FR" dirty="0" err="1" smtClean="0"/>
              <a:t>dedup</a:t>
            </a:r>
            <a:r>
              <a:rPr lang="fr-FR" dirty="0" smtClean="0"/>
              <a:t> /compression /</a:t>
            </a:r>
            <a:r>
              <a:rPr lang="fr-FR" dirty="0" err="1" smtClean="0"/>
              <a:t>snapshot</a:t>
            </a:r>
            <a:r>
              <a:rPr lang="fr-FR" dirty="0" smtClean="0"/>
              <a:t>)</a:t>
            </a:r>
          </a:p>
          <a:p>
            <a:pPr lvl="0"/>
            <a:r>
              <a:rPr lang="fr-FR" dirty="0"/>
              <a:t>E</a:t>
            </a:r>
            <a:r>
              <a:rPr lang="fr-FR" dirty="0" smtClean="0"/>
              <a:t>xport possible LUN en </a:t>
            </a:r>
            <a:r>
              <a:rPr lang="fr-FR" dirty="0" err="1" smtClean="0"/>
              <a:t>iSCSI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0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dd</a:t>
            </a:r>
            <a:r>
              <a:rPr lang="en-US" dirty="0"/>
              <a:t> if=/dev/</a:t>
            </a:r>
            <a:r>
              <a:rPr lang="en-US" dirty="0" err="1"/>
              <a:t>urandom</a:t>
            </a:r>
            <a:r>
              <a:rPr lang="en-US" dirty="0"/>
              <a:t> of=/</a:t>
            </a:r>
            <a:r>
              <a:rPr lang="en-US" dirty="0" err="1"/>
              <a:t>therese</a:t>
            </a:r>
            <a:r>
              <a:rPr lang="en-US" dirty="0"/>
              <a:t>/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bs</a:t>
            </a:r>
            <a:r>
              <a:rPr lang="en-US" dirty="0"/>
              <a:t>=10M count=100</a:t>
            </a:r>
            <a:endParaRPr lang="fr-FR" dirty="0" smtClean="0"/>
          </a:p>
          <a:p>
            <a:r>
              <a:rPr lang="fr-FR" dirty="0" smtClean="0"/>
              <a:t>1048576000 </a:t>
            </a:r>
            <a:r>
              <a:rPr lang="fr-FR" dirty="0"/>
              <a:t>bytes (1,0 GB, 1000 </a:t>
            </a:r>
            <a:r>
              <a:rPr lang="fr-FR" dirty="0" err="1"/>
              <a:t>MiB</a:t>
            </a:r>
            <a:r>
              <a:rPr lang="fr-FR" dirty="0"/>
              <a:t>) </a:t>
            </a:r>
            <a:r>
              <a:rPr lang="fr-FR" dirty="0" err="1"/>
              <a:t>copied</a:t>
            </a:r>
            <a:r>
              <a:rPr lang="fr-FR" dirty="0"/>
              <a:t>, 5,6882 s, 184 MB/s</a:t>
            </a:r>
          </a:p>
          <a:p>
            <a:r>
              <a:rPr lang="fr-FR" dirty="0" smtClean="0"/>
              <a:t># </a:t>
            </a:r>
            <a:r>
              <a:rPr lang="fr-FR" dirty="0"/>
              <a:t>dd if=/</a:t>
            </a:r>
            <a:r>
              <a:rPr lang="fr-FR" dirty="0" err="1"/>
              <a:t>dev</a:t>
            </a:r>
            <a:r>
              <a:rPr lang="fr-FR" dirty="0"/>
              <a:t>/</a:t>
            </a:r>
            <a:r>
              <a:rPr lang="fr-FR" dirty="0" err="1"/>
              <a:t>urandom</a:t>
            </a:r>
            <a:r>
              <a:rPr lang="fr-FR" dirty="0"/>
              <a:t> of=/</a:t>
            </a:r>
            <a:r>
              <a:rPr lang="fr-FR" dirty="0" err="1"/>
              <a:t>therese</a:t>
            </a:r>
            <a:r>
              <a:rPr lang="fr-FR" dirty="0"/>
              <a:t>/toto bs=10M count=1000</a:t>
            </a:r>
          </a:p>
          <a:p>
            <a:r>
              <a:rPr lang="fr-FR" dirty="0" smtClean="0"/>
              <a:t>10485760000 </a:t>
            </a:r>
            <a:r>
              <a:rPr lang="fr-FR" dirty="0"/>
              <a:t>bytes (10 GB, 9,8 </a:t>
            </a:r>
            <a:r>
              <a:rPr lang="fr-FR" dirty="0" err="1"/>
              <a:t>GiB</a:t>
            </a:r>
            <a:r>
              <a:rPr lang="fr-FR" dirty="0"/>
              <a:t>) </a:t>
            </a:r>
            <a:r>
              <a:rPr lang="fr-FR" dirty="0" err="1"/>
              <a:t>copied</a:t>
            </a:r>
            <a:r>
              <a:rPr lang="fr-FR" dirty="0"/>
              <a:t>, 57,9907 s, 181 MB/s</a:t>
            </a:r>
          </a:p>
          <a:p>
            <a:r>
              <a:rPr lang="fr-FR" dirty="0" smtClean="0"/>
              <a:t># </a:t>
            </a:r>
            <a:r>
              <a:rPr lang="fr-FR" dirty="0"/>
              <a:t>dd if=/</a:t>
            </a:r>
            <a:r>
              <a:rPr lang="fr-FR" dirty="0" err="1"/>
              <a:t>dev</a:t>
            </a:r>
            <a:r>
              <a:rPr lang="fr-FR" dirty="0"/>
              <a:t>/</a:t>
            </a:r>
            <a:r>
              <a:rPr lang="fr-FR" dirty="0" err="1"/>
              <a:t>urandom</a:t>
            </a:r>
            <a:r>
              <a:rPr lang="fr-FR" dirty="0"/>
              <a:t> of=/</a:t>
            </a:r>
            <a:r>
              <a:rPr lang="fr-FR" dirty="0" err="1"/>
              <a:t>therese</a:t>
            </a:r>
            <a:r>
              <a:rPr lang="fr-FR" dirty="0"/>
              <a:t>/toto bs=10M </a:t>
            </a:r>
            <a:r>
              <a:rPr lang="fr-FR" dirty="0" smtClean="0"/>
              <a:t>count=10000</a:t>
            </a:r>
          </a:p>
          <a:p>
            <a:r>
              <a:rPr lang="en-US" dirty="0"/>
              <a:t>104857600000 bytes (105 GB, 98 </a:t>
            </a:r>
            <a:r>
              <a:rPr lang="en-US" dirty="0" err="1"/>
              <a:t>GiB</a:t>
            </a:r>
            <a:r>
              <a:rPr lang="en-US" dirty="0"/>
              <a:t>) copied, 575,489 s, 182 MB/s</a:t>
            </a:r>
            <a:endParaRPr lang="fr-FR" dirty="0"/>
          </a:p>
          <a:p>
            <a:r>
              <a:rPr lang="en-US" dirty="0" err="1" smtClean="0"/>
              <a:t>dd</a:t>
            </a:r>
            <a:r>
              <a:rPr lang="en-US" dirty="0" smtClean="0"/>
              <a:t> </a:t>
            </a:r>
            <a:r>
              <a:rPr lang="en-US" dirty="0"/>
              <a:t>if=/dev/zero of=/</a:t>
            </a:r>
            <a:r>
              <a:rPr lang="en-US" dirty="0" err="1"/>
              <a:t>therese</a:t>
            </a:r>
            <a:r>
              <a:rPr lang="en-US" dirty="0"/>
              <a:t>/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bs</a:t>
            </a:r>
            <a:r>
              <a:rPr lang="en-US" dirty="0"/>
              <a:t>=10M count=10000</a:t>
            </a:r>
          </a:p>
          <a:p>
            <a:r>
              <a:rPr lang="en-US" dirty="0" smtClean="0"/>
              <a:t>104857600000 </a:t>
            </a:r>
            <a:r>
              <a:rPr lang="en-US" dirty="0"/>
              <a:t>bytes (105 GB, 98 </a:t>
            </a:r>
            <a:r>
              <a:rPr lang="en-US" dirty="0" err="1"/>
              <a:t>GiB</a:t>
            </a:r>
            <a:r>
              <a:rPr lang="en-US" dirty="0"/>
              <a:t>) copied, 495,034 s, 212 MB/s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9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VSAN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Agrégation des disques sur différents serveurs </a:t>
            </a:r>
            <a:r>
              <a:rPr lang="fr-FR" dirty="0" err="1" smtClean="0"/>
              <a:t>Esxi</a:t>
            </a:r>
            <a:r>
              <a:rPr lang="fr-FR" dirty="0" smtClean="0"/>
              <a:t> du LAN pour former un baie de stockage</a:t>
            </a:r>
          </a:p>
          <a:p>
            <a:r>
              <a:rPr lang="fr-FR" dirty="0" smtClean="0"/>
              <a:t>VSAN intégré noyau </a:t>
            </a:r>
            <a:r>
              <a:rPr lang="fr-FR" dirty="0" err="1" smtClean="0"/>
              <a:t>Vsphere</a:t>
            </a:r>
            <a:r>
              <a:rPr lang="fr-FR" dirty="0" smtClean="0"/>
              <a:t> </a:t>
            </a:r>
            <a:endParaRPr lang="fr-FR" dirty="0" smtClean="0"/>
          </a:p>
          <a:p>
            <a:r>
              <a:rPr lang="fr-FR" dirty="0" smtClean="0"/>
              <a:t>Architecture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</a:t>
            </a:r>
            <a:r>
              <a:rPr lang="fr-FR" dirty="0" err="1" smtClean="0"/>
              <a:t>compute</a:t>
            </a:r>
            <a:r>
              <a:rPr lang="fr-FR" dirty="0" smtClean="0"/>
              <a:t> +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smtClean="0"/>
              <a:t> 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68960"/>
            <a:ext cx="3619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physique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74" y="1600200"/>
            <a:ext cx="58904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3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Pré-requis</a:t>
            </a:r>
            <a:r>
              <a:rPr lang="fr-FR" dirty="0" smtClean="0"/>
              <a:t> VSAN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Matériel certifié par </a:t>
            </a:r>
            <a:r>
              <a:rPr lang="fr-FR" dirty="0" err="1" smtClean="0"/>
              <a:t>Vmware</a:t>
            </a:r>
            <a:r>
              <a:rPr lang="fr-FR" dirty="0" smtClean="0"/>
              <a:t> (VSAN </a:t>
            </a:r>
            <a:r>
              <a:rPr lang="fr-FR" dirty="0" err="1" smtClean="0"/>
              <a:t>ready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r>
              <a:rPr lang="fr-FR" dirty="0" smtClean="0"/>
              <a:t> ) </a:t>
            </a:r>
          </a:p>
          <a:p>
            <a:r>
              <a:rPr lang="fr-FR" dirty="0" smtClean="0"/>
              <a:t>SSD obligatoire pour le cache </a:t>
            </a:r>
          </a:p>
          <a:p>
            <a:r>
              <a:rPr lang="fr-FR" dirty="0" smtClean="0"/>
              <a:t>Réseau 1 Gb/s ou 10 Gb/s ( all flash)</a:t>
            </a:r>
          </a:p>
          <a:p>
            <a:r>
              <a:rPr lang="fr-FR" dirty="0" smtClean="0"/>
              <a:t>Switch supportant jumbo frame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1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VSAN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0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VSAN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340768"/>
            <a:ext cx="634084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5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Storage Policy Management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1967706"/>
            <a:ext cx="75914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FTT=1 / RAID=1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996281"/>
            <a:ext cx="6457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925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560</Words>
  <Application>Microsoft Office PowerPoint</Application>
  <PresentationFormat>Affichage à l'écran (4:3)</PresentationFormat>
  <Paragraphs>117</Paragraphs>
  <Slides>29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VSAN </vt:lpstr>
      <vt:lpstr>Software Defined Storage</vt:lpstr>
      <vt:lpstr>VSAN </vt:lpstr>
      <vt:lpstr>Architecture physique</vt:lpstr>
      <vt:lpstr>Pré-requis VSAN </vt:lpstr>
      <vt:lpstr>Architecture VSAN</vt:lpstr>
      <vt:lpstr>Fonctionnement VSAN </vt:lpstr>
      <vt:lpstr>Storage Policy Management</vt:lpstr>
      <vt:lpstr>FTT=1 / RAID=1</vt:lpstr>
      <vt:lpstr>FTT=1 /RAID=5</vt:lpstr>
      <vt:lpstr>FTT=2 /RAID=1</vt:lpstr>
      <vt:lpstr>FTT=2/RAID=6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Compression / deduplication </vt:lpstr>
      <vt:lpstr>Compression /deduplication </vt:lpstr>
      <vt:lpstr>Compression / Deduplication </vt:lpstr>
      <vt:lpstr>Architecture VDI  /INP Toulouse</vt:lpstr>
      <vt:lpstr>Serveurs </vt:lpstr>
      <vt:lpstr>Architecture Réseau </vt:lpstr>
      <vt:lpstr>Architecture physique / logique </vt:lpstr>
      <vt:lpstr>Storage Policy Management</vt:lpstr>
      <vt:lpstr>Retour expérience </vt:lpstr>
      <vt:lpstr>Monitoring  </vt:lpstr>
      <vt:lpstr>Avantage VSAN </vt:lpstr>
      <vt:lpstr>Perf</vt:lpstr>
    </vt:vector>
  </TitlesOfParts>
  <Company>INPT-ENSEEIHT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VSAN</dc:title>
  <dc:creator>admin-tr</dc:creator>
  <cp:lastModifiedBy>admin-tr</cp:lastModifiedBy>
  <cp:revision>56</cp:revision>
  <dcterms:created xsi:type="dcterms:W3CDTF">2018-10-31T10:10:28Z</dcterms:created>
  <dcterms:modified xsi:type="dcterms:W3CDTF">2018-12-10T09:02:55Z</dcterms:modified>
</cp:coreProperties>
</file>