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328" r:id="rId2"/>
    <p:sldId id="294" r:id="rId3"/>
    <p:sldId id="297" r:id="rId4"/>
    <p:sldId id="343" r:id="rId5"/>
    <p:sldId id="323" r:id="rId6"/>
    <p:sldId id="344" r:id="rId7"/>
    <p:sldId id="339" r:id="rId8"/>
    <p:sldId id="340" r:id="rId9"/>
    <p:sldId id="341" r:id="rId10"/>
    <p:sldId id="342" r:id="rId11"/>
    <p:sldId id="345" r:id="rId12"/>
    <p:sldId id="331" r:id="rId13"/>
    <p:sldId id="346" r:id="rId14"/>
    <p:sldId id="333" r:id="rId15"/>
    <p:sldId id="347" r:id="rId16"/>
    <p:sldId id="336" r:id="rId17"/>
    <p:sldId id="348" r:id="rId18"/>
    <p:sldId id="338" r:id="rId19"/>
    <p:sldId id="334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1F4E79"/>
    <a:srgbClr val="2E74B5"/>
    <a:srgbClr val="D51657"/>
    <a:srgbClr val="FCE0E9"/>
    <a:srgbClr val="F6AC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81" autoAdjust="0"/>
    <p:restoredTop sz="96374" autoAdjust="0"/>
  </p:normalViewPr>
  <p:slideViewPr>
    <p:cSldViewPr snapToGrid="0">
      <p:cViewPr varScale="1">
        <p:scale>
          <a:sx n="85" d="100"/>
          <a:sy n="85" d="100"/>
        </p:scale>
        <p:origin x="108" y="4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34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8AE79-7DD7-4659-BC88-9C289C2D0488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8858F-67DE-4BDF-8EAF-A29E8F30A4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676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F81E3-3CCA-46AD-8ED5-4763C120485B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C98324-F6FD-41A5-A4CD-0C88C3D919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79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98324-F6FD-41A5-A4CD-0C88C3D919D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8198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98324-F6FD-41A5-A4CD-0C88C3D919D7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502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C98324-F6FD-41A5-A4CD-0C88C3D919D7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5778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009900" y="3573954"/>
            <a:ext cx="8741229" cy="1159879"/>
          </a:xfrm>
          <a:noFill/>
        </p:spPr>
        <p:txBody>
          <a:bodyPr anchor="b">
            <a:normAutofit/>
          </a:bodyPr>
          <a:lstStyle>
            <a:lvl1pPr algn="ctr">
              <a:defRPr sz="6000" b="1">
                <a:solidFill>
                  <a:srgbClr val="5B9BD5"/>
                </a:solidFill>
                <a:latin typeface="+mn-lt"/>
              </a:defRPr>
            </a:lvl1pPr>
          </a:lstStyle>
          <a:p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305300" y="5600700"/>
            <a:ext cx="7445829" cy="819150"/>
          </a:xfrm>
        </p:spPr>
        <p:txBody>
          <a:bodyPr>
            <a:normAutofit/>
          </a:bodyPr>
          <a:lstStyle>
            <a:lvl1pPr marL="0" indent="0" algn="r">
              <a:buNone/>
              <a:defRPr sz="2000" b="1">
                <a:solidFill>
                  <a:srgbClr val="5B9BD5"/>
                </a:solidFill>
                <a:latin typeface="+mn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fr-FR" dirty="0" smtClean="0"/>
              <a:t>Direction du Système d’Information</a:t>
            </a:r>
          </a:p>
          <a:p>
            <a:r>
              <a:rPr lang="fr-FR" dirty="0" smtClean="0"/>
              <a:t>Date - Auteur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5774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9552" y="165441"/>
            <a:ext cx="11678035" cy="654567"/>
          </a:xfrm>
          <a:solidFill>
            <a:srgbClr val="5B9BD5"/>
          </a:solidFill>
          <a:ln w="50800">
            <a:noFill/>
          </a:ln>
          <a:effectLst/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0500" y="974359"/>
            <a:ext cx="11697087" cy="5525911"/>
          </a:xfrm>
          <a:noFill/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452438" indent="-452438">
              <a:spcBef>
                <a:spcPts val="1000"/>
              </a:spcBef>
              <a:spcAft>
                <a:spcPts val="500"/>
              </a:spcAft>
              <a:defRPr sz="2400">
                <a:solidFill>
                  <a:srgbClr val="1F4E79"/>
                </a:solidFill>
              </a:defRPr>
            </a:lvl1pPr>
            <a:lvl2pPr marL="808038" indent="-355600">
              <a:spcAft>
                <a:spcPts val="500"/>
              </a:spcAft>
              <a:buClr>
                <a:srgbClr val="1F4E79"/>
              </a:buClr>
              <a:defRPr sz="2000"/>
            </a:lvl2pPr>
            <a:lvl3pPr marL="1158875" indent="-350838">
              <a:spcBef>
                <a:spcPts val="300"/>
              </a:spcBef>
              <a:spcAft>
                <a:spcPts val="300"/>
              </a:spcAft>
              <a:buClr>
                <a:srgbClr val="1F4E79"/>
              </a:buClr>
              <a:defRPr sz="1800"/>
            </a:lvl3pPr>
            <a:lvl4pPr marL="1433513" indent="-268288">
              <a:buClr>
                <a:srgbClr val="1F4E79"/>
              </a:buClr>
              <a:defRPr sz="1600"/>
            </a:lvl4pPr>
            <a:lvl5pPr marL="1703388" indent="-269875">
              <a:buClr>
                <a:srgbClr val="1F4E79"/>
              </a:buClr>
              <a:defRPr sz="16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à coins arrondis 3"/>
          <p:cNvSpPr/>
          <p:nvPr userDrawn="1"/>
        </p:nvSpPr>
        <p:spPr>
          <a:xfrm>
            <a:off x="1313752" y="6660681"/>
            <a:ext cx="9754298" cy="1140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000" dirty="0" smtClean="0">
                <a:solidFill>
                  <a:srgbClr val="5B9BD5"/>
                </a:solidFill>
              </a:rPr>
              <a:t>Réunion Capitoul « Sauvegarde / Archivage »</a:t>
            </a:r>
            <a:endParaRPr lang="fr-FR" sz="1000" dirty="0">
              <a:solidFill>
                <a:srgbClr val="5B9BD5"/>
              </a:solidFill>
            </a:endParaRPr>
          </a:p>
        </p:txBody>
      </p:sp>
      <p:sp>
        <p:nvSpPr>
          <p:cNvPr id="8" name="Rectangle à coins arrondis 7"/>
          <p:cNvSpPr/>
          <p:nvPr userDrawn="1"/>
        </p:nvSpPr>
        <p:spPr>
          <a:xfrm>
            <a:off x="11172824" y="6551743"/>
            <a:ext cx="714763" cy="222996"/>
          </a:xfrm>
          <a:prstGeom prst="roundRect">
            <a:avLst/>
          </a:prstGeom>
          <a:noFill/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D51657"/>
                </a:solidFill>
              </a:rPr>
              <a:t> </a:t>
            </a:r>
            <a:fld id="{9DF3BE6F-51CC-4F6A-B4E5-F2EEA9098BD1}" type="slidenum">
              <a:rPr lang="fr-FR" sz="1400" b="1" smtClean="0">
                <a:solidFill>
                  <a:srgbClr val="5B9BD5"/>
                </a:solidFill>
              </a:rPr>
              <a:t>‹N°›</a:t>
            </a:fld>
            <a:endParaRPr lang="fr-FR" sz="1400" b="1" dirty="0">
              <a:solidFill>
                <a:srgbClr val="5B9B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903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09552" y="165441"/>
            <a:ext cx="11678036" cy="654567"/>
          </a:xfrm>
          <a:solidFill>
            <a:srgbClr val="5B9BD5"/>
          </a:solidFill>
          <a:ln w="50800">
            <a:noFill/>
          </a:ln>
          <a:effectLst/>
        </p:spPr>
        <p:txBody>
          <a:bodyPr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r>
              <a:rPr lang="fr-FR" dirty="0" smtClean="0"/>
              <a:t>sommaire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2432" y="6489090"/>
            <a:ext cx="1091213" cy="324029"/>
          </a:xfrm>
          <a:prstGeom prst="rect">
            <a:avLst/>
          </a:prstGeom>
        </p:spPr>
      </p:pic>
      <p:sp>
        <p:nvSpPr>
          <p:cNvPr id="4" name="Rectangle à coins arrondis 3"/>
          <p:cNvSpPr/>
          <p:nvPr userDrawn="1"/>
        </p:nvSpPr>
        <p:spPr>
          <a:xfrm>
            <a:off x="1494726" y="6551743"/>
            <a:ext cx="9580809" cy="2229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1000" dirty="0" smtClean="0">
                <a:solidFill>
                  <a:srgbClr val="D51657"/>
                </a:solidFill>
              </a:rPr>
              <a:t>Titre du document</a:t>
            </a:r>
            <a:endParaRPr lang="fr-FR" sz="1000" dirty="0">
              <a:solidFill>
                <a:srgbClr val="D51657"/>
              </a:solidFill>
            </a:endParaRPr>
          </a:p>
        </p:txBody>
      </p:sp>
      <p:sp>
        <p:nvSpPr>
          <p:cNvPr id="8" name="Rectangle à coins arrondis 7"/>
          <p:cNvSpPr/>
          <p:nvPr userDrawn="1"/>
        </p:nvSpPr>
        <p:spPr>
          <a:xfrm>
            <a:off x="11172824" y="6551743"/>
            <a:ext cx="714763" cy="222996"/>
          </a:xfrm>
          <a:prstGeom prst="roundRect">
            <a:avLst/>
          </a:prstGeom>
          <a:noFill/>
          <a:ln>
            <a:solidFill>
              <a:srgbClr val="D516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rgbClr val="D51657"/>
                </a:solidFill>
              </a:rPr>
              <a:t> </a:t>
            </a:r>
            <a:fld id="{9DF3BE6F-51CC-4F6A-B4E5-F2EEA9098BD1}" type="slidenum">
              <a:rPr lang="fr-FR" sz="1400" b="1" smtClean="0">
                <a:solidFill>
                  <a:srgbClr val="D51657"/>
                </a:solidFill>
              </a:rPr>
              <a:t>‹N°›</a:t>
            </a:fld>
            <a:endParaRPr lang="fr-FR" sz="1400" b="1" dirty="0">
              <a:solidFill>
                <a:srgbClr val="D51657"/>
              </a:solidFill>
            </a:endParaRPr>
          </a:p>
        </p:txBody>
      </p:sp>
      <p:sp>
        <p:nvSpPr>
          <p:cNvPr id="5" name="Rectangle à coins arrondis 4"/>
          <p:cNvSpPr/>
          <p:nvPr userDrawn="1"/>
        </p:nvSpPr>
        <p:spPr>
          <a:xfrm>
            <a:off x="1552070" y="1016971"/>
            <a:ext cx="10299419" cy="5337808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63522" lvl="0" indent="-504000" algn="l" defTabSz="914354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D51657"/>
              </a:buClr>
              <a:buFont typeface="Wingdings" panose="05000000000000000000" pitchFamily="2" charset="2"/>
              <a:buChar char="q"/>
            </a:pPr>
            <a:r>
              <a:rPr lang="fr-FR" sz="2400" b="1" kern="1200" dirty="0" smtClean="0">
                <a:solidFill>
                  <a:srgbClr val="1F4E79"/>
                </a:solidFill>
                <a:latin typeface="+mn-lt"/>
                <a:ea typeface="+mn-ea"/>
                <a:cs typeface="+mn-cs"/>
              </a:rPr>
              <a:t>Titre 1</a:t>
            </a:r>
          </a:p>
          <a:p>
            <a:pPr marL="742913" lvl="1" indent="-285737" algn="l" defTabSz="914354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>
                <a:srgbClr val="5B9BD5"/>
              </a:buClr>
              <a:buFont typeface="Wingdings" panose="05000000000000000000" pitchFamily="2" charset="2"/>
              <a:buChar char="ü"/>
            </a:pPr>
            <a:r>
              <a:rPr lang="fr-FR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Titre 2</a:t>
            </a:r>
          </a:p>
          <a:p>
            <a:pPr marL="1160406" lvl="2" indent="-246051" algn="l" defTabSz="914354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5B9BD5"/>
              </a:buClr>
              <a:buFont typeface="Wingdings" panose="05000000000000000000" pitchFamily="2" charset="2"/>
              <a:buChar char="Ø"/>
            </a:pPr>
            <a:r>
              <a: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Titre 1</a:t>
            </a:r>
          </a:p>
          <a:p>
            <a:pPr marL="800100" lvl="1" indent="-342900" algn="l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fr-FR" sz="2000" b="1" dirty="0" smtClean="0"/>
          </a:p>
          <a:p>
            <a:pPr marL="342900" lvl="0" indent="-342900" algn="l">
              <a:buFont typeface="Wingdings" panose="05000000000000000000" pitchFamily="2" charset="2"/>
              <a:buChar char="q"/>
            </a:pPr>
            <a:endParaRPr lang="fr-FR" sz="2000" b="1" dirty="0" smtClean="0"/>
          </a:p>
          <a:p>
            <a:pPr marL="342900" lvl="0" indent="-342900" algn="l">
              <a:buFont typeface="Wingdings" panose="05000000000000000000" pitchFamily="2" charset="2"/>
              <a:buChar char="q"/>
            </a:pPr>
            <a:endParaRPr lang="fr-FR" sz="2000" b="1" dirty="0" smtClean="0"/>
          </a:p>
          <a:p>
            <a:pPr marL="342900" lvl="0" indent="-342900" algn="l">
              <a:buFont typeface="Wingdings" panose="05000000000000000000" pitchFamily="2" charset="2"/>
              <a:buChar char="q"/>
              <a:tabLst>
                <a:tab pos="5378450" algn="l"/>
              </a:tabLst>
            </a:pPr>
            <a:endParaRPr lang="fr-FR" sz="2000" b="1" dirty="0" smtClean="0"/>
          </a:p>
        </p:txBody>
      </p:sp>
      <p:sp>
        <p:nvSpPr>
          <p:cNvPr id="10" name="Flèche droite 9"/>
          <p:cNvSpPr/>
          <p:nvPr userDrawn="1"/>
        </p:nvSpPr>
        <p:spPr>
          <a:xfrm>
            <a:off x="854467" y="1215190"/>
            <a:ext cx="1395664" cy="481263"/>
          </a:xfrm>
          <a:prstGeom prst="rightArrow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415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0EC967-143B-483B-934B-9FBBBB80688C}" type="datetimeFigureOut">
              <a:rPr lang="fr-FR" smtClean="0"/>
              <a:t>13/10/2021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99B2C-CA2D-4FFF-8C39-F525BB3505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674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67951" y="159858"/>
            <a:ext cx="11700588" cy="854981"/>
          </a:xfrm>
          <a:prstGeom prst="rect">
            <a:avLst/>
          </a:prstGeom>
          <a:solidFill>
            <a:srgbClr val="2E74B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1" y="1246692"/>
            <a:ext cx="11030339" cy="4889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838202" y="6367884"/>
            <a:ext cx="8865639" cy="3535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Pied de page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021079" y="6356350"/>
            <a:ext cx="1847460" cy="365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1F4E79"/>
                </a:solidFill>
              </a:defRPr>
            </a:lvl1pPr>
          </a:lstStyle>
          <a:p>
            <a:fld id="{0740E313-FDFD-4659-ACC1-0D4CE7156D46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4172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363522" indent="-363522" algn="l" defTabSz="914354" rtl="0" eaLnBrk="1" latinLnBrk="0" hangingPunct="1">
        <a:lnSpc>
          <a:spcPct val="90000"/>
        </a:lnSpc>
        <a:spcBef>
          <a:spcPts val="1000"/>
        </a:spcBef>
        <a:buClr>
          <a:srgbClr val="2E74B5"/>
        </a:buClr>
        <a:buFont typeface="Wingdings" panose="05000000000000000000" pitchFamily="2" charset="2"/>
        <a:buChar char="q"/>
        <a:defRPr sz="2000" b="1" kern="1200">
          <a:solidFill>
            <a:srgbClr val="5B9BD5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lnSpc>
          <a:spcPct val="90000"/>
        </a:lnSpc>
        <a:spcBef>
          <a:spcPts val="500"/>
        </a:spcBef>
        <a:buClr>
          <a:srgbClr val="D51657"/>
        </a:buClr>
        <a:buFont typeface="Wingdings" panose="05000000000000000000" pitchFamily="2" charset="2"/>
        <a:buChar char="ü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60406" indent="-246051" algn="l" defTabSz="914354" rtl="0" eaLnBrk="1" latinLnBrk="0" hangingPunct="1">
        <a:lnSpc>
          <a:spcPct val="90000"/>
        </a:lnSpc>
        <a:spcBef>
          <a:spcPts val="500"/>
        </a:spcBef>
        <a:buClr>
          <a:srgbClr val="D51657"/>
        </a:buClr>
        <a:buFont typeface="Wingdings" panose="05000000000000000000" pitchFamily="2" charset="2"/>
        <a:buChar char="Ø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D51657"/>
        </a:buClr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Clr>
          <a:srgbClr val="D51657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png"/><Relationship Id="rId18" Type="http://schemas.openxmlformats.org/officeDocument/2006/relationships/image" Target="../media/image21.emf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image" Target="../media/image5.emf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11" Type="http://schemas.openxmlformats.org/officeDocument/2006/relationships/image" Target="../media/image14.png"/><Relationship Id="rId5" Type="http://schemas.openxmlformats.org/officeDocument/2006/relationships/image" Target="../media/image8.emf"/><Relationship Id="rId15" Type="http://schemas.openxmlformats.org/officeDocument/2006/relationships/image" Target="../media/image18.png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4542" y="5809515"/>
            <a:ext cx="1647825" cy="89535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634" y="6000467"/>
            <a:ext cx="2337722" cy="704398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2429166" y="1853546"/>
            <a:ext cx="7522673" cy="1591620"/>
            <a:chOff x="2842396" y="1082176"/>
            <a:chExt cx="6232962" cy="1007882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42396" y="1082176"/>
              <a:ext cx="1873475" cy="1007882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5356456" y="1313008"/>
              <a:ext cx="3718902" cy="40928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/>
                <a:t>Réunion Capitoul </a:t>
              </a:r>
              <a:r>
                <a:rPr lang="fr-FR" dirty="0" smtClean="0"/>
                <a:t>« </a:t>
              </a:r>
              <a:r>
                <a:rPr lang="fr-FR" b="1" dirty="0" smtClean="0"/>
                <a:t>Sauvegarde </a:t>
              </a:r>
              <a:r>
                <a:rPr lang="fr-FR" b="1" dirty="0"/>
                <a:t>/ </a:t>
              </a:r>
              <a:r>
                <a:rPr lang="fr-FR" b="1" dirty="0" smtClean="0"/>
                <a:t>Archivage</a:t>
              </a:r>
              <a:r>
                <a:rPr lang="fr-FR" dirty="0" smtClean="0"/>
                <a:t> » </a:t>
              </a:r>
            </a:p>
            <a:p>
              <a:pPr algn="ctr"/>
              <a:r>
                <a:rPr lang="fr-FR" dirty="0" smtClean="0"/>
                <a:t>du jeudi 14 octobre 2021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3068416" y="3855894"/>
            <a:ext cx="6883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/>
              <a:t>Sauvegarde </a:t>
            </a:r>
            <a:r>
              <a:rPr lang="fr-FR" sz="3600" dirty="0" err="1"/>
              <a:t>Atempo</a:t>
            </a:r>
            <a:r>
              <a:rPr lang="fr-FR" sz="3600" dirty="0"/>
              <a:t> Time Navigator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707634" y="5624849"/>
            <a:ext cx="1502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Georges SANS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10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Restauration d’une VM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0355" y="1076324"/>
            <a:ext cx="6963090" cy="5514975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209552" y="1076324"/>
            <a:ext cx="3615999" cy="1254500"/>
            <a:chOff x="209552" y="1455576"/>
            <a:chExt cx="3615999" cy="125450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560" y="2136077"/>
              <a:ext cx="566154" cy="573999"/>
            </a:xfrm>
            <a:prstGeom prst="rect">
              <a:avLst/>
            </a:prstGeom>
          </p:spPr>
        </p:pic>
        <p:sp>
          <p:nvSpPr>
            <p:cNvPr id="8" name="Bulle ronde 7"/>
            <p:cNvSpPr/>
            <p:nvPr/>
          </p:nvSpPr>
          <p:spPr>
            <a:xfrm>
              <a:off x="209552" y="1455576"/>
              <a:ext cx="1096734" cy="494522"/>
            </a:xfrm>
            <a:prstGeom prst="wedgeEllipseCallout">
              <a:avLst>
                <a:gd name="adj1" fmla="val 12347"/>
                <a:gd name="adj2" fmla="val 77594"/>
              </a:avLst>
            </a:prstGeom>
            <a:solidFill>
              <a:srgbClr val="5B9B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 smtClean="0"/>
                <a:t>LAN ou SAN</a:t>
              </a:r>
              <a:endParaRPr lang="fr-FR" sz="1050" dirty="0"/>
            </a:p>
          </p:txBody>
        </p:sp>
        <p:cxnSp>
          <p:nvCxnSpPr>
            <p:cNvPr id="9" name="Connecteur droit avec flèche 8"/>
            <p:cNvCxnSpPr>
              <a:stCxn id="7" idx="3"/>
            </p:cNvCxnSpPr>
            <p:nvPr/>
          </p:nvCxnSpPr>
          <p:spPr>
            <a:xfrm flipV="1">
              <a:off x="979714" y="2206414"/>
              <a:ext cx="2845837" cy="21666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"/>
          <p:cNvGrpSpPr/>
          <p:nvPr/>
        </p:nvGrpSpPr>
        <p:grpSpPr>
          <a:xfrm>
            <a:off x="209551" y="2300141"/>
            <a:ext cx="2636286" cy="1544442"/>
            <a:chOff x="209551" y="1165634"/>
            <a:chExt cx="2636286" cy="1544442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560" y="2136077"/>
              <a:ext cx="566154" cy="573999"/>
            </a:xfrm>
            <a:prstGeom prst="rect">
              <a:avLst/>
            </a:prstGeom>
          </p:spPr>
        </p:pic>
        <p:sp>
          <p:nvSpPr>
            <p:cNvPr id="14" name="Bulle ronde 13"/>
            <p:cNvSpPr/>
            <p:nvPr/>
          </p:nvSpPr>
          <p:spPr>
            <a:xfrm>
              <a:off x="209551" y="1455576"/>
              <a:ext cx="1357991" cy="494522"/>
            </a:xfrm>
            <a:prstGeom prst="wedgeEllipseCallout">
              <a:avLst>
                <a:gd name="adj1" fmla="val -2082"/>
                <a:gd name="adj2" fmla="val 71934"/>
              </a:avLst>
            </a:prstGeom>
            <a:solidFill>
              <a:srgbClr val="5B9B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 smtClean="0"/>
                <a:t>Emplacement d’origine ou </a:t>
              </a:r>
              <a:r>
                <a:rPr lang="fr-FR" sz="1050" b="1" dirty="0" smtClean="0"/>
                <a:t>autre</a:t>
              </a:r>
              <a:endParaRPr lang="fr-FR" sz="1050" b="1" dirty="0"/>
            </a:p>
          </p:txBody>
        </p:sp>
        <p:cxnSp>
          <p:nvCxnSpPr>
            <p:cNvPr id="15" name="Connecteur droit avec flèche 14"/>
            <p:cNvCxnSpPr>
              <a:stCxn id="13" idx="3"/>
            </p:cNvCxnSpPr>
            <p:nvPr/>
          </p:nvCxnSpPr>
          <p:spPr>
            <a:xfrm flipV="1">
              <a:off x="979714" y="1165634"/>
              <a:ext cx="1866123" cy="1257443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e 16"/>
          <p:cNvGrpSpPr/>
          <p:nvPr/>
        </p:nvGrpSpPr>
        <p:grpSpPr>
          <a:xfrm>
            <a:off x="209552" y="3137049"/>
            <a:ext cx="2860219" cy="2481260"/>
            <a:chOff x="209552" y="228816"/>
            <a:chExt cx="2860219" cy="2481260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560" y="2136077"/>
              <a:ext cx="566154" cy="573999"/>
            </a:xfrm>
            <a:prstGeom prst="rect">
              <a:avLst/>
            </a:prstGeom>
          </p:spPr>
        </p:pic>
        <p:sp>
          <p:nvSpPr>
            <p:cNvPr id="19" name="Bulle ronde 18"/>
            <p:cNvSpPr/>
            <p:nvPr/>
          </p:nvSpPr>
          <p:spPr>
            <a:xfrm>
              <a:off x="209552" y="1455576"/>
              <a:ext cx="1357990" cy="494522"/>
            </a:xfrm>
            <a:prstGeom prst="wedgeEllipseCallout">
              <a:avLst>
                <a:gd name="adj1" fmla="val -6204"/>
                <a:gd name="adj2" fmla="val 77594"/>
              </a:avLst>
            </a:prstGeom>
            <a:solidFill>
              <a:srgbClr val="5B9B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 smtClean="0"/>
                <a:t>Si </a:t>
              </a:r>
              <a:r>
                <a:rPr lang="fr-FR" sz="1050" b="1" dirty="0" smtClean="0"/>
                <a:t>autre</a:t>
              </a:r>
              <a:r>
                <a:rPr lang="fr-FR" sz="1050" dirty="0" smtClean="0"/>
                <a:t>:</a:t>
              </a:r>
            </a:p>
            <a:p>
              <a:pPr algn="ctr"/>
              <a:r>
                <a:rPr lang="fr-FR" sz="1050" dirty="0" smtClean="0"/>
                <a:t>Emplacement dans l’infra</a:t>
              </a:r>
              <a:endParaRPr lang="fr-FR" sz="1050" dirty="0"/>
            </a:p>
          </p:txBody>
        </p:sp>
        <p:cxnSp>
          <p:nvCxnSpPr>
            <p:cNvPr id="20" name="Connecteur droit avec flèche 19"/>
            <p:cNvCxnSpPr>
              <a:stCxn id="18" idx="3"/>
            </p:cNvCxnSpPr>
            <p:nvPr/>
          </p:nvCxnSpPr>
          <p:spPr>
            <a:xfrm flipV="1">
              <a:off x="979714" y="228816"/>
              <a:ext cx="2090057" cy="219426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e 21"/>
          <p:cNvGrpSpPr/>
          <p:nvPr/>
        </p:nvGrpSpPr>
        <p:grpSpPr>
          <a:xfrm>
            <a:off x="7781731" y="1335583"/>
            <a:ext cx="3747916" cy="1254500"/>
            <a:chOff x="-1405445" y="-735742"/>
            <a:chExt cx="3747916" cy="1254500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8489" y="-55241"/>
              <a:ext cx="566154" cy="573999"/>
            </a:xfrm>
            <a:prstGeom prst="rect">
              <a:avLst/>
            </a:prstGeom>
          </p:spPr>
        </p:pic>
        <p:sp>
          <p:nvSpPr>
            <p:cNvPr id="24" name="Bulle ronde 23"/>
            <p:cNvSpPr/>
            <p:nvPr/>
          </p:nvSpPr>
          <p:spPr>
            <a:xfrm>
              <a:off x="984481" y="-735742"/>
              <a:ext cx="1357990" cy="494522"/>
            </a:xfrm>
            <a:prstGeom prst="wedgeEllipseCallout">
              <a:avLst>
                <a:gd name="adj1" fmla="val -6204"/>
                <a:gd name="adj2" fmla="val 77594"/>
              </a:avLst>
            </a:prstGeom>
            <a:solidFill>
              <a:srgbClr val="5B9B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 smtClean="0"/>
                <a:t>Si </a:t>
              </a:r>
              <a:r>
                <a:rPr lang="fr-FR" sz="1050" b="1" dirty="0" smtClean="0"/>
                <a:t>autre</a:t>
              </a:r>
              <a:r>
                <a:rPr lang="fr-FR" sz="1050" dirty="0" smtClean="0"/>
                <a:t>:</a:t>
              </a:r>
            </a:p>
            <a:p>
              <a:pPr algn="ctr"/>
              <a:r>
                <a:rPr lang="fr-FR" sz="1050" dirty="0" smtClean="0"/>
                <a:t>Nom de la VM</a:t>
              </a:r>
              <a:endParaRPr lang="fr-FR" sz="1050" dirty="0"/>
            </a:p>
          </p:txBody>
        </p:sp>
        <p:cxnSp>
          <p:nvCxnSpPr>
            <p:cNvPr id="25" name="Connecteur droit avec flèche 24"/>
            <p:cNvCxnSpPr>
              <a:stCxn id="23" idx="1"/>
            </p:cNvCxnSpPr>
            <p:nvPr/>
          </p:nvCxnSpPr>
          <p:spPr>
            <a:xfrm flipH="1" flipV="1">
              <a:off x="-1405445" y="149361"/>
              <a:ext cx="2593934" cy="8239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e 28"/>
          <p:cNvGrpSpPr/>
          <p:nvPr/>
        </p:nvGrpSpPr>
        <p:grpSpPr>
          <a:xfrm>
            <a:off x="7610475" y="3242844"/>
            <a:ext cx="3928502" cy="1254500"/>
            <a:chOff x="-2360960" y="1455576"/>
            <a:chExt cx="3928502" cy="1254500"/>
          </a:xfrm>
        </p:grpSpPr>
        <p:pic>
          <p:nvPicPr>
            <p:cNvPr id="30" name="Imag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560" y="2136077"/>
              <a:ext cx="566154" cy="573999"/>
            </a:xfrm>
            <a:prstGeom prst="rect">
              <a:avLst/>
            </a:prstGeom>
          </p:spPr>
        </p:pic>
        <p:sp>
          <p:nvSpPr>
            <p:cNvPr id="31" name="Bulle ronde 30"/>
            <p:cNvSpPr/>
            <p:nvPr/>
          </p:nvSpPr>
          <p:spPr>
            <a:xfrm>
              <a:off x="209552" y="1455576"/>
              <a:ext cx="1357990" cy="494522"/>
            </a:xfrm>
            <a:prstGeom prst="wedgeEllipseCallout">
              <a:avLst>
                <a:gd name="adj1" fmla="val -6204"/>
                <a:gd name="adj2" fmla="val 77594"/>
              </a:avLst>
            </a:prstGeom>
            <a:solidFill>
              <a:srgbClr val="5B9B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 smtClean="0"/>
                <a:t>Si </a:t>
              </a:r>
              <a:r>
                <a:rPr lang="fr-FR" sz="1050" b="1" dirty="0" smtClean="0"/>
                <a:t>autre</a:t>
              </a:r>
              <a:r>
                <a:rPr lang="fr-FR" sz="1050" dirty="0" smtClean="0"/>
                <a:t>:</a:t>
              </a:r>
            </a:p>
            <a:p>
              <a:pPr algn="ctr"/>
              <a:r>
                <a:rPr lang="fr-FR" sz="1050" dirty="0" smtClean="0"/>
                <a:t>Emplacement le stockage</a:t>
              </a:r>
              <a:endParaRPr lang="fr-FR" sz="1050" dirty="0"/>
            </a:p>
          </p:txBody>
        </p:sp>
        <p:cxnSp>
          <p:nvCxnSpPr>
            <p:cNvPr id="32" name="Connecteur droit avec flèche 31"/>
            <p:cNvCxnSpPr>
              <a:stCxn id="30" idx="1"/>
            </p:cNvCxnSpPr>
            <p:nvPr/>
          </p:nvCxnSpPr>
          <p:spPr>
            <a:xfrm flipH="1" flipV="1">
              <a:off x="-2360960" y="2222757"/>
              <a:ext cx="2774520" cy="20032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e 34"/>
          <p:cNvGrpSpPr/>
          <p:nvPr/>
        </p:nvGrpSpPr>
        <p:grpSpPr>
          <a:xfrm>
            <a:off x="5448300" y="863885"/>
            <a:ext cx="1786617" cy="1254500"/>
            <a:chOff x="-219075" y="1455576"/>
            <a:chExt cx="1786617" cy="1254500"/>
          </a:xfrm>
        </p:grpSpPr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560" y="2136077"/>
              <a:ext cx="566154" cy="573999"/>
            </a:xfrm>
            <a:prstGeom prst="rect">
              <a:avLst/>
            </a:prstGeom>
          </p:spPr>
        </p:pic>
        <p:sp>
          <p:nvSpPr>
            <p:cNvPr id="37" name="Bulle ronde 36"/>
            <p:cNvSpPr/>
            <p:nvPr/>
          </p:nvSpPr>
          <p:spPr>
            <a:xfrm>
              <a:off x="209552" y="1455576"/>
              <a:ext cx="1357990" cy="494522"/>
            </a:xfrm>
            <a:prstGeom prst="wedgeEllipseCallout">
              <a:avLst>
                <a:gd name="adj1" fmla="val -6204"/>
                <a:gd name="adj2" fmla="val 77594"/>
              </a:avLst>
            </a:prstGeom>
            <a:solidFill>
              <a:srgbClr val="5B9B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 err="1" smtClean="0"/>
                <a:t>Shut</a:t>
              </a:r>
              <a:r>
                <a:rPr lang="fr-FR" sz="1050" dirty="0" smtClean="0"/>
                <a:t> !!!</a:t>
              </a:r>
            </a:p>
            <a:p>
              <a:pPr algn="ctr"/>
              <a:r>
                <a:rPr lang="fr-FR" sz="1050" dirty="0" smtClean="0"/>
                <a:t>Celui-là on en parle après</a:t>
              </a:r>
              <a:endParaRPr lang="fr-FR" sz="1050" dirty="0"/>
            </a:p>
          </p:txBody>
        </p:sp>
        <p:cxnSp>
          <p:nvCxnSpPr>
            <p:cNvPr id="38" name="Connecteur droit avec flèche 37"/>
            <p:cNvCxnSpPr>
              <a:stCxn id="36" idx="1"/>
            </p:cNvCxnSpPr>
            <p:nvPr/>
          </p:nvCxnSpPr>
          <p:spPr>
            <a:xfrm flipH="1" flipV="1">
              <a:off x="-219075" y="2418853"/>
              <a:ext cx="632635" cy="422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586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371987" y="1099681"/>
            <a:ext cx="10515600" cy="51570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0">
            <a:solidFill>
              <a:srgbClr val="1F4E7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63522" indent="-504000" defTabSz="91435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  <a:buFont typeface="Wingdings" panose="05000000000000000000" pitchFamily="2" charset="2"/>
              <a:buChar char="q"/>
            </a:pPr>
            <a:r>
              <a:rPr lang="fr-FR" sz="3600" b="1" dirty="0" smtClean="0">
                <a:solidFill>
                  <a:schemeClr val="accent1">
                    <a:lumMod val="50000"/>
                  </a:schemeClr>
                </a:solidFill>
              </a:rPr>
              <a:t>Cahier </a:t>
            </a:r>
            <a:r>
              <a:rPr lang="fr-FR" sz="3600" b="1" dirty="0" smtClean="0">
                <a:solidFill>
                  <a:schemeClr val="accent1">
                    <a:lumMod val="50000"/>
                  </a:schemeClr>
                </a:solidFill>
              </a:rPr>
              <a:t>des charges « sauvegarde »</a:t>
            </a:r>
          </a:p>
          <a:p>
            <a:pPr marL="363522" indent="-504000" defTabSz="91435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  <a:buFont typeface="Wingdings" panose="05000000000000000000" pitchFamily="2" charset="2"/>
              <a:buChar char="q"/>
            </a:pPr>
            <a:r>
              <a:rPr lang="fr-FR" sz="3600" b="1" dirty="0" smtClean="0">
                <a:solidFill>
                  <a:srgbClr val="1F4E79"/>
                </a:solidFill>
              </a:rPr>
              <a:t>Présentation de la solution </a:t>
            </a:r>
            <a:r>
              <a:rPr lang="fr-FR" sz="3600" b="1" dirty="0" smtClean="0">
                <a:solidFill>
                  <a:srgbClr val="1F4E79"/>
                </a:solidFill>
              </a:rPr>
              <a:t>implémentée</a:t>
            </a:r>
          </a:p>
          <a:p>
            <a:pPr marL="363522" indent="-504000" defTabSz="91435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  <a:buFont typeface="Wingdings" panose="05000000000000000000" pitchFamily="2" charset="2"/>
              <a:buChar char="q"/>
            </a:pPr>
            <a:r>
              <a:rPr lang="fr-FR" sz="3600" b="1" dirty="0" smtClean="0">
                <a:solidFill>
                  <a:srgbClr val="1F4E79"/>
                </a:solidFill>
              </a:rPr>
              <a:t>Interface d’administration</a:t>
            </a:r>
            <a:endParaRPr lang="fr-FR" sz="3600" b="1" dirty="0">
              <a:solidFill>
                <a:srgbClr val="1F4E79"/>
              </a:solidFill>
            </a:endParaRPr>
          </a:p>
          <a:p>
            <a:pPr marL="363522" indent="-504000" defTabSz="91435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  <a:buFont typeface="Wingdings" panose="05000000000000000000" pitchFamily="2" charset="2"/>
              <a:buChar char="q"/>
            </a:pPr>
            <a:r>
              <a:rPr lang="fr-FR" sz="3600" b="1" dirty="0" smtClean="0">
                <a:solidFill>
                  <a:srgbClr val="FF0000"/>
                </a:solidFill>
              </a:rPr>
              <a:t>Restauration « Mode express Restart »</a:t>
            </a:r>
          </a:p>
          <a:p>
            <a:pPr marL="363522" indent="-504000" defTabSz="91435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  <a:buFont typeface="Wingdings" panose="05000000000000000000" pitchFamily="2" charset="2"/>
              <a:buChar char="q"/>
            </a:pPr>
            <a:r>
              <a:rPr lang="fr-FR" sz="3600" b="1" dirty="0" smtClean="0">
                <a:solidFill>
                  <a:srgbClr val="1F4E79"/>
                </a:solidFill>
              </a:rPr>
              <a:t>Stratégies de sauvegarde</a:t>
            </a:r>
          </a:p>
          <a:p>
            <a:pPr marL="363522" indent="-504000" defTabSz="91435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  <a:buFont typeface="Wingdings" panose="05000000000000000000" pitchFamily="2" charset="2"/>
              <a:buChar char="q"/>
            </a:pPr>
            <a:r>
              <a:rPr lang="fr-FR" sz="3600" b="1" dirty="0" smtClean="0">
                <a:solidFill>
                  <a:srgbClr val="1F4E79"/>
                </a:solidFill>
              </a:rPr>
              <a:t>La sauvegarde en quelques chiffres</a:t>
            </a:r>
          </a:p>
          <a:p>
            <a:pPr marL="363522" indent="-504000" defTabSz="91435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  <a:buFont typeface="Wingdings" panose="05000000000000000000" pitchFamily="2" charset="2"/>
              <a:buChar char="q"/>
            </a:pPr>
            <a:r>
              <a:rPr lang="fr-FR" sz="3600" b="1" dirty="0" smtClean="0">
                <a:solidFill>
                  <a:srgbClr val="1F4E79"/>
                </a:solidFill>
              </a:rPr>
              <a:t>Avantages / Inconvénients de la solution</a:t>
            </a:r>
            <a:endParaRPr lang="fr-FR" sz="3600" b="1" dirty="0">
              <a:solidFill>
                <a:srgbClr val="1F4E79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399003" y="3300839"/>
            <a:ext cx="10461568" cy="754744"/>
          </a:xfrm>
          <a:prstGeom prst="roundRect">
            <a:avLst/>
          </a:prstGeom>
          <a:solidFill>
            <a:srgbClr val="5B9BD5">
              <a:alpha val="5000"/>
            </a:srgbClr>
          </a:solidFill>
          <a:ln w="254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30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Mode « Express Restart »</a:t>
            </a:r>
            <a:endParaRPr lang="fr-FR" dirty="0"/>
          </a:p>
        </p:txBody>
      </p:sp>
      <p:sp>
        <p:nvSpPr>
          <p:cNvPr id="4" name="Cylindre 3"/>
          <p:cNvSpPr/>
          <p:nvPr/>
        </p:nvSpPr>
        <p:spPr>
          <a:xfrm>
            <a:off x="873335" y="3368502"/>
            <a:ext cx="588475" cy="1514407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fr-FR" dirty="0" smtClean="0"/>
              <a:t>Volume</a:t>
            </a:r>
          </a:p>
          <a:p>
            <a:pPr algn="ctr"/>
            <a:r>
              <a:rPr lang="fr-FR" dirty="0" err="1" smtClean="0"/>
              <a:t>dédupliqué</a:t>
            </a:r>
            <a:endParaRPr lang="fr-FR" dirty="0"/>
          </a:p>
        </p:txBody>
      </p:sp>
      <p:sp>
        <p:nvSpPr>
          <p:cNvPr id="5" name="Cylindre 4"/>
          <p:cNvSpPr/>
          <p:nvPr/>
        </p:nvSpPr>
        <p:spPr>
          <a:xfrm>
            <a:off x="6614310" y="2861650"/>
            <a:ext cx="631371" cy="1557950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r>
              <a:rPr lang="fr-FR" sz="1400" dirty="0" err="1" smtClean="0"/>
              <a:t>Datastore</a:t>
            </a:r>
            <a:r>
              <a:rPr lang="fr-FR" sz="1400" dirty="0" smtClean="0"/>
              <a:t> 1</a:t>
            </a:r>
            <a:endParaRPr lang="fr-FR" sz="1400" dirty="0"/>
          </a:p>
        </p:txBody>
      </p:sp>
      <p:sp>
        <p:nvSpPr>
          <p:cNvPr id="6" name="Cylindre 5"/>
          <p:cNvSpPr/>
          <p:nvPr/>
        </p:nvSpPr>
        <p:spPr>
          <a:xfrm>
            <a:off x="3097039" y="4614897"/>
            <a:ext cx="631371" cy="106830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3097039" y="5149051"/>
            <a:ext cx="631371" cy="3374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</a:rPr>
              <a:t>vmdk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8" name="Flèche droite 7"/>
          <p:cNvSpPr/>
          <p:nvPr/>
        </p:nvSpPr>
        <p:spPr>
          <a:xfrm rot="2181383">
            <a:off x="1351071" y="4550822"/>
            <a:ext cx="1856706" cy="365298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Publication liens fichiers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9" name="Flèche droite 8"/>
          <p:cNvSpPr/>
          <p:nvPr/>
        </p:nvSpPr>
        <p:spPr>
          <a:xfrm rot="18775743">
            <a:off x="3334147" y="3545436"/>
            <a:ext cx="3606652" cy="365298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m</a:t>
            </a:r>
            <a:r>
              <a:rPr lang="fr-FR" sz="1600" dirty="0" smtClean="0">
                <a:solidFill>
                  <a:schemeClr val="tx1"/>
                </a:solidFill>
              </a:rPr>
              <a:t>ontage NFS du répertoire en </a:t>
            </a:r>
            <a:r>
              <a:rPr lang="fr-FR" sz="1600" dirty="0" err="1" smtClean="0">
                <a:solidFill>
                  <a:schemeClr val="tx1"/>
                </a:solidFill>
              </a:rPr>
              <a:t>datastore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14310" y="3956976"/>
            <a:ext cx="631371" cy="3374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>
                <a:solidFill>
                  <a:schemeClr val="tx1"/>
                </a:solidFill>
              </a:rPr>
              <a:t>vmdk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1" name="Flèche droite 10"/>
          <p:cNvSpPr/>
          <p:nvPr/>
        </p:nvSpPr>
        <p:spPr>
          <a:xfrm rot="20140615">
            <a:off x="3721851" y="4620166"/>
            <a:ext cx="2904042" cy="365298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 smtClean="0">
                <a:solidFill>
                  <a:schemeClr val="tx1"/>
                </a:solidFill>
              </a:rPr>
              <a:t>Recopie des fichiers VM dans </a:t>
            </a:r>
            <a:r>
              <a:rPr lang="fr-FR" sz="1200" dirty="0" err="1" smtClean="0">
                <a:solidFill>
                  <a:schemeClr val="tx1"/>
                </a:solidFill>
              </a:rPr>
              <a:t>Datastore</a:t>
            </a:r>
            <a:r>
              <a:rPr lang="fr-FR" sz="1200" dirty="0" smtClean="0">
                <a:solidFill>
                  <a:schemeClr val="tx1"/>
                </a:solidFill>
              </a:rPr>
              <a:t> 1</a:t>
            </a:r>
            <a:endParaRPr lang="fr-FR" sz="1200" dirty="0">
              <a:solidFill>
                <a:schemeClr val="tx1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196" y="5398350"/>
            <a:ext cx="261250" cy="261250"/>
          </a:xfrm>
          <a:prstGeom prst="rect">
            <a:avLst/>
          </a:prstGeom>
          <a:noFill/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774" y="4154396"/>
            <a:ext cx="261250" cy="261250"/>
          </a:xfrm>
          <a:prstGeom prst="rect">
            <a:avLst/>
          </a:prstGeom>
          <a:noFill/>
        </p:spPr>
      </p:pic>
      <p:grpSp>
        <p:nvGrpSpPr>
          <p:cNvPr id="14" name="Groupe 13"/>
          <p:cNvGrpSpPr/>
          <p:nvPr/>
        </p:nvGrpSpPr>
        <p:grpSpPr>
          <a:xfrm>
            <a:off x="7424411" y="1465707"/>
            <a:ext cx="409086" cy="609032"/>
            <a:chOff x="7424411" y="1465707"/>
            <a:chExt cx="409086" cy="609032"/>
          </a:xfrm>
        </p:grpSpPr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25636" y="1465707"/>
              <a:ext cx="406636" cy="406636"/>
            </a:xfrm>
            <a:prstGeom prst="rect">
              <a:avLst/>
            </a:prstGeom>
            <a:noFill/>
          </p:spPr>
        </p:pic>
        <p:sp>
          <p:nvSpPr>
            <p:cNvPr id="16" name="ZoneTexte 15"/>
            <p:cNvSpPr txBox="1"/>
            <p:nvPr/>
          </p:nvSpPr>
          <p:spPr>
            <a:xfrm>
              <a:off x="7424411" y="1766962"/>
              <a:ext cx="4090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 smtClean="0">
                  <a:solidFill>
                    <a:schemeClr val="accent2">
                      <a:lumMod val="75000"/>
                    </a:schemeClr>
                  </a:solidFill>
                </a:rPr>
                <a:t>vm</a:t>
              </a:r>
              <a:endParaRPr lang="fr-FR" sz="1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778801" y="1751574"/>
            <a:ext cx="949388" cy="1616928"/>
            <a:chOff x="2760001" y="1316145"/>
            <a:chExt cx="949388" cy="1616928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60001" y="1983685"/>
              <a:ext cx="949388" cy="949388"/>
            </a:xfrm>
            <a:prstGeom prst="rect">
              <a:avLst/>
            </a:prstGeom>
          </p:spPr>
        </p:pic>
        <p:sp>
          <p:nvSpPr>
            <p:cNvPr id="19" name="ZoneTexte 18"/>
            <p:cNvSpPr txBox="1"/>
            <p:nvPr/>
          </p:nvSpPr>
          <p:spPr>
            <a:xfrm>
              <a:off x="2760001" y="1316145"/>
              <a:ext cx="9074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Serveur</a:t>
              </a:r>
            </a:p>
            <a:p>
              <a:pPr algn="ctr"/>
              <a:r>
                <a:rPr lang="fr-FR" dirty="0" smtClean="0"/>
                <a:t>Tina</a:t>
              </a:r>
              <a:endParaRPr lang="fr-FR" dirty="0"/>
            </a:p>
          </p:txBody>
        </p:sp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0661" y="2055202"/>
              <a:ext cx="302270" cy="351652"/>
            </a:xfrm>
            <a:prstGeom prst="rect">
              <a:avLst/>
            </a:prstGeom>
          </p:spPr>
        </p:pic>
      </p:grpSp>
      <p:cxnSp>
        <p:nvCxnSpPr>
          <p:cNvPr id="21" name="Connecteur droit 20"/>
          <p:cNvCxnSpPr/>
          <p:nvPr/>
        </p:nvCxnSpPr>
        <p:spPr>
          <a:xfrm flipH="1">
            <a:off x="8440542" y="820008"/>
            <a:ext cx="1" cy="580939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9778025" y="1194500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actions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8579814" y="1984131"/>
            <a:ext cx="3276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1 – mise à disposition des fichiers de la </a:t>
            </a:r>
            <a:r>
              <a:rPr lang="fr-FR" sz="1400" dirty="0" err="1" smtClean="0"/>
              <a:t>vm</a:t>
            </a:r>
            <a:endParaRPr lang="fr-FR" sz="1400" dirty="0" smtClean="0"/>
          </a:p>
          <a:p>
            <a:pPr indent="271463"/>
            <a:r>
              <a:rPr lang="fr-FR" sz="1400" dirty="0"/>
              <a:t>d</a:t>
            </a:r>
            <a:r>
              <a:rPr lang="fr-FR" sz="1400" dirty="0" smtClean="0"/>
              <a:t>ans un répertoire du serveur pivot</a:t>
            </a:r>
            <a:endParaRPr lang="fr-FR" sz="1400" dirty="0"/>
          </a:p>
        </p:txBody>
      </p:sp>
      <p:sp>
        <p:nvSpPr>
          <p:cNvPr id="24" name="ZoneTexte 23"/>
          <p:cNvSpPr txBox="1"/>
          <p:nvPr/>
        </p:nvSpPr>
        <p:spPr>
          <a:xfrm>
            <a:off x="8579813" y="2652537"/>
            <a:ext cx="325275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2</a:t>
            </a:r>
            <a:r>
              <a:rPr lang="fr-FR" sz="1400" dirty="0" smtClean="0"/>
              <a:t> – montage du répertoire de pivot </a:t>
            </a:r>
          </a:p>
          <a:p>
            <a:pPr indent="269875"/>
            <a:r>
              <a:rPr lang="fr-FR" sz="1400" dirty="0" smtClean="0"/>
              <a:t>contenant les fichiers de la </a:t>
            </a:r>
            <a:r>
              <a:rPr lang="fr-FR" sz="1400" dirty="0" err="1" smtClean="0"/>
              <a:t>vm</a:t>
            </a:r>
            <a:r>
              <a:rPr lang="fr-FR" sz="1400" dirty="0" smtClean="0"/>
              <a:t> comme</a:t>
            </a:r>
          </a:p>
          <a:p>
            <a:pPr indent="269875"/>
            <a:r>
              <a:rPr lang="fr-FR" sz="1400" dirty="0"/>
              <a:t>u</a:t>
            </a:r>
            <a:r>
              <a:rPr lang="fr-FR" sz="1400" dirty="0" smtClean="0"/>
              <a:t>n </a:t>
            </a:r>
            <a:r>
              <a:rPr lang="fr-FR" sz="1400" dirty="0" err="1" smtClean="0"/>
              <a:t>datastore</a:t>
            </a:r>
            <a:r>
              <a:rPr lang="fr-FR" sz="1400" dirty="0" smtClean="0"/>
              <a:t> sur l’</a:t>
            </a:r>
            <a:r>
              <a:rPr lang="fr-FR" sz="1400" dirty="0" err="1" smtClean="0"/>
              <a:t>ESXi</a:t>
            </a:r>
            <a:endParaRPr lang="fr-FR" sz="1400" dirty="0"/>
          </a:p>
        </p:txBody>
      </p:sp>
      <p:sp>
        <p:nvSpPr>
          <p:cNvPr id="25" name="ZoneTexte 24"/>
          <p:cNvSpPr txBox="1"/>
          <p:nvPr/>
        </p:nvSpPr>
        <p:spPr>
          <a:xfrm>
            <a:off x="8605511" y="3541583"/>
            <a:ext cx="280980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3 – création de l’enveloppe de la </a:t>
            </a:r>
            <a:r>
              <a:rPr lang="fr-FR" sz="1400" dirty="0" err="1" smtClean="0"/>
              <a:t>vm</a:t>
            </a:r>
            <a:endParaRPr lang="fr-FR" sz="1400" dirty="0"/>
          </a:p>
          <a:p>
            <a:pPr indent="269875"/>
            <a:r>
              <a:rPr lang="fr-FR" sz="1400" dirty="0"/>
              <a:t>e</a:t>
            </a:r>
            <a:r>
              <a:rPr lang="fr-FR" sz="1400" dirty="0" smtClean="0"/>
              <a:t>t démarrage sur le serveur </a:t>
            </a:r>
          </a:p>
          <a:p>
            <a:pPr indent="269875"/>
            <a:r>
              <a:rPr lang="fr-FR" sz="1400" dirty="0" smtClean="0"/>
              <a:t>de virtualisation</a:t>
            </a:r>
            <a:endParaRPr lang="fr-FR" sz="1400" dirty="0"/>
          </a:p>
        </p:txBody>
      </p:sp>
      <p:sp>
        <p:nvSpPr>
          <p:cNvPr id="26" name="ZoneTexte 25"/>
          <p:cNvSpPr txBox="1"/>
          <p:nvPr/>
        </p:nvSpPr>
        <p:spPr>
          <a:xfrm>
            <a:off x="8555576" y="4364332"/>
            <a:ext cx="3430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4</a:t>
            </a:r>
            <a:r>
              <a:rPr lang="fr-FR" sz="1400" dirty="0" smtClean="0"/>
              <a:t> – recopie à chaud des fichiers de la </a:t>
            </a:r>
            <a:r>
              <a:rPr lang="fr-FR" sz="1400" dirty="0" err="1" smtClean="0"/>
              <a:t>vm</a:t>
            </a:r>
            <a:r>
              <a:rPr lang="fr-FR" sz="1400" dirty="0" smtClean="0"/>
              <a:t> sur </a:t>
            </a:r>
          </a:p>
          <a:p>
            <a:pPr indent="269875"/>
            <a:r>
              <a:rPr lang="fr-FR" sz="1400" dirty="0"/>
              <a:t>l</a:t>
            </a:r>
            <a:r>
              <a:rPr lang="fr-FR" sz="1400" dirty="0" smtClean="0"/>
              <a:t>e </a:t>
            </a:r>
            <a:r>
              <a:rPr lang="fr-FR" sz="1400" dirty="0" err="1" smtClean="0"/>
              <a:t>datastore</a:t>
            </a:r>
            <a:r>
              <a:rPr lang="fr-FR" sz="1400" dirty="0" smtClean="0"/>
              <a:t> du serveur </a:t>
            </a:r>
            <a:r>
              <a:rPr lang="fr-FR" sz="1400" dirty="0" err="1" smtClean="0"/>
              <a:t>esxi</a:t>
            </a:r>
            <a:endParaRPr lang="fr-FR" sz="1400" dirty="0" smtClean="0"/>
          </a:p>
        </p:txBody>
      </p:sp>
      <p:sp>
        <p:nvSpPr>
          <p:cNvPr id="27" name="Rectangle 26"/>
          <p:cNvSpPr/>
          <p:nvPr/>
        </p:nvSpPr>
        <p:spPr>
          <a:xfrm>
            <a:off x="1461810" y="3728085"/>
            <a:ext cx="1606874" cy="2376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Cylindre 27"/>
          <p:cNvSpPr/>
          <p:nvPr/>
        </p:nvSpPr>
        <p:spPr>
          <a:xfrm>
            <a:off x="3107557" y="4631455"/>
            <a:ext cx="631371" cy="1068309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Rectangle 28"/>
          <p:cNvSpPr/>
          <p:nvPr/>
        </p:nvSpPr>
        <p:spPr>
          <a:xfrm>
            <a:off x="3810099" y="2341162"/>
            <a:ext cx="2757420" cy="3583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ZoneTexte 29"/>
          <p:cNvSpPr txBox="1"/>
          <p:nvPr/>
        </p:nvSpPr>
        <p:spPr>
          <a:xfrm>
            <a:off x="8579813" y="5044060"/>
            <a:ext cx="3549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/>
              <a:t>5 – la </a:t>
            </a:r>
            <a:r>
              <a:rPr lang="fr-FR" sz="1400" dirty="0" err="1" smtClean="0"/>
              <a:t>vm</a:t>
            </a:r>
            <a:r>
              <a:rPr lang="fr-FR" sz="1400" dirty="0" smtClean="0"/>
              <a:t> fonctionne maintenant avec </a:t>
            </a:r>
          </a:p>
          <a:p>
            <a:pPr indent="271463"/>
            <a:r>
              <a:rPr lang="fr-FR" sz="1400" dirty="0"/>
              <a:t>l</a:t>
            </a:r>
            <a:r>
              <a:rPr lang="fr-FR" sz="1400" dirty="0" smtClean="0"/>
              <a:t>es fichiers qui se trouvent sur le </a:t>
            </a:r>
            <a:r>
              <a:rPr lang="fr-FR" sz="1400" dirty="0" err="1" smtClean="0"/>
              <a:t>datastore</a:t>
            </a:r>
            <a:endParaRPr lang="fr-FR" sz="1400" dirty="0" smtClean="0"/>
          </a:p>
        </p:txBody>
      </p:sp>
      <p:grpSp>
        <p:nvGrpSpPr>
          <p:cNvPr id="31" name="Groupe 30"/>
          <p:cNvGrpSpPr/>
          <p:nvPr/>
        </p:nvGrpSpPr>
        <p:grpSpPr>
          <a:xfrm>
            <a:off x="3001679" y="2958962"/>
            <a:ext cx="907493" cy="1606323"/>
            <a:chOff x="4982879" y="2523533"/>
            <a:chExt cx="907493" cy="1606323"/>
          </a:xfrm>
        </p:grpSpPr>
        <p:pic>
          <p:nvPicPr>
            <p:cNvPr id="32" name="Image 3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96550" y="3236034"/>
              <a:ext cx="893822" cy="893822"/>
            </a:xfrm>
            <a:prstGeom prst="rect">
              <a:avLst/>
            </a:prstGeom>
          </p:spPr>
        </p:pic>
        <p:sp>
          <p:nvSpPr>
            <p:cNvPr id="33" name="ZoneTexte 32"/>
            <p:cNvSpPr txBox="1"/>
            <p:nvPr/>
          </p:nvSpPr>
          <p:spPr>
            <a:xfrm>
              <a:off x="4982879" y="2523533"/>
              <a:ext cx="9074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Serveur</a:t>
              </a:r>
            </a:p>
            <a:p>
              <a:pPr algn="ctr"/>
              <a:r>
                <a:rPr lang="fr-FR" dirty="0" smtClean="0"/>
                <a:t>pivot</a:t>
              </a:r>
              <a:endParaRPr lang="fr-FR" dirty="0"/>
            </a:p>
          </p:txBody>
        </p:sp>
        <p:pic>
          <p:nvPicPr>
            <p:cNvPr id="34" name="Image 3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93269" y="3261631"/>
              <a:ext cx="439616" cy="400232"/>
            </a:xfrm>
            <a:prstGeom prst="rect">
              <a:avLst/>
            </a:prstGeom>
          </p:spPr>
        </p:pic>
      </p:grpSp>
      <p:grpSp>
        <p:nvGrpSpPr>
          <p:cNvPr id="35" name="Groupe 34"/>
          <p:cNvGrpSpPr/>
          <p:nvPr/>
        </p:nvGrpSpPr>
        <p:grpSpPr>
          <a:xfrm>
            <a:off x="6433853" y="1254803"/>
            <a:ext cx="949888" cy="1588083"/>
            <a:chOff x="8415053" y="514572"/>
            <a:chExt cx="949888" cy="1588083"/>
          </a:xfrm>
        </p:grpSpPr>
        <p:pic>
          <p:nvPicPr>
            <p:cNvPr id="36" name="Image 3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15053" y="1153267"/>
              <a:ext cx="949388" cy="949388"/>
            </a:xfrm>
            <a:prstGeom prst="rect">
              <a:avLst/>
            </a:prstGeom>
          </p:spPr>
        </p:pic>
        <p:sp>
          <p:nvSpPr>
            <p:cNvPr id="37" name="ZoneTexte 36"/>
            <p:cNvSpPr txBox="1"/>
            <p:nvPr/>
          </p:nvSpPr>
          <p:spPr>
            <a:xfrm>
              <a:off x="8457448" y="514572"/>
              <a:ext cx="9074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Serveur</a:t>
              </a:r>
            </a:p>
            <a:p>
              <a:pPr algn="ctr"/>
              <a:r>
                <a:rPr lang="fr-FR" dirty="0" err="1" smtClean="0"/>
                <a:t>ESXi</a:t>
              </a:r>
              <a:endParaRPr lang="fr-FR" dirty="0"/>
            </a:p>
          </p:txBody>
        </p:sp>
        <p:pic>
          <p:nvPicPr>
            <p:cNvPr id="38" name="Image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57397" y="1214538"/>
              <a:ext cx="405577" cy="386394"/>
            </a:xfrm>
            <a:prstGeom prst="rect">
              <a:avLst/>
            </a:prstGeom>
          </p:spPr>
        </p:pic>
      </p:grpSp>
      <p:grpSp>
        <p:nvGrpSpPr>
          <p:cNvPr id="39" name="Groupe 38"/>
          <p:cNvGrpSpPr/>
          <p:nvPr/>
        </p:nvGrpSpPr>
        <p:grpSpPr>
          <a:xfrm>
            <a:off x="7441675" y="2016633"/>
            <a:ext cx="900183" cy="1206840"/>
            <a:chOff x="7441675" y="2016633"/>
            <a:chExt cx="900183" cy="1206840"/>
          </a:xfrm>
        </p:grpSpPr>
        <p:pic>
          <p:nvPicPr>
            <p:cNvPr id="40" name="Image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81925" y="2016633"/>
              <a:ext cx="427693" cy="351559"/>
            </a:xfrm>
            <a:prstGeom prst="rect">
              <a:avLst/>
            </a:prstGeom>
          </p:spPr>
        </p:pic>
        <p:sp>
          <p:nvSpPr>
            <p:cNvPr id="41" name="Rectangle à coins arrondis 40"/>
            <p:cNvSpPr/>
            <p:nvPr/>
          </p:nvSpPr>
          <p:spPr>
            <a:xfrm>
              <a:off x="7441675" y="2772502"/>
              <a:ext cx="900183" cy="450971"/>
            </a:xfrm>
            <a:prstGeom prst="wedgeRoundRectCallout">
              <a:avLst>
                <a:gd name="adj1" fmla="val -14408"/>
                <a:gd name="adj2" fmla="val -144256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>
                  <a:solidFill>
                    <a:schemeClr val="tx1"/>
                  </a:solidFill>
                </a:rPr>
                <a:t>Et tout ça en moins de 5 minutes!</a:t>
              </a:r>
              <a:endParaRPr lang="fr-FR" sz="1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213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3" grpId="0"/>
      <p:bldP spid="24" grpId="0"/>
      <p:bldP spid="25" grpId="0"/>
      <p:bldP spid="26" grpId="0"/>
      <p:bldP spid="27" grpId="0" animBg="1"/>
      <p:bldP spid="28" grpId="0" animBg="1"/>
      <p:bldP spid="29" grpId="0" animBg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371987" y="1099681"/>
            <a:ext cx="10515600" cy="51570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0">
            <a:solidFill>
              <a:srgbClr val="1F4E7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63522" indent="-504000" defTabSz="91435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  <a:buFont typeface="Wingdings" panose="05000000000000000000" pitchFamily="2" charset="2"/>
              <a:buChar char="q"/>
            </a:pPr>
            <a:r>
              <a:rPr lang="fr-FR" sz="3600" b="1" dirty="0" smtClean="0">
                <a:solidFill>
                  <a:schemeClr val="accent1">
                    <a:lumMod val="50000"/>
                  </a:schemeClr>
                </a:solidFill>
              </a:rPr>
              <a:t>Cahier </a:t>
            </a:r>
            <a:r>
              <a:rPr lang="fr-FR" sz="3600" b="1" dirty="0" smtClean="0">
                <a:solidFill>
                  <a:schemeClr val="accent1">
                    <a:lumMod val="50000"/>
                  </a:schemeClr>
                </a:solidFill>
              </a:rPr>
              <a:t>des charges « sauvegarde »</a:t>
            </a:r>
          </a:p>
          <a:p>
            <a:pPr marL="363522" indent="-504000" defTabSz="91435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  <a:buFont typeface="Wingdings" panose="05000000000000000000" pitchFamily="2" charset="2"/>
              <a:buChar char="q"/>
            </a:pPr>
            <a:r>
              <a:rPr lang="fr-FR" sz="3600" b="1" dirty="0" smtClean="0">
                <a:solidFill>
                  <a:srgbClr val="1F4E79"/>
                </a:solidFill>
              </a:rPr>
              <a:t>Présentation de la solution </a:t>
            </a:r>
            <a:r>
              <a:rPr lang="fr-FR" sz="3600" b="1" dirty="0" smtClean="0">
                <a:solidFill>
                  <a:srgbClr val="1F4E79"/>
                </a:solidFill>
              </a:rPr>
              <a:t>implémentée</a:t>
            </a:r>
          </a:p>
          <a:p>
            <a:pPr marL="363522" indent="-504000" defTabSz="91435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  <a:buFont typeface="Wingdings" panose="05000000000000000000" pitchFamily="2" charset="2"/>
              <a:buChar char="q"/>
            </a:pPr>
            <a:r>
              <a:rPr lang="fr-FR" sz="3600" b="1" dirty="0" smtClean="0">
                <a:solidFill>
                  <a:srgbClr val="1F4E79"/>
                </a:solidFill>
              </a:rPr>
              <a:t>Interface d’administration</a:t>
            </a:r>
            <a:endParaRPr lang="fr-FR" sz="3600" b="1" dirty="0">
              <a:solidFill>
                <a:srgbClr val="1F4E79"/>
              </a:solidFill>
            </a:endParaRPr>
          </a:p>
          <a:p>
            <a:pPr marL="363522" indent="-504000" defTabSz="91435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  <a:buFont typeface="Wingdings" panose="05000000000000000000" pitchFamily="2" charset="2"/>
              <a:buChar char="q"/>
            </a:pPr>
            <a:r>
              <a:rPr lang="fr-FR" sz="3600" b="1" dirty="0" smtClean="0">
                <a:solidFill>
                  <a:srgbClr val="1F4E79"/>
                </a:solidFill>
              </a:rPr>
              <a:t>Restauration « Mode express Restart »</a:t>
            </a:r>
          </a:p>
          <a:p>
            <a:pPr marL="363522" indent="-504000" defTabSz="91435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  <a:buFont typeface="Wingdings" panose="05000000000000000000" pitchFamily="2" charset="2"/>
              <a:buChar char="q"/>
            </a:pPr>
            <a:r>
              <a:rPr lang="fr-FR" sz="3600" b="1" dirty="0" smtClean="0">
                <a:solidFill>
                  <a:srgbClr val="FF0000"/>
                </a:solidFill>
              </a:rPr>
              <a:t>Stratégies de sauvegarde</a:t>
            </a:r>
          </a:p>
          <a:p>
            <a:pPr marL="363522" indent="-504000" defTabSz="91435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  <a:buFont typeface="Wingdings" panose="05000000000000000000" pitchFamily="2" charset="2"/>
              <a:buChar char="q"/>
            </a:pPr>
            <a:r>
              <a:rPr lang="fr-FR" sz="3600" b="1" dirty="0" smtClean="0">
                <a:solidFill>
                  <a:srgbClr val="1F4E79"/>
                </a:solidFill>
              </a:rPr>
              <a:t>La sauvegarde en quelques chiffres</a:t>
            </a:r>
          </a:p>
          <a:p>
            <a:pPr marL="363522" indent="-504000" defTabSz="91435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  <a:buFont typeface="Wingdings" panose="05000000000000000000" pitchFamily="2" charset="2"/>
              <a:buChar char="q"/>
            </a:pPr>
            <a:r>
              <a:rPr lang="fr-FR" sz="3600" b="1" dirty="0" smtClean="0">
                <a:solidFill>
                  <a:srgbClr val="1F4E79"/>
                </a:solidFill>
              </a:rPr>
              <a:t>Avantages / Inconvénients de la solution</a:t>
            </a:r>
            <a:endParaRPr lang="fr-FR" sz="3600" b="1" dirty="0">
              <a:solidFill>
                <a:srgbClr val="1F4E79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371987" y="3998552"/>
            <a:ext cx="10461568" cy="754744"/>
          </a:xfrm>
          <a:prstGeom prst="roundRect">
            <a:avLst/>
          </a:prstGeom>
          <a:solidFill>
            <a:srgbClr val="5B9BD5">
              <a:alpha val="5000"/>
            </a:srgbClr>
          </a:solidFill>
          <a:ln w="254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14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</a:pPr>
            <a:r>
              <a:rPr lang="fr-FR" dirty="0" smtClean="0"/>
              <a:t>Stratégie de sauvegarde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0500" y="1689063"/>
            <a:ext cx="11697087" cy="4606634"/>
          </a:xfrm>
        </p:spPr>
        <p:txBody>
          <a:bodyPr>
            <a:normAutofit/>
          </a:bodyPr>
          <a:lstStyle/>
          <a:p>
            <a:r>
              <a:rPr lang="fr-FR" dirty="0"/>
              <a:t>La sauvegarde des objets de l’université est basée sur 2 stratégies: </a:t>
            </a:r>
          </a:p>
          <a:p>
            <a:pPr lvl="1"/>
            <a:endParaRPr lang="fr-FR" dirty="0" smtClean="0"/>
          </a:p>
          <a:p>
            <a:pPr lvl="1"/>
            <a:r>
              <a:rPr lang="fr-FR" dirty="0"/>
              <a:t>La première est la stratégie globale sur le stockage </a:t>
            </a:r>
            <a:r>
              <a:rPr lang="fr-FR" dirty="0" err="1" smtClean="0"/>
              <a:t>dédupliqué</a:t>
            </a:r>
            <a:endParaRPr lang="fr-FR" dirty="0" smtClean="0"/>
          </a:p>
          <a:p>
            <a:pPr lvl="2"/>
            <a:r>
              <a:rPr lang="fr-FR" dirty="0"/>
              <a:t>Sauvegarde Totale le samedi à 8h00 rétention 1 </a:t>
            </a:r>
            <a:r>
              <a:rPr lang="fr-FR" dirty="0" smtClean="0"/>
              <a:t>mois</a:t>
            </a:r>
          </a:p>
          <a:p>
            <a:pPr lvl="2"/>
            <a:r>
              <a:rPr lang="fr-FR" dirty="0"/>
              <a:t>Sauvegarde Incrémentale du lundi au vendredi à 20h00 rétention 1 mois</a:t>
            </a:r>
          </a:p>
          <a:p>
            <a:pPr lvl="2"/>
            <a:endParaRPr lang="fr-FR" sz="1400" dirty="0"/>
          </a:p>
          <a:p>
            <a:pPr lvl="2"/>
            <a:endParaRPr lang="fr-FR" sz="1400" dirty="0"/>
          </a:p>
          <a:p>
            <a:pPr lvl="1"/>
            <a:r>
              <a:rPr lang="fr-FR" dirty="0"/>
              <a:t>La seconde est la stratégie d’externalisation sur bande LTo7</a:t>
            </a:r>
          </a:p>
          <a:p>
            <a:pPr lvl="2"/>
            <a:r>
              <a:rPr lang="fr-FR" dirty="0"/>
              <a:t>Sauvegarde Totale le 1er du mois rétention 1 </a:t>
            </a:r>
            <a:r>
              <a:rPr lang="fr-FR" dirty="0" smtClean="0"/>
              <a:t>an</a:t>
            </a:r>
          </a:p>
          <a:p>
            <a:pPr marL="808037" lvl="2" indent="0">
              <a:buNone/>
            </a:pPr>
            <a:r>
              <a:rPr lang="fr-FR" dirty="0"/>
              <a:t>Cette stratégie concerne tous les objets sauvegardé ci-dessus + des objets qui ne sont sauvegardés</a:t>
            </a:r>
          </a:p>
          <a:p>
            <a:pPr marL="808037" lvl="2" indent="0">
              <a:buNone/>
            </a:pPr>
            <a:r>
              <a:rPr lang="fr-FR" dirty="0"/>
              <a:t>que mensuellement. </a:t>
            </a:r>
          </a:p>
          <a:p>
            <a:pPr marL="808037" lvl="2" indent="0">
              <a:buNone/>
            </a:pPr>
            <a:r>
              <a:rPr lang="fr-FR" dirty="0"/>
              <a:t>L’ensemble de cette sauvegarde prend 2,5 jours</a:t>
            </a:r>
          </a:p>
          <a:p>
            <a:pPr marL="808037" lvl="2" indent="0">
              <a:buNone/>
            </a:pPr>
            <a:endParaRPr lang="fr-FR" dirty="0"/>
          </a:p>
          <a:p>
            <a:pPr lvl="2"/>
            <a:endParaRPr lang="fr-FR" dirty="0"/>
          </a:p>
          <a:p>
            <a:pPr lvl="0"/>
            <a:endParaRPr lang="fr-FR" dirty="0"/>
          </a:p>
          <a:p>
            <a:pPr marL="0" indent="0">
              <a:buNone/>
            </a:pPr>
            <a:endParaRPr lang="fr-FR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7469234" y="4025629"/>
            <a:ext cx="2904476" cy="693516"/>
            <a:chOff x="7469234" y="4025629"/>
            <a:chExt cx="2904476" cy="693516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234" y="4251115"/>
              <a:ext cx="427693" cy="351559"/>
            </a:xfrm>
            <a:prstGeom prst="rect">
              <a:avLst/>
            </a:prstGeom>
          </p:spPr>
        </p:pic>
        <p:sp>
          <p:nvSpPr>
            <p:cNvPr id="5" name="Rectangle à coins arrondis 4"/>
            <p:cNvSpPr/>
            <p:nvPr/>
          </p:nvSpPr>
          <p:spPr>
            <a:xfrm>
              <a:off x="8886802" y="4025629"/>
              <a:ext cx="1486908" cy="693516"/>
            </a:xfrm>
            <a:prstGeom prst="wedgeRoundRectCallout">
              <a:avLst>
                <a:gd name="adj1" fmla="val -121388"/>
                <a:gd name="adj2" fmla="val -12324"/>
                <a:gd name="adj3" fmla="val 16667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00" dirty="0" smtClean="0">
                  <a:solidFill>
                    <a:schemeClr val="tx1"/>
                  </a:solidFill>
                </a:rPr>
                <a:t>C’est </a:t>
              </a:r>
              <a:r>
                <a:rPr lang="fr-FR" sz="1000" dirty="0" smtClean="0">
                  <a:solidFill>
                    <a:schemeClr val="tx1"/>
                  </a:solidFill>
                </a:rPr>
                <a:t>après</a:t>
              </a:r>
              <a:r>
                <a:rPr lang="fr-FR" sz="1000" dirty="0" smtClean="0">
                  <a:solidFill>
                    <a:schemeClr val="tx1"/>
                  </a:solidFill>
                </a:rPr>
                <a:t> </a:t>
              </a:r>
              <a:r>
                <a:rPr lang="fr-FR" sz="1000" dirty="0" smtClean="0">
                  <a:solidFill>
                    <a:schemeClr val="tx1"/>
                  </a:solidFill>
                </a:rPr>
                <a:t>cette sauvegarde que je vais au coffre moi!</a:t>
              </a:r>
              <a:endParaRPr lang="fr-FR" sz="10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536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371987" y="1099681"/>
            <a:ext cx="10515600" cy="51570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0">
            <a:solidFill>
              <a:srgbClr val="1F4E7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63522" indent="-504000" defTabSz="91435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  <a:buFont typeface="Wingdings" panose="05000000000000000000" pitchFamily="2" charset="2"/>
              <a:buChar char="q"/>
            </a:pPr>
            <a:r>
              <a:rPr lang="fr-FR" sz="3600" b="1" dirty="0" smtClean="0">
                <a:solidFill>
                  <a:schemeClr val="accent1">
                    <a:lumMod val="50000"/>
                  </a:schemeClr>
                </a:solidFill>
              </a:rPr>
              <a:t>Cahier </a:t>
            </a:r>
            <a:r>
              <a:rPr lang="fr-FR" sz="3600" b="1" dirty="0" smtClean="0">
                <a:solidFill>
                  <a:schemeClr val="accent1">
                    <a:lumMod val="50000"/>
                  </a:schemeClr>
                </a:solidFill>
              </a:rPr>
              <a:t>des charges « sauvegarde »</a:t>
            </a:r>
          </a:p>
          <a:p>
            <a:pPr marL="363522" indent="-504000" defTabSz="91435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  <a:buFont typeface="Wingdings" panose="05000000000000000000" pitchFamily="2" charset="2"/>
              <a:buChar char="q"/>
            </a:pPr>
            <a:r>
              <a:rPr lang="fr-FR" sz="3600" b="1" dirty="0" smtClean="0">
                <a:solidFill>
                  <a:srgbClr val="1F4E79"/>
                </a:solidFill>
              </a:rPr>
              <a:t>Présentation de la solution </a:t>
            </a:r>
            <a:r>
              <a:rPr lang="fr-FR" sz="3600" b="1" dirty="0" smtClean="0">
                <a:solidFill>
                  <a:srgbClr val="1F4E79"/>
                </a:solidFill>
              </a:rPr>
              <a:t>implémentée</a:t>
            </a:r>
          </a:p>
          <a:p>
            <a:pPr marL="363522" indent="-504000" defTabSz="91435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  <a:buFont typeface="Wingdings" panose="05000000000000000000" pitchFamily="2" charset="2"/>
              <a:buChar char="q"/>
            </a:pPr>
            <a:r>
              <a:rPr lang="fr-FR" sz="3600" b="1" dirty="0" smtClean="0">
                <a:solidFill>
                  <a:srgbClr val="1F4E79"/>
                </a:solidFill>
              </a:rPr>
              <a:t>Interface d’administration</a:t>
            </a:r>
            <a:endParaRPr lang="fr-FR" sz="3600" b="1" dirty="0">
              <a:solidFill>
                <a:srgbClr val="1F4E79"/>
              </a:solidFill>
            </a:endParaRPr>
          </a:p>
          <a:p>
            <a:pPr marL="363522" indent="-504000" defTabSz="91435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  <a:buFont typeface="Wingdings" panose="05000000000000000000" pitchFamily="2" charset="2"/>
              <a:buChar char="q"/>
            </a:pPr>
            <a:r>
              <a:rPr lang="fr-FR" sz="3600" b="1" dirty="0" smtClean="0">
                <a:solidFill>
                  <a:srgbClr val="1F4E79"/>
                </a:solidFill>
              </a:rPr>
              <a:t>Restauration « Mode express Restart »</a:t>
            </a:r>
          </a:p>
          <a:p>
            <a:pPr marL="363522" indent="-504000" defTabSz="91435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  <a:buFont typeface="Wingdings" panose="05000000000000000000" pitchFamily="2" charset="2"/>
              <a:buChar char="q"/>
            </a:pPr>
            <a:r>
              <a:rPr lang="fr-FR" sz="3600" b="1" dirty="0" smtClean="0">
                <a:solidFill>
                  <a:srgbClr val="1F4E79"/>
                </a:solidFill>
              </a:rPr>
              <a:t>Stratégies de sauvegarde</a:t>
            </a:r>
          </a:p>
          <a:p>
            <a:pPr marL="363522" indent="-504000" defTabSz="91435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  <a:buFont typeface="Wingdings" panose="05000000000000000000" pitchFamily="2" charset="2"/>
              <a:buChar char="q"/>
            </a:pPr>
            <a:r>
              <a:rPr lang="fr-FR" sz="3600" b="1" dirty="0" smtClean="0">
                <a:solidFill>
                  <a:srgbClr val="FF0000"/>
                </a:solidFill>
              </a:rPr>
              <a:t>La sauvegarde en quelques chiffres</a:t>
            </a:r>
          </a:p>
          <a:p>
            <a:pPr marL="363522" indent="-504000" defTabSz="91435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  <a:buFont typeface="Wingdings" panose="05000000000000000000" pitchFamily="2" charset="2"/>
              <a:buChar char="q"/>
            </a:pPr>
            <a:r>
              <a:rPr lang="fr-FR" sz="3600" b="1" dirty="0" smtClean="0">
                <a:solidFill>
                  <a:srgbClr val="1F4E79"/>
                </a:solidFill>
              </a:rPr>
              <a:t>Avantages / Inconvénients de la solution</a:t>
            </a:r>
            <a:endParaRPr lang="fr-FR" sz="3600" b="1" dirty="0">
              <a:solidFill>
                <a:srgbClr val="1F4E79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426019" y="4679687"/>
            <a:ext cx="10461568" cy="754744"/>
          </a:xfrm>
          <a:prstGeom prst="roundRect">
            <a:avLst/>
          </a:prstGeom>
          <a:solidFill>
            <a:srgbClr val="5B9BD5">
              <a:alpha val="5000"/>
            </a:srgbClr>
          </a:solidFill>
          <a:ln w="254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39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</a:pPr>
            <a:r>
              <a:rPr lang="fr-FR" dirty="0" smtClean="0"/>
              <a:t>La sauvegarde en quelques chiffres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0500" y="1206462"/>
            <a:ext cx="11697087" cy="5308637"/>
          </a:xfrm>
        </p:spPr>
        <p:txBody>
          <a:bodyPr>
            <a:normAutofit/>
          </a:bodyPr>
          <a:lstStyle/>
          <a:p>
            <a:r>
              <a:rPr lang="fr-FR" dirty="0" smtClean="0"/>
              <a:t>Eléments d’infrastructure</a:t>
            </a:r>
          </a:p>
          <a:p>
            <a:pPr lvl="1"/>
            <a:r>
              <a:rPr lang="fr-FR" dirty="0"/>
              <a:t>4 serveurs de stockage avec déduplication (50To chaque)</a:t>
            </a:r>
          </a:p>
          <a:p>
            <a:pPr lvl="2"/>
            <a:r>
              <a:rPr lang="fr-FR" dirty="0"/>
              <a:t>2 serveurs principaux / 2 serveurs de réplications</a:t>
            </a:r>
          </a:p>
          <a:p>
            <a:pPr lvl="1"/>
            <a:r>
              <a:rPr lang="fr-FR" dirty="0"/>
              <a:t>1 bibliothèque de bande LTO</a:t>
            </a:r>
          </a:p>
          <a:p>
            <a:pPr lvl="2"/>
            <a:r>
              <a:rPr lang="fr-FR" dirty="0"/>
              <a:t>4 lecteurs LTo7 / 96 slots</a:t>
            </a:r>
          </a:p>
          <a:p>
            <a:pPr lvl="1"/>
            <a:r>
              <a:rPr lang="fr-FR" dirty="0"/>
              <a:t>16 agents de sauvegardes utilisés</a:t>
            </a:r>
          </a:p>
          <a:p>
            <a:pPr lvl="2"/>
            <a:r>
              <a:rPr lang="fr-FR" dirty="0"/>
              <a:t>2 VMware / 11 fichiers Windows / 3 fichiers Linux</a:t>
            </a:r>
          </a:p>
          <a:p>
            <a:endParaRPr lang="fr-FR" dirty="0" smtClean="0"/>
          </a:p>
          <a:p>
            <a:r>
              <a:rPr lang="fr-FR" dirty="0" smtClean="0"/>
              <a:t>Eléments de volumétrie</a:t>
            </a:r>
            <a:endParaRPr lang="fr-FR" dirty="0"/>
          </a:p>
          <a:p>
            <a:pPr lvl="1"/>
            <a:r>
              <a:rPr lang="fr-FR" dirty="0" smtClean="0"/>
              <a:t>4 </a:t>
            </a:r>
            <a:r>
              <a:rPr lang="fr-FR" dirty="0"/>
              <a:t>To </a:t>
            </a:r>
            <a:r>
              <a:rPr lang="fr-FR" dirty="0" smtClean="0"/>
              <a:t>en mode fichiers </a:t>
            </a:r>
            <a:r>
              <a:rPr lang="fr-FR" dirty="0"/>
              <a:t>sauvegardés</a:t>
            </a:r>
          </a:p>
          <a:p>
            <a:pPr lvl="1"/>
            <a:r>
              <a:rPr lang="fr-FR" dirty="0"/>
              <a:t>224 </a:t>
            </a:r>
            <a:r>
              <a:rPr lang="fr-FR" dirty="0" err="1"/>
              <a:t>VMs</a:t>
            </a:r>
            <a:r>
              <a:rPr lang="fr-FR" dirty="0"/>
              <a:t> pour un volume de </a:t>
            </a:r>
            <a:r>
              <a:rPr lang="fr-FR" dirty="0" smtClean="0"/>
              <a:t>54To</a:t>
            </a:r>
          </a:p>
          <a:p>
            <a:pPr lvl="1"/>
            <a:r>
              <a:rPr lang="fr-FR" dirty="0"/>
              <a:t>2 Po de données </a:t>
            </a:r>
            <a:r>
              <a:rPr lang="fr-FR" dirty="0" err="1"/>
              <a:t>restaurable</a:t>
            </a:r>
            <a:r>
              <a:rPr lang="fr-FR" dirty="0"/>
              <a:t> depuis le stockage </a:t>
            </a:r>
            <a:r>
              <a:rPr lang="fr-FR" dirty="0" err="1"/>
              <a:t>dédupliqué</a:t>
            </a:r>
            <a:r>
              <a:rPr lang="fr-FR" dirty="0"/>
              <a:t> et 800 To depuis LTo7</a:t>
            </a:r>
          </a:p>
          <a:p>
            <a:pPr lvl="1"/>
            <a:endParaRPr lang="fr-FR" dirty="0"/>
          </a:p>
          <a:p>
            <a:pPr lvl="0"/>
            <a:endParaRPr lang="fr-FR" dirty="0"/>
          </a:p>
          <a:p>
            <a:pPr marL="0" indent="0">
              <a:buNone/>
            </a:pPr>
            <a:endParaRPr lang="fr-FR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5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371987" y="1099681"/>
            <a:ext cx="10515600" cy="51570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0">
            <a:solidFill>
              <a:srgbClr val="1F4E7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63522" indent="-504000" defTabSz="91435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  <a:buFont typeface="Wingdings" panose="05000000000000000000" pitchFamily="2" charset="2"/>
              <a:buChar char="q"/>
            </a:pPr>
            <a:r>
              <a:rPr lang="fr-FR" sz="3600" b="1" dirty="0" smtClean="0">
                <a:solidFill>
                  <a:schemeClr val="accent1">
                    <a:lumMod val="50000"/>
                  </a:schemeClr>
                </a:solidFill>
              </a:rPr>
              <a:t>Cahier </a:t>
            </a:r>
            <a:r>
              <a:rPr lang="fr-FR" sz="3600" b="1" dirty="0" smtClean="0">
                <a:solidFill>
                  <a:schemeClr val="accent1">
                    <a:lumMod val="50000"/>
                  </a:schemeClr>
                </a:solidFill>
              </a:rPr>
              <a:t>des charges « sauvegarde »</a:t>
            </a:r>
          </a:p>
          <a:p>
            <a:pPr marL="363522" indent="-504000" defTabSz="91435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  <a:buFont typeface="Wingdings" panose="05000000000000000000" pitchFamily="2" charset="2"/>
              <a:buChar char="q"/>
            </a:pPr>
            <a:r>
              <a:rPr lang="fr-FR" sz="3600" b="1" dirty="0" smtClean="0">
                <a:solidFill>
                  <a:srgbClr val="1F4E79"/>
                </a:solidFill>
              </a:rPr>
              <a:t>Présentation de la solution </a:t>
            </a:r>
            <a:r>
              <a:rPr lang="fr-FR" sz="3600" b="1" dirty="0" smtClean="0">
                <a:solidFill>
                  <a:srgbClr val="1F4E79"/>
                </a:solidFill>
              </a:rPr>
              <a:t>implémentée</a:t>
            </a:r>
          </a:p>
          <a:p>
            <a:pPr marL="363522" indent="-504000" defTabSz="91435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  <a:buFont typeface="Wingdings" panose="05000000000000000000" pitchFamily="2" charset="2"/>
              <a:buChar char="q"/>
            </a:pPr>
            <a:r>
              <a:rPr lang="fr-FR" sz="3600" b="1" dirty="0" smtClean="0">
                <a:solidFill>
                  <a:srgbClr val="1F4E79"/>
                </a:solidFill>
              </a:rPr>
              <a:t>Interface d’administration</a:t>
            </a:r>
            <a:endParaRPr lang="fr-FR" sz="3600" b="1" dirty="0">
              <a:solidFill>
                <a:srgbClr val="1F4E79"/>
              </a:solidFill>
            </a:endParaRPr>
          </a:p>
          <a:p>
            <a:pPr marL="363522" indent="-504000" defTabSz="91435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  <a:buFont typeface="Wingdings" panose="05000000000000000000" pitchFamily="2" charset="2"/>
              <a:buChar char="q"/>
            </a:pPr>
            <a:r>
              <a:rPr lang="fr-FR" sz="3600" b="1" dirty="0" smtClean="0">
                <a:solidFill>
                  <a:srgbClr val="1F4E79"/>
                </a:solidFill>
              </a:rPr>
              <a:t>Restauration « Mode express Restart »</a:t>
            </a:r>
          </a:p>
          <a:p>
            <a:pPr marL="363522" indent="-504000" defTabSz="91435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  <a:buFont typeface="Wingdings" panose="05000000000000000000" pitchFamily="2" charset="2"/>
              <a:buChar char="q"/>
            </a:pPr>
            <a:r>
              <a:rPr lang="fr-FR" sz="3600" b="1" dirty="0" smtClean="0">
                <a:solidFill>
                  <a:srgbClr val="1F4E79"/>
                </a:solidFill>
              </a:rPr>
              <a:t>Stratégies de sauvegarde</a:t>
            </a:r>
          </a:p>
          <a:p>
            <a:pPr marL="363522" indent="-504000" defTabSz="91435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  <a:buFont typeface="Wingdings" panose="05000000000000000000" pitchFamily="2" charset="2"/>
              <a:buChar char="q"/>
            </a:pPr>
            <a:r>
              <a:rPr lang="fr-FR" sz="3600" b="1" dirty="0" smtClean="0">
                <a:solidFill>
                  <a:srgbClr val="1F4E79"/>
                </a:solidFill>
              </a:rPr>
              <a:t>La sauvegarde en quelques chiffres</a:t>
            </a:r>
          </a:p>
          <a:p>
            <a:pPr marL="363522" indent="-504000" defTabSz="91435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  <a:buFont typeface="Wingdings" panose="05000000000000000000" pitchFamily="2" charset="2"/>
              <a:buChar char="q"/>
            </a:pPr>
            <a:r>
              <a:rPr lang="fr-FR" sz="3600" b="1" dirty="0" smtClean="0">
                <a:solidFill>
                  <a:srgbClr val="FF0000"/>
                </a:solidFill>
              </a:rPr>
              <a:t>Avantages / Inconvénients de la solution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426019" y="5360821"/>
            <a:ext cx="10461568" cy="754744"/>
          </a:xfrm>
          <a:prstGeom prst="roundRect">
            <a:avLst/>
          </a:prstGeom>
          <a:solidFill>
            <a:srgbClr val="5B9BD5">
              <a:alpha val="5000"/>
            </a:srgbClr>
          </a:solidFill>
          <a:ln w="254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50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</a:pPr>
            <a:r>
              <a:rPr lang="fr-FR" dirty="0"/>
              <a:t>Avantages / Inconvénients de la solution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0500" y="1206462"/>
            <a:ext cx="11697087" cy="5308637"/>
          </a:xfrm>
        </p:spPr>
        <p:txBody>
          <a:bodyPr>
            <a:normAutofit/>
          </a:bodyPr>
          <a:lstStyle/>
          <a:p>
            <a:r>
              <a:rPr lang="fr-FR" dirty="0" smtClean="0"/>
              <a:t>Avantages :</a:t>
            </a:r>
          </a:p>
          <a:p>
            <a:pPr lvl="1"/>
            <a:r>
              <a:rPr lang="fr-FR" dirty="0"/>
              <a:t>Console centralisée</a:t>
            </a:r>
          </a:p>
          <a:p>
            <a:pPr lvl="1"/>
            <a:r>
              <a:rPr lang="fr-FR" dirty="0"/>
              <a:t>Ergonomie bonne </a:t>
            </a:r>
            <a:endParaRPr lang="fr-FR" dirty="0" smtClean="0"/>
          </a:p>
          <a:p>
            <a:pPr lvl="2"/>
            <a:r>
              <a:rPr lang="fr-FR" dirty="0"/>
              <a:t>navigateur temporel, console d’administration, </a:t>
            </a:r>
            <a:r>
              <a:rPr lang="fr-FR" dirty="0" smtClean="0"/>
              <a:t>…</a:t>
            </a:r>
          </a:p>
          <a:p>
            <a:pPr lvl="1"/>
            <a:r>
              <a:rPr lang="fr-FR" dirty="0"/>
              <a:t>Mise en place peu complexe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Inconvénients :</a:t>
            </a:r>
            <a:endParaRPr lang="fr-FR" dirty="0"/>
          </a:p>
          <a:p>
            <a:pPr lvl="1"/>
            <a:r>
              <a:rPr lang="fr-FR" dirty="0"/>
              <a:t>Pas de gestion efficace des </a:t>
            </a:r>
            <a:r>
              <a:rPr lang="fr-FR" dirty="0" err="1"/>
              <a:t>acl</a:t>
            </a:r>
            <a:r>
              <a:rPr lang="fr-FR" dirty="0"/>
              <a:t> ce qui ne permet pas de donner </a:t>
            </a:r>
            <a:r>
              <a:rPr lang="fr-FR" dirty="0" smtClean="0"/>
              <a:t>la </a:t>
            </a:r>
            <a:r>
              <a:rPr lang="fr-FR" dirty="0"/>
              <a:t>main aux utilisateurs pour les restaurations</a:t>
            </a:r>
          </a:p>
          <a:p>
            <a:pPr lvl="1"/>
            <a:r>
              <a:rPr lang="fr-FR" dirty="0"/>
              <a:t>Base de données catalogues nécessitant régulièrement une maintenance</a:t>
            </a:r>
          </a:p>
          <a:p>
            <a:pPr lvl="1"/>
            <a:r>
              <a:rPr lang="fr-FR" dirty="0"/>
              <a:t>Sauvegarde pas adaptées pour les très gros </a:t>
            </a:r>
            <a:r>
              <a:rPr lang="fr-FR" dirty="0" smtClean="0"/>
              <a:t>volumes (pour gros volumes fichiers -&gt; MIRIA)</a:t>
            </a:r>
            <a:endParaRPr lang="fr-FR" dirty="0"/>
          </a:p>
          <a:p>
            <a:pPr lvl="1"/>
            <a:r>
              <a:rPr lang="fr-FR" dirty="0"/>
              <a:t>Message d’erreur pour le dépannage pas explicite</a:t>
            </a:r>
          </a:p>
          <a:p>
            <a:pPr lvl="0"/>
            <a:endParaRPr lang="fr-FR" dirty="0"/>
          </a:p>
          <a:p>
            <a:pPr marL="0" indent="0">
              <a:buNone/>
            </a:pPr>
            <a:endParaRPr lang="fr-FR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814" y="522535"/>
            <a:ext cx="3186991" cy="307432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3577590" y="3234690"/>
            <a:ext cx="4663440" cy="2103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964178" y="3400147"/>
            <a:ext cx="18902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600" b="1" dirty="0" smtClean="0"/>
              <a:t>FIN</a:t>
            </a:r>
            <a:endParaRPr lang="fr-FR" sz="9600" b="1" dirty="0"/>
          </a:p>
        </p:txBody>
      </p:sp>
      <p:sp>
        <p:nvSpPr>
          <p:cNvPr id="12" name="Bulle ronde 11"/>
          <p:cNvSpPr/>
          <p:nvPr/>
        </p:nvSpPr>
        <p:spPr>
          <a:xfrm>
            <a:off x="7625918" y="221941"/>
            <a:ext cx="4385569" cy="1917577"/>
          </a:xfrm>
          <a:prstGeom prst="wedgeEllipseCallout">
            <a:avLst>
              <a:gd name="adj1" fmla="val -92290"/>
              <a:gd name="adj2" fmla="val 47222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tx1"/>
                </a:solidFill>
              </a:rPr>
              <a:t>Si vous avez des </a:t>
            </a:r>
            <a:r>
              <a:rPr lang="fr-FR" sz="2400" dirty="0" smtClean="0">
                <a:solidFill>
                  <a:schemeClr val="tx1"/>
                </a:solidFill>
              </a:rPr>
              <a:t>questions </a:t>
            </a:r>
            <a:r>
              <a:rPr lang="fr-FR" sz="2400" dirty="0" smtClean="0">
                <a:solidFill>
                  <a:schemeClr val="tx1"/>
                </a:solidFill>
              </a:rPr>
              <a:t>demandez au gars à coté de l’écran.</a:t>
            </a:r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7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371987" y="1099681"/>
            <a:ext cx="10515600" cy="51570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0">
            <a:solidFill>
              <a:srgbClr val="1F4E7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63522" indent="-504000" defTabSz="91435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  <a:buFont typeface="Wingdings" panose="05000000000000000000" pitchFamily="2" charset="2"/>
              <a:buChar char="q"/>
            </a:pPr>
            <a:r>
              <a:rPr lang="fr-FR" sz="3600" b="1" dirty="0" smtClean="0">
                <a:solidFill>
                  <a:srgbClr val="FF0000"/>
                </a:solidFill>
              </a:rPr>
              <a:t>Cahier </a:t>
            </a:r>
            <a:r>
              <a:rPr lang="fr-FR" sz="3600" b="1" dirty="0" smtClean="0">
                <a:solidFill>
                  <a:srgbClr val="FF0000"/>
                </a:solidFill>
              </a:rPr>
              <a:t>des charges « sauvegarde »</a:t>
            </a:r>
          </a:p>
          <a:p>
            <a:pPr marL="363522" indent="-504000" defTabSz="91435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  <a:buFont typeface="Wingdings" panose="05000000000000000000" pitchFamily="2" charset="2"/>
              <a:buChar char="q"/>
            </a:pPr>
            <a:r>
              <a:rPr lang="fr-FR" sz="3600" b="1" dirty="0" smtClean="0">
                <a:solidFill>
                  <a:srgbClr val="1F4E79"/>
                </a:solidFill>
              </a:rPr>
              <a:t>Présentation de la solution </a:t>
            </a:r>
            <a:r>
              <a:rPr lang="fr-FR" sz="3600" b="1" dirty="0" smtClean="0">
                <a:solidFill>
                  <a:srgbClr val="1F4E79"/>
                </a:solidFill>
              </a:rPr>
              <a:t>implémentée</a:t>
            </a:r>
          </a:p>
          <a:p>
            <a:pPr marL="363522" indent="-504000" defTabSz="91435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  <a:buFont typeface="Wingdings" panose="05000000000000000000" pitchFamily="2" charset="2"/>
              <a:buChar char="q"/>
            </a:pPr>
            <a:r>
              <a:rPr lang="fr-FR" sz="3600" b="1" dirty="0" smtClean="0">
                <a:solidFill>
                  <a:srgbClr val="1F4E79"/>
                </a:solidFill>
              </a:rPr>
              <a:t>Interface d’administration</a:t>
            </a:r>
            <a:endParaRPr lang="fr-FR" sz="3600" b="1" dirty="0">
              <a:solidFill>
                <a:srgbClr val="1F4E79"/>
              </a:solidFill>
            </a:endParaRPr>
          </a:p>
          <a:p>
            <a:pPr marL="363522" indent="-504000" defTabSz="91435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  <a:buFont typeface="Wingdings" panose="05000000000000000000" pitchFamily="2" charset="2"/>
              <a:buChar char="q"/>
            </a:pPr>
            <a:r>
              <a:rPr lang="fr-FR" sz="3600" b="1" dirty="0" smtClean="0">
                <a:solidFill>
                  <a:srgbClr val="1F4E79"/>
                </a:solidFill>
              </a:rPr>
              <a:t>Restauration « Mode express Restart »</a:t>
            </a:r>
          </a:p>
          <a:p>
            <a:pPr marL="363522" indent="-504000" defTabSz="91435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  <a:buFont typeface="Wingdings" panose="05000000000000000000" pitchFamily="2" charset="2"/>
              <a:buChar char="q"/>
            </a:pPr>
            <a:r>
              <a:rPr lang="fr-FR" sz="3600" b="1" dirty="0" smtClean="0">
                <a:solidFill>
                  <a:srgbClr val="1F4E79"/>
                </a:solidFill>
              </a:rPr>
              <a:t>Stratégies de sauvegarde</a:t>
            </a:r>
          </a:p>
          <a:p>
            <a:pPr marL="363522" indent="-504000" defTabSz="91435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  <a:buFont typeface="Wingdings" panose="05000000000000000000" pitchFamily="2" charset="2"/>
              <a:buChar char="q"/>
            </a:pPr>
            <a:r>
              <a:rPr lang="fr-FR" sz="3600" b="1" dirty="0" smtClean="0">
                <a:solidFill>
                  <a:srgbClr val="1F4E79"/>
                </a:solidFill>
              </a:rPr>
              <a:t>La sauvegarde en quelques chiffres</a:t>
            </a:r>
          </a:p>
          <a:p>
            <a:pPr marL="363522" indent="-504000" defTabSz="91435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  <a:buFont typeface="Wingdings" panose="05000000000000000000" pitchFamily="2" charset="2"/>
              <a:buChar char="q"/>
            </a:pPr>
            <a:r>
              <a:rPr lang="fr-FR" sz="3600" b="1" dirty="0" smtClean="0">
                <a:solidFill>
                  <a:srgbClr val="1F4E79"/>
                </a:solidFill>
              </a:rPr>
              <a:t>Avantages / Inconvénients de la solution</a:t>
            </a:r>
            <a:endParaRPr lang="fr-FR" sz="3600" b="1" dirty="0">
              <a:solidFill>
                <a:srgbClr val="1F4E79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371987" y="1236691"/>
            <a:ext cx="10461568" cy="754744"/>
          </a:xfrm>
          <a:prstGeom prst="roundRect">
            <a:avLst/>
          </a:prstGeom>
          <a:solidFill>
            <a:srgbClr val="5B9BD5">
              <a:alpha val="5000"/>
            </a:srgbClr>
          </a:solidFill>
          <a:ln w="254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15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</a:pPr>
            <a:r>
              <a:rPr lang="fr-FR" dirty="0"/>
              <a:t>Cahier des charges « sauvegarde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0500" y="1689063"/>
            <a:ext cx="11697087" cy="4606634"/>
          </a:xfrm>
        </p:spPr>
        <p:txBody>
          <a:bodyPr>
            <a:normAutofit/>
          </a:bodyPr>
          <a:lstStyle/>
          <a:p>
            <a:r>
              <a:rPr lang="fr-FR" dirty="0"/>
              <a:t>Le cahier des charges utilisé il y a 8 ans pour mettre en œuvre des mécanismes de sauvegarde au sein de </a:t>
            </a:r>
            <a:r>
              <a:rPr lang="fr-FR" dirty="0" smtClean="0"/>
              <a:t>l’université était </a:t>
            </a:r>
            <a:r>
              <a:rPr lang="fr-FR" dirty="0"/>
              <a:t>le suivant: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Types </a:t>
            </a:r>
            <a:r>
              <a:rPr lang="fr-FR" dirty="0"/>
              <a:t>d’objets </a:t>
            </a:r>
            <a:r>
              <a:rPr lang="fr-FR" dirty="0" smtClean="0"/>
              <a:t>sauvegardés </a:t>
            </a:r>
            <a:r>
              <a:rPr lang="fr-FR" dirty="0"/>
              <a:t>multiple</a:t>
            </a:r>
            <a:r>
              <a:rPr lang="fr-FR" dirty="0" smtClean="0"/>
              <a:t>:</a:t>
            </a:r>
          </a:p>
          <a:p>
            <a:pPr lvl="2"/>
            <a:r>
              <a:rPr lang="fr-FR" dirty="0"/>
              <a:t>VM (VMware), fichiers sous Windows, fichiers sous linux, exchange, AD, </a:t>
            </a:r>
            <a:r>
              <a:rPr lang="fr-FR" dirty="0" smtClean="0"/>
              <a:t>…</a:t>
            </a:r>
          </a:p>
          <a:p>
            <a:pPr lvl="1"/>
            <a:r>
              <a:rPr lang="fr-FR" dirty="0"/>
              <a:t>Sauvegarde avec un seul outil</a:t>
            </a:r>
          </a:p>
          <a:p>
            <a:pPr lvl="1"/>
            <a:r>
              <a:rPr lang="fr-FR" dirty="0"/>
              <a:t>Sauvegarde </a:t>
            </a:r>
            <a:r>
              <a:rPr lang="fr-FR" dirty="0" err="1"/>
              <a:t>externalisable</a:t>
            </a:r>
            <a:endParaRPr lang="fr-FR" dirty="0"/>
          </a:p>
          <a:p>
            <a:pPr lvl="1"/>
            <a:r>
              <a:rPr lang="fr-FR" dirty="0"/>
              <a:t>Possibilité de continuité de service pour la sauvegarde</a:t>
            </a:r>
          </a:p>
          <a:p>
            <a:pPr lvl="1"/>
            <a:r>
              <a:rPr lang="fr-FR" dirty="0"/>
              <a:t>Support via un contrat de la solution</a:t>
            </a:r>
          </a:p>
          <a:p>
            <a:pPr lvl="1"/>
            <a:r>
              <a:rPr lang="fr-FR" dirty="0"/>
              <a:t>Sauvegarde avec capacité </a:t>
            </a:r>
            <a:r>
              <a:rPr lang="fr-FR" dirty="0" smtClean="0"/>
              <a:t>d’évolution ne remettant pas en cause son architecture</a:t>
            </a:r>
            <a:endParaRPr lang="fr-FR" dirty="0"/>
          </a:p>
          <a:p>
            <a:pPr lvl="1"/>
            <a:endParaRPr lang="fr-FR" dirty="0"/>
          </a:p>
          <a:p>
            <a:pPr lvl="0"/>
            <a:endParaRPr lang="fr-FR" dirty="0"/>
          </a:p>
          <a:p>
            <a:pPr marL="0" indent="0">
              <a:buNone/>
            </a:pPr>
            <a:endParaRPr lang="fr-FR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48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371987" y="1099681"/>
            <a:ext cx="10515600" cy="51570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0">
            <a:solidFill>
              <a:srgbClr val="1F4E7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63522" indent="-504000" defTabSz="91435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  <a:buFont typeface="Wingdings" panose="05000000000000000000" pitchFamily="2" charset="2"/>
              <a:buChar char="q"/>
            </a:pPr>
            <a:r>
              <a:rPr lang="fr-FR" sz="3600" b="1" dirty="0" smtClean="0">
                <a:solidFill>
                  <a:schemeClr val="accent1">
                    <a:lumMod val="50000"/>
                  </a:schemeClr>
                </a:solidFill>
              </a:rPr>
              <a:t>Cahier </a:t>
            </a:r>
            <a:r>
              <a:rPr lang="fr-FR" sz="3600" b="1" dirty="0" smtClean="0">
                <a:solidFill>
                  <a:schemeClr val="accent1">
                    <a:lumMod val="50000"/>
                  </a:schemeClr>
                </a:solidFill>
              </a:rPr>
              <a:t>des charges « sauvegarde »</a:t>
            </a:r>
          </a:p>
          <a:p>
            <a:pPr marL="363522" indent="-504000" defTabSz="91435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  <a:buFont typeface="Wingdings" panose="05000000000000000000" pitchFamily="2" charset="2"/>
              <a:buChar char="q"/>
            </a:pPr>
            <a:r>
              <a:rPr lang="fr-FR" sz="3600" b="1" dirty="0" smtClean="0">
                <a:solidFill>
                  <a:srgbClr val="FF0000"/>
                </a:solidFill>
              </a:rPr>
              <a:t>Présentation de la solution </a:t>
            </a:r>
            <a:r>
              <a:rPr lang="fr-FR" sz="3600" b="1" dirty="0" smtClean="0">
                <a:solidFill>
                  <a:srgbClr val="FF0000"/>
                </a:solidFill>
              </a:rPr>
              <a:t>implémentée</a:t>
            </a:r>
          </a:p>
          <a:p>
            <a:pPr marL="363522" indent="-504000" defTabSz="91435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  <a:buFont typeface="Wingdings" panose="05000000000000000000" pitchFamily="2" charset="2"/>
              <a:buChar char="q"/>
            </a:pPr>
            <a:r>
              <a:rPr lang="fr-FR" sz="3600" b="1" dirty="0" smtClean="0">
                <a:solidFill>
                  <a:srgbClr val="1F4E79"/>
                </a:solidFill>
              </a:rPr>
              <a:t>Interface d’administration</a:t>
            </a:r>
            <a:endParaRPr lang="fr-FR" sz="3600" b="1" dirty="0">
              <a:solidFill>
                <a:srgbClr val="1F4E79"/>
              </a:solidFill>
            </a:endParaRPr>
          </a:p>
          <a:p>
            <a:pPr marL="363522" indent="-504000" defTabSz="91435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  <a:buFont typeface="Wingdings" panose="05000000000000000000" pitchFamily="2" charset="2"/>
              <a:buChar char="q"/>
            </a:pPr>
            <a:r>
              <a:rPr lang="fr-FR" sz="3600" b="1" dirty="0" smtClean="0">
                <a:solidFill>
                  <a:srgbClr val="1F4E79"/>
                </a:solidFill>
              </a:rPr>
              <a:t>Restauration « Mode express Restart »</a:t>
            </a:r>
          </a:p>
          <a:p>
            <a:pPr marL="363522" indent="-504000" defTabSz="91435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  <a:buFont typeface="Wingdings" panose="05000000000000000000" pitchFamily="2" charset="2"/>
              <a:buChar char="q"/>
            </a:pPr>
            <a:r>
              <a:rPr lang="fr-FR" sz="3600" b="1" dirty="0" smtClean="0">
                <a:solidFill>
                  <a:srgbClr val="1F4E79"/>
                </a:solidFill>
              </a:rPr>
              <a:t>Stratégies de sauvegarde</a:t>
            </a:r>
          </a:p>
          <a:p>
            <a:pPr marL="363522" indent="-504000" defTabSz="91435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  <a:buFont typeface="Wingdings" panose="05000000000000000000" pitchFamily="2" charset="2"/>
              <a:buChar char="q"/>
            </a:pPr>
            <a:r>
              <a:rPr lang="fr-FR" sz="3600" b="1" dirty="0" smtClean="0">
                <a:solidFill>
                  <a:srgbClr val="1F4E79"/>
                </a:solidFill>
              </a:rPr>
              <a:t>La sauvegarde en quelques chiffres</a:t>
            </a:r>
          </a:p>
          <a:p>
            <a:pPr marL="363522" indent="-504000" defTabSz="91435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  <a:buFont typeface="Wingdings" panose="05000000000000000000" pitchFamily="2" charset="2"/>
              <a:buChar char="q"/>
            </a:pPr>
            <a:r>
              <a:rPr lang="fr-FR" sz="3600" b="1" dirty="0" smtClean="0">
                <a:solidFill>
                  <a:srgbClr val="1F4E79"/>
                </a:solidFill>
              </a:rPr>
              <a:t>Avantages / Inconvénients de la solution</a:t>
            </a:r>
            <a:endParaRPr lang="fr-FR" sz="3600" b="1" dirty="0">
              <a:solidFill>
                <a:srgbClr val="1F4E79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371987" y="1917826"/>
            <a:ext cx="10461568" cy="754744"/>
          </a:xfrm>
          <a:prstGeom prst="roundRect">
            <a:avLst/>
          </a:prstGeom>
          <a:solidFill>
            <a:srgbClr val="5B9BD5">
              <a:alpha val="5000"/>
            </a:srgbClr>
          </a:solidFill>
          <a:ln w="254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235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Architecture de la solution</a:t>
            </a:r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1382486" y="528637"/>
            <a:ext cx="9034689" cy="633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altLang="fr-FR" b="1" dirty="0" smtClean="0">
              <a:solidFill>
                <a:prstClr val="black"/>
              </a:solidFill>
            </a:endParaRP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517236" y="3241098"/>
            <a:ext cx="11129819" cy="27709"/>
          </a:xfrm>
          <a:prstGeom prst="line">
            <a:avLst/>
          </a:prstGeom>
          <a:ln w="349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6553" y="1827510"/>
            <a:ext cx="79050" cy="466693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045480" y="1827510"/>
            <a:ext cx="76307" cy="466693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998" y="2142011"/>
            <a:ext cx="1620525" cy="39467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719091" y="2241483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/>
              <a:t>10G</a:t>
            </a:r>
            <a:endParaRPr lang="fr-FR" sz="10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4850591" y="2114240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/>
              <a:t>10G</a:t>
            </a:r>
            <a:endParaRPr lang="fr-FR" sz="1000" b="1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9615" y="2511829"/>
            <a:ext cx="1165988" cy="39467"/>
          </a:xfrm>
          <a:prstGeom prst="rect">
            <a:avLst/>
          </a:prstGeom>
        </p:spPr>
      </p:pic>
      <p:cxnSp>
        <p:nvCxnSpPr>
          <p:cNvPr id="13" name="Connecteur droit 12"/>
          <p:cNvCxnSpPr/>
          <p:nvPr/>
        </p:nvCxnSpPr>
        <p:spPr>
          <a:xfrm flipV="1">
            <a:off x="5586233" y="2732782"/>
            <a:ext cx="2109082" cy="2398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844934" y="2489315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/>
              <a:t>10G</a:t>
            </a:r>
            <a:endParaRPr lang="fr-FR" sz="1000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6729738" y="2699334"/>
            <a:ext cx="397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b="1" dirty="0" smtClean="0"/>
              <a:t>10G</a:t>
            </a:r>
            <a:endParaRPr lang="fr-FR" sz="1000" b="1" dirty="0"/>
          </a:p>
        </p:txBody>
      </p:sp>
      <p:sp>
        <p:nvSpPr>
          <p:cNvPr id="16" name="ZoneTexte 15"/>
          <p:cNvSpPr txBox="1"/>
          <p:nvPr/>
        </p:nvSpPr>
        <p:spPr>
          <a:xfrm rot="16200000">
            <a:off x="5434900" y="6105934"/>
            <a:ext cx="5396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SAN</a:t>
            </a:r>
            <a:endParaRPr lang="fr-FR" sz="1600" b="1" dirty="0"/>
          </a:p>
        </p:txBody>
      </p:sp>
      <p:sp>
        <p:nvSpPr>
          <p:cNvPr id="17" name="ZoneTexte 16"/>
          <p:cNvSpPr txBox="1"/>
          <p:nvPr/>
        </p:nvSpPr>
        <p:spPr>
          <a:xfrm rot="16200000">
            <a:off x="5723209" y="6096497"/>
            <a:ext cx="5309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/>
              <a:t>LAN</a:t>
            </a:r>
            <a:endParaRPr lang="fr-FR" sz="1600" b="1" dirty="0"/>
          </a:p>
        </p:txBody>
      </p:sp>
      <p:grpSp>
        <p:nvGrpSpPr>
          <p:cNvPr id="18" name="Groupe 17"/>
          <p:cNvGrpSpPr/>
          <p:nvPr/>
        </p:nvGrpSpPr>
        <p:grpSpPr>
          <a:xfrm>
            <a:off x="4095462" y="225246"/>
            <a:ext cx="3933247" cy="1384372"/>
            <a:chOff x="4095462" y="225246"/>
            <a:chExt cx="3933247" cy="1384372"/>
          </a:xfrm>
        </p:grpSpPr>
        <p:cxnSp>
          <p:nvCxnSpPr>
            <p:cNvPr id="19" name="Connecteur droit 18"/>
            <p:cNvCxnSpPr>
              <a:stCxn id="23" idx="0"/>
              <a:endCxn id="21" idx="2"/>
            </p:cNvCxnSpPr>
            <p:nvPr/>
          </p:nvCxnSpPr>
          <p:spPr>
            <a:xfrm flipV="1">
              <a:off x="5862486" y="1132979"/>
              <a:ext cx="0" cy="68153"/>
            </a:xfrm>
            <a:prstGeom prst="line">
              <a:avLst/>
            </a:prstGeom>
            <a:ln w="25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oupe 19"/>
            <p:cNvGrpSpPr/>
            <p:nvPr/>
          </p:nvGrpSpPr>
          <p:grpSpPr>
            <a:xfrm>
              <a:off x="4095462" y="225246"/>
              <a:ext cx="3933247" cy="1384372"/>
              <a:chOff x="4095462" y="225246"/>
              <a:chExt cx="3933247" cy="1384372"/>
            </a:xfrm>
          </p:grpSpPr>
          <p:pic>
            <p:nvPicPr>
              <p:cNvPr id="21" name="Image 20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254789" y="225246"/>
                <a:ext cx="1215394" cy="907733"/>
              </a:xfrm>
              <a:prstGeom prst="rect">
                <a:avLst/>
              </a:prstGeom>
            </p:spPr>
          </p:pic>
          <p:sp>
            <p:nvSpPr>
              <p:cNvPr id="22" name="ZoneTexte 21"/>
              <p:cNvSpPr txBox="1"/>
              <p:nvPr/>
            </p:nvSpPr>
            <p:spPr>
              <a:xfrm>
                <a:off x="4375991" y="365642"/>
                <a:ext cx="933269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000" b="1" dirty="0" smtClean="0"/>
                  <a:t>Bibliothèque</a:t>
                </a:r>
              </a:p>
              <a:p>
                <a:pPr algn="ctr"/>
                <a:r>
                  <a:rPr lang="fr-FR" sz="1000" b="1" dirty="0" smtClean="0"/>
                  <a:t>96 slots</a:t>
                </a:r>
              </a:p>
              <a:p>
                <a:pPr algn="ctr"/>
                <a:r>
                  <a:rPr lang="fr-FR" sz="1000" b="1" dirty="0"/>
                  <a:t>4</a:t>
                </a:r>
                <a:r>
                  <a:rPr lang="fr-FR" sz="1000" b="1" dirty="0" smtClean="0"/>
                  <a:t> lecteur LTo7</a:t>
                </a:r>
                <a:endParaRPr lang="fr-FR" sz="1000" b="1" dirty="0"/>
              </a:p>
            </p:txBody>
          </p:sp>
          <p:pic>
            <p:nvPicPr>
              <p:cNvPr id="23" name="Image 22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84926" y="1201132"/>
                <a:ext cx="955120" cy="171201"/>
              </a:xfrm>
              <a:prstGeom prst="rect">
                <a:avLst/>
              </a:prstGeom>
            </p:spPr>
          </p:pic>
          <p:cxnSp>
            <p:nvCxnSpPr>
              <p:cNvPr id="24" name="Connecteur en angle 23"/>
              <p:cNvCxnSpPr>
                <a:stCxn id="23" idx="1"/>
                <a:endCxn id="73" idx="0"/>
              </p:cNvCxnSpPr>
              <p:nvPr/>
            </p:nvCxnSpPr>
            <p:spPr>
              <a:xfrm rot="10800000" flipV="1">
                <a:off x="4095462" y="1286732"/>
                <a:ext cx="1289465" cy="322885"/>
              </a:xfrm>
              <a:prstGeom prst="bentConnector2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en angle 24"/>
              <p:cNvCxnSpPr>
                <a:stCxn id="23" idx="3"/>
                <a:endCxn id="81" idx="0"/>
              </p:cNvCxnSpPr>
              <p:nvPr/>
            </p:nvCxnSpPr>
            <p:spPr>
              <a:xfrm>
                <a:off x="6340046" y="1286733"/>
                <a:ext cx="1688663" cy="322885"/>
              </a:xfrm>
              <a:prstGeom prst="bentConnector2">
                <a:avLst/>
              </a:prstGeom>
              <a:ln w="2540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6" name="Image 2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8995" y="2266921"/>
            <a:ext cx="1620525" cy="39467"/>
          </a:xfrm>
          <a:prstGeom prst="rect">
            <a:avLst/>
          </a:prstGeom>
        </p:spPr>
      </p:pic>
      <p:cxnSp>
        <p:nvCxnSpPr>
          <p:cNvPr id="27" name="Connecteur droit 26"/>
          <p:cNvCxnSpPr/>
          <p:nvPr/>
        </p:nvCxnSpPr>
        <p:spPr>
          <a:xfrm flipV="1">
            <a:off x="480570" y="5394694"/>
            <a:ext cx="11129819" cy="27709"/>
          </a:xfrm>
          <a:prstGeom prst="line">
            <a:avLst/>
          </a:prstGeom>
          <a:ln w="349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 rot="16200000">
            <a:off x="11110913" y="1823311"/>
            <a:ext cx="13956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Site Principal</a:t>
            </a:r>
          </a:p>
          <a:p>
            <a:pPr algn="ctr"/>
            <a:r>
              <a:rPr lang="fr-FR" dirty="0" smtClean="0"/>
              <a:t>Sauvegarde</a:t>
            </a:r>
            <a:endParaRPr lang="fr-FR" dirty="0"/>
          </a:p>
        </p:txBody>
      </p:sp>
      <p:sp>
        <p:nvSpPr>
          <p:cNvPr id="29" name="ZoneTexte 28"/>
          <p:cNvSpPr txBox="1"/>
          <p:nvPr/>
        </p:nvSpPr>
        <p:spPr>
          <a:xfrm rot="16200000">
            <a:off x="11127822" y="3973768"/>
            <a:ext cx="1282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Site Reprise</a:t>
            </a:r>
          </a:p>
          <a:p>
            <a:pPr algn="ctr"/>
            <a:r>
              <a:rPr lang="fr-FR" dirty="0" smtClean="0"/>
              <a:t>Sauvegarde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 rot="16200000">
            <a:off x="11157124" y="5843737"/>
            <a:ext cx="1223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Ressources</a:t>
            </a:r>
          </a:p>
          <a:p>
            <a:pPr algn="ctr"/>
            <a:r>
              <a:rPr lang="fr-FR" dirty="0" smtClean="0"/>
              <a:t>Université</a:t>
            </a:r>
            <a:endParaRPr lang="fr-FR" dirty="0"/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85916" y="5715610"/>
            <a:ext cx="866360" cy="798620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20090" y="5910253"/>
            <a:ext cx="1165988" cy="39467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62087" y="5885838"/>
            <a:ext cx="573845" cy="573845"/>
          </a:xfrm>
          <a:prstGeom prst="rect">
            <a:avLst/>
          </a:prstGeom>
        </p:spPr>
      </p:pic>
      <p:pic>
        <p:nvPicPr>
          <p:cNvPr id="34" name="Image 3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7231036" y="5885838"/>
            <a:ext cx="407034" cy="569148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13251" y="5868077"/>
            <a:ext cx="416831" cy="507522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0420" y="5705446"/>
            <a:ext cx="2159662" cy="52597"/>
          </a:xfrm>
          <a:prstGeom prst="rect">
            <a:avLst/>
          </a:prstGeom>
        </p:spPr>
      </p:pic>
      <p:cxnSp>
        <p:nvCxnSpPr>
          <p:cNvPr id="37" name="Connecteur droit 36"/>
          <p:cNvCxnSpPr>
            <a:endCxn id="33" idx="0"/>
          </p:cNvCxnSpPr>
          <p:nvPr/>
        </p:nvCxnSpPr>
        <p:spPr>
          <a:xfrm>
            <a:off x="6719880" y="5730853"/>
            <a:ext cx="29130" cy="15498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>
            <a:off x="7415205" y="5730853"/>
            <a:ext cx="29130" cy="15498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7948605" y="5711803"/>
            <a:ext cx="29130" cy="15498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3322372" y="6444929"/>
            <a:ext cx="14200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Stockage université</a:t>
            </a:r>
            <a:endParaRPr lang="fr-FR" sz="1200" b="1" dirty="0"/>
          </a:p>
        </p:txBody>
      </p:sp>
      <p:sp>
        <p:nvSpPr>
          <p:cNvPr id="41" name="ZoneTexte 40"/>
          <p:cNvSpPr txBox="1"/>
          <p:nvPr/>
        </p:nvSpPr>
        <p:spPr>
          <a:xfrm>
            <a:off x="6655971" y="6444929"/>
            <a:ext cx="1365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 smtClean="0"/>
              <a:t>Eléments protégés</a:t>
            </a:r>
            <a:endParaRPr lang="fr-FR" sz="1200" b="1" dirty="0"/>
          </a:p>
        </p:txBody>
      </p:sp>
      <p:sp>
        <p:nvSpPr>
          <p:cNvPr id="42" name="ZoneTexte 41"/>
          <p:cNvSpPr txBox="1"/>
          <p:nvPr/>
        </p:nvSpPr>
        <p:spPr>
          <a:xfrm>
            <a:off x="8002496" y="5789295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/>
              <a:t>11</a:t>
            </a:r>
            <a:endParaRPr lang="fr-FR" sz="1400" b="1" dirty="0"/>
          </a:p>
        </p:txBody>
      </p:sp>
      <p:sp>
        <p:nvSpPr>
          <p:cNvPr id="43" name="ZoneTexte 42"/>
          <p:cNvSpPr txBox="1"/>
          <p:nvPr/>
        </p:nvSpPr>
        <p:spPr>
          <a:xfrm>
            <a:off x="7449623" y="582420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3</a:t>
            </a:r>
          </a:p>
        </p:txBody>
      </p:sp>
      <p:sp>
        <p:nvSpPr>
          <p:cNvPr id="44" name="ZoneTexte 43"/>
          <p:cNvSpPr txBox="1"/>
          <p:nvPr/>
        </p:nvSpPr>
        <p:spPr>
          <a:xfrm>
            <a:off x="6838150" y="582389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2</a:t>
            </a:r>
          </a:p>
        </p:txBody>
      </p:sp>
      <p:grpSp>
        <p:nvGrpSpPr>
          <p:cNvPr id="45" name="Groupe 44"/>
          <p:cNvGrpSpPr/>
          <p:nvPr/>
        </p:nvGrpSpPr>
        <p:grpSpPr>
          <a:xfrm>
            <a:off x="6640774" y="15489"/>
            <a:ext cx="4490321" cy="1711064"/>
            <a:chOff x="6640774" y="15489"/>
            <a:chExt cx="4490321" cy="1711064"/>
          </a:xfrm>
        </p:grpSpPr>
        <p:grpSp>
          <p:nvGrpSpPr>
            <p:cNvPr id="46" name="Groupe 45"/>
            <p:cNvGrpSpPr/>
            <p:nvPr/>
          </p:nvGrpSpPr>
          <p:grpSpPr>
            <a:xfrm>
              <a:off x="6640774" y="15489"/>
              <a:ext cx="4465377" cy="1711064"/>
              <a:chOff x="6640774" y="15489"/>
              <a:chExt cx="4465377" cy="1711064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8292125" y="85725"/>
                <a:ext cx="2814026" cy="164082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49" name="Groupe 48"/>
              <p:cNvGrpSpPr/>
              <p:nvPr/>
            </p:nvGrpSpPr>
            <p:grpSpPr>
              <a:xfrm>
                <a:off x="6640774" y="15489"/>
                <a:ext cx="3807436" cy="1673437"/>
                <a:chOff x="6640774" y="15489"/>
                <a:chExt cx="3807436" cy="1673437"/>
              </a:xfrm>
            </p:grpSpPr>
            <p:grpSp>
              <p:nvGrpSpPr>
                <p:cNvPr id="50" name="Groupe 49"/>
                <p:cNvGrpSpPr/>
                <p:nvPr/>
              </p:nvGrpSpPr>
              <p:grpSpPr>
                <a:xfrm>
                  <a:off x="8673124" y="262460"/>
                  <a:ext cx="597352" cy="798228"/>
                  <a:chOff x="7581881" y="141460"/>
                  <a:chExt cx="597352" cy="798228"/>
                </a:xfrm>
              </p:grpSpPr>
              <p:grpSp>
                <p:nvGrpSpPr>
                  <p:cNvPr id="55" name="Groupe 54"/>
                  <p:cNvGrpSpPr/>
                  <p:nvPr/>
                </p:nvGrpSpPr>
                <p:grpSpPr>
                  <a:xfrm>
                    <a:off x="7581881" y="141460"/>
                    <a:ext cx="597352" cy="558183"/>
                    <a:chOff x="7581881" y="141460"/>
                    <a:chExt cx="597352" cy="558183"/>
                  </a:xfrm>
                </p:grpSpPr>
                <p:pic>
                  <p:nvPicPr>
                    <p:cNvPr id="57" name="Image 56"/>
                    <p:cNvPicPr>
                      <a:picLocks noChangeAspect="1"/>
                    </p:cNvPicPr>
                    <p:nvPr/>
                  </p:nvPicPr>
                  <p:blipFill>
                    <a:blip r:embed="rId14"/>
                    <a:stretch>
                      <a:fillRect/>
                    </a:stretch>
                  </p:blipFill>
                  <p:spPr>
                    <a:xfrm>
                      <a:off x="7581881" y="293042"/>
                      <a:ext cx="597352" cy="406601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58" name="ZoneTexte 57"/>
                    <p:cNvSpPr txBox="1"/>
                    <p:nvPr/>
                  </p:nvSpPr>
                  <p:spPr>
                    <a:xfrm>
                      <a:off x="7688353" y="141460"/>
                      <a:ext cx="455574" cy="246221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1000" b="1" dirty="0" smtClean="0"/>
                        <a:t>LTO7</a:t>
                      </a:r>
                      <a:endParaRPr lang="fr-FR" sz="1000" b="1" dirty="0"/>
                    </a:p>
                  </p:txBody>
                </p:sp>
              </p:grpSp>
              <p:pic>
                <p:nvPicPr>
                  <p:cNvPr id="56" name="Image 55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702294" y="588129"/>
                    <a:ext cx="427693" cy="351559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51" name="Image 50"/>
                <p:cNvPicPr>
                  <a:picLocks noChangeAspect="1"/>
                </p:cNvPicPr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376948" y="186026"/>
                  <a:ext cx="879273" cy="958014"/>
                </a:xfrm>
                <a:prstGeom prst="rect">
                  <a:avLst/>
                </a:prstGeom>
              </p:spPr>
            </p:pic>
            <p:sp>
              <p:nvSpPr>
                <p:cNvPr id="52" name="Flèche droite rayée 51"/>
                <p:cNvSpPr/>
                <p:nvPr/>
              </p:nvSpPr>
              <p:spPr>
                <a:xfrm>
                  <a:off x="6640774" y="508681"/>
                  <a:ext cx="1994592" cy="366739"/>
                </a:xfrm>
                <a:prstGeom prst="stripedRightArrow">
                  <a:avLst>
                    <a:gd name="adj1" fmla="val 39641"/>
                    <a:gd name="adj2" fmla="val 50000"/>
                  </a:avLst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000" b="1" dirty="0" smtClean="0"/>
                    <a:t>EXTERNALISATION</a:t>
                  </a:r>
                  <a:endParaRPr lang="fr-FR" sz="1000" b="1" dirty="0"/>
                </a:p>
              </p:txBody>
            </p:sp>
            <p:sp>
              <p:nvSpPr>
                <p:cNvPr id="53" name="Rectangle à coins arrondis 52"/>
                <p:cNvSpPr/>
                <p:nvPr/>
              </p:nvSpPr>
              <p:spPr>
                <a:xfrm>
                  <a:off x="9485891" y="1237955"/>
                  <a:ext cx="770330" cy="450971"/>
                </a:xfrm>
                <a:prstGeom prst="wedgeRoundRectCallout">
                  <a:avLst>
                    <a:gd name="adj1" fmla="val -95941"/>
                    <a:gd name="adj2" fmla="val -138112"/>
                    <a:gd name="adj3" fmla="val 16667"/>
                  </a:avLst>
                </a:prstGeom>
                <a:solidFill>
                  <a:schemeClr val="accent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000" dirty="0" smtClean="0">
                      <a:solidFill>
                        <a:schemeClr val="tx1"/>
                      </a:solidFill>
                    </a:rPr>
                    <a:t>Et hop ça c’est fait !</a:t>
                  </a:r>
                  <a:endParaRPr lang="fr-FR" sz="10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ZoneTexte 53"/>
                <p:cNvSpPr txBox="1"/>
                <p:nvPr/>
              </p:nvSpPr>
              <p:spPr>
                <a:xfrm rot="16200000">
                  <a:off x="9715500" y="501978"/>
                  <a:ext cx="1219200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000" b="1" dirty="0" smtClean="0"/>
                    <a:t>Armoire Ignifugée</a:t>
                  </a:r>
                </a:p>
              </p:txBody>
            </p:sp>
          </p:grpSp>
        </p:grpSp>
        <p:sp>
          <p:nvSpPr>
            <p:cNvPr id="47" name="ZoneTexte 46"/>
            <p:cNvSpPr txBox="1"/>
            <p:nvPr/>
          </p:nvSpPr>
          <p:spPr>
            <a:xfrm rot="16200000">
              <a:off x="10506628" y="708107"/>
              <a:ext cx="879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 smtClean="0"/>
                <a:t>Ailleurs</a:t>
              </a:r>
            </a:p>
          </p:txBody>
        </p:sp>
      </p:grpSp>
      <p:pic>
        <p:nvPicPr>
          <p:cNvPr id="59" name="Image 58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423868" y="1448175"/>
            <a:ext cx="536081" cy="423030"/>
          </a:xfrm>
          <a:prstGeom prst="rect">
            <a:avLst/>
          </a:prstGeom>
        </p:spPr>
      </p:pic>
      <p:grpSp>
        <p:nvGrpSpPr>
          <p:cNvPr id="60" name="Groupe 59"/>
          <p:cNvGrpSpPr/>
          <p:nvPr/>
        </p:nvGrpSpPr>
        <p:grpSpPr>
          <a:xfrm>
            <a:off x="2306705" y="3660228"/>
            <a:ext cx="702436" cy="722945"/>
            <a:chOff x="2306705" y="3660228"/>
            <a:chExt cx="702436" cy="722945"/>
          </a:xfrm>
        </p:grpSpPr>
        <p:pic>
          <p:nvPicPr>
            <p:cNvPr id="61" name="Image 60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2394977" y="3660228"/>
              <a:ext cx="536081" cy="423030"/>
            </a:xfrm>
            <a:prstGeom prst="rect">
              <a:avLst/>
            </a:prstGeom>
          </p:spPr>
        </p:pic>
        <p:sp>
          <p:nvSpPr>
            <p:cNvPr id="62" name="ZoneTexte 61"/>
            <p:cNvSpPr txBox="1"/>
            <p:nvPr/>
          </p:nvSpPr>
          <p:spPr>
            <a:xfrm>
              <a:off x="2306705" y="3983063"/>
              <a:ext cx="7024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dirty="0" smtClean="0"/>
                <a:t>Instance</a:t>
              </a:r>
            </a:p>
            <a:p>
              <a:pPr algn="ctr"/>
              <a:r>
                <a:rPr lang="fr-FR" sz="1000" dirty="0" smtClean="0"/>
                <a:t>dormante</a:t>
              </a:r>
              <a:endParaRPr lang="fr-FR" sz="1000" dirty="0"/>
            </a:p>
          </p:txBody>
        </p:sp>
      </p:grpSp>
      <p:grpSp>
        <p:nvGrpSpPr>
          <p:cNvPr id="63" name="Groupe 62"/>
          <p:cNvGrpSpPr/>
          <p:nvPr/>
        </p:nvGrpSpPr>
        <p:grpSpPr>
          <a:xfrm>
            <a:off x="2569029" y="1871205"/>
            <a:ext cx="5723095" cy="2170776"/>
            <a:chOff x="2569029" y="1871205"/>
            <a:chExt cx="5723095" cy="2170776"/>
          </a:xfrm>
        </p:grpSpPr>
        <p:grpSp>
          <p:nvGrpSpPr>
            <p:cNvPr id="64" name="Groupe 63"/>
            <p:cNvGrpSpPr/>
            <p:nvPr/>
          </p:nvGrpSpPr>
          <p:grpSpPr>
            <a:xfrm>
              <a:off x="4147521" y="3049602"/>
              <a:ext cx="4144603" cy="992379"/>
              <a:chOff x="4147521" y="3049602"/>
              <a:chExt cx="4144603" cy="992379"/>
            </a:xfrm>
          </p:grpSpPr>
          <p:sp>
            <p:nvSpPr>
              <p:cNvPr id="66" name="Double flèche verticale 65"/>
              <p:cNvSpPr/>
              <p:nvPr/>
            </p:nvSpPr>
            <p:spPr>
              <a:xfrm>
                <a:off x="8058440" y="3049602"/>
                <a:ext cx="233684" cy="992379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fr-FR" sz="1000" dirty="0" smtClean="0">
                    <a:solidFill>
                      <a:schemeClr val="bg1"/>
                    </a:solidFill>
                  </a:rPr>
                  <a:t>REPLICATION</a:t>
                </a:r>
                <a:endParaRPr lang="fr-FR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7" name="Double flèche verticale 66"/>
              <p:cNvSpPr/>
              <p:nvPr/>
            </p:nvSpPr>
            <p:spPr>
              <a:xfrm>
                <a:off x="4147521" y="3049602"/>
                <a:ext cx="233684" cy="992378"/>
              </a:xfrm>
              <a:prstGeom prst="up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fr-FR" sz="1000" dirty="0" smtClean="0">
                    <a:solidFill>
                      <a:schemeClr val="bg1"/>
                    </a:solidFill>
                  </a:rPr>
                  <a:t>REPLICATION</a:t>
                </a:r>
                <a:endParaRPr lang="fr-FR" sz="10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5" name="Double flèche verticale 64"/>
            <p:cNvSpPr/>
            <p:nvPr/>
          </p:nvSpPr>
          <p:spPr>
            <a:xfrm>
              <a:off x="2569029" y="1871205"/>
              <a:ext cx="261257" cy="1784431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fr-FR" sz="1200" dirty="0" smtClean="0">
                  <a:solidFill>
                    <a:schemeClr val="bg1"/>
                  </a:solidFill>
                </a:rPr>
                <a:t>Réplication Catalogue</a:t>
              </a:r>
              <a:endParaRPr lang="fr-FR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8" name="Groupe 67"/>
          <p:cNvGrpSpPr/>
          <p:nvPr/>
        </p:nvGrpSpPr>
        <p:grpSpPr>
          <a:xfrm>
            <a:off x="3291885" y="1609618"/>
            <a:ext cx="1475501" cy="1458802"/>
            <a:chOff x="3291885" y="1609618"/>
            <a:chExt cx="1475501" cy="1458802"/>
          </a:xfrm>
        </p:grpSpPr>
        <p:grpSp>
          <p:nvGrpSpPr>
            <p:cNvPr id="69" name="Groupe 68"/>
            <p:cNvGrpSpPr/>
            <p:nvPr/>
          </p:nvGrpSpPr>
          <p:grpSpPr>
            <a:xfrm>
              <a:off x="3423536" y="1609618"/>
              <a:ext cx="1343850" cy="1458802"/>
              <a:chOff x="2994911" y="1609618"/>
              <a:chExt cx="1343850" cy="1458802"/>
            </a:xfrm>
          </p:grpSpPr>
          <p:grpSp>
            <p:nvGrpSpPr>
              <p:cNvPr id="71" name="Groupe 70"/>
              <p:cNvGrpSpPr/>
              <p:nvPr/>
            </p:nvGrpSpPr>
            <p:grpSpPr>
              <a:xfrm>
                <a:off x="2994911" y="1609618"/>
                <a:ext cx="1343850" cy="1458802"/>
                <a:chOff x="3650693" y="1298720"/>
                <a:chExt cx="1343850" cy="1458802"/>
              </a:xfrm>
            </p:grpSpPr>
            <p:pic>
              <p:nvPicPr>
                <p:cNvPr id="73" name="Image 72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650693" y="1298720"/>
                  <a:ext cx="1343850" cy="1341867"/>
                </a:xfrm>
                <a:prstGeom prst="rect">
                  <a:avLst/>
                </a:prstGeom>
              </p:spPr>
            </p:pic>
            <p:sp>
              <p:nvSpPr>
                <p:cNvPr id="74" name="ZoneTexte 73"/>
                <p:cNvSpPr txBox="1"/>
                <p:nvPr/>
              </p:nvSpPr>
              <p:spPr>
                <a:xfrm>
                  <a:off x="3827578" y="1396460"/>
                  <a:ext cx="481221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000" b="1" dirty="0" smtClean="0">
                      <a:solidFill>
                        <a:schemeClr val="bg1"/>
                      </a:solidFill>
                    </a:rPr>
                    <a:t>HVDS</a:t>
                  </a:r>
                </a:p>
                <a:p>
                  <a:pPr algn="ctr"/>
                  <a:r>
                    <a:rPr lang="fr-FR" sz="1000" b="1" dirty="0" smtClean="0">
                      <a:solidFill>
                        <a:schemeClr val="bg1"/>
                      </a:solidFill>
                    </a:rPr>
                    <a:t>HSS</a:t>
                  </a:r>
                </a:p>
                <a:p>
                  <a:pPr algn="ctr"/>
                  <a:r>
                    <a:rPr lang="fr-FR" sz="1000" b="1" dirty="0" smtClean="0">
                      <a:solidFill>
                        <a:schemeClr val="bg1"/>
                      </a:solidFill>
                    </a:rPr>
                    <a:t>50To</a:t>
                  </a:r>
                  <a:endParaRPr lang="fr-FR" sz="1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" name="ZoneTexte 74"/>
                <p:cNvSpPr txBox="1"/>
                <p:nvPr/>
              </p:nvSpPr>
              <p:spPr>
                <a:xfrm>
                  <a:off x="3793466" y="2449745"/>
                  <a:ext cx="105830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b="1" dirty="0" smtClean="0"/>
                    <a:t>TINA1-PRIN</a:t>
                  </a:r>
                  <a:endParaRPr lang="fr-FR" sz="1400" b="1" dirty="0"/>
                </a:p>
              </p:txBody>
            </p:sp>
          </p:grpSp>
          <p:sp>
            <p:nvSpPr>
              <p:cNvPr id="72" name="ZoneTexte 71"/>
              <p:cNvSpPr txBox="1"/>
              <p:nvPr/>
            </p:nvSpPr>
            <p:spPr>
              <a:xfrm rot="16200000">
                <a:off x="3407432" y="1876232"/>
                <a:ext cx="52290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b="1" dirty="0" smtClean="0"/>
                  <a:t>master</a:t>
                </a:r>
                <a:endParaRPr lang="fr-FR" sz="900" b="1" dirty="0"/>
              </a:p>
            </p:txBody>
          </p:sp>
        </p:grpSp>
        <p:sp>
          <p:nvSpPr>
            <p:cNvPr id="70" name="ZoneTexte 69"/>
            <p:cNvSpPr txBox="1"/>
            <p:nvPr/>
          </p:nvSpPr>
          <p:spPr>
            <a:xfrm rot="16200000">
              <a:off x="3111707" y="1807398"/>
              <a:ext cx="729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 smtClean="0"/>
                <a:t>Stockage </a:t>
              </a:r>
            </a:p>
            <a:p>
              <a:r>
                <a:rPr lang="fr-FR" sz="900" dirty="0" err="1" smtClean="0"/>
                <a:t>Dédupliqué</a:t>
              </a:r>
              <a:endParaRPr lang="fr-FR" sz="900" dirty="0"/>
            </a:p>
          </p:txBody>
        </p:sp>
      </p:grpSp>
      <p:grpSp>
        <p:nvGrpSpPr>
          <p:cNvPr id="76" name="Groupe 75"/>
          <p:cNvGrpSpPr/>
          <p:nvPr/>
        </p:nvGrpSpPr>
        <p:grpSpPr>
          <a:xfrm>
            <a:off x="7206870" y="1595657"/>
            <a:ext cx="1493764" cy="1472763"/>
            <a:chOff x="7206870" y="1595657"/>
            <a:chExt cx="1493764" cy="1472763"/>
          </a:xfrm>
        </p:grpSpPr>
        <p:grpSp>
          <p:nvGrpSpPr>
            <p:cNvPr id="77" name="Groupe 76"/>
            <p:cNvGrpSpPr/>
            <p:nvPr/>
          </p:nvGrpSpPr>
          <p:grpSpPr>
            <a:xfrm>
              <a:off x="7356784" y="1609618"/>
              <a:ext cx="1343850" cy="1458802"/>
              <a:chOff x="7737784" y="1609618"/>
              <a:chExt cx="1343850" cy="1458802"/>
            </a:xfrm>
          </p:grpSpPr>
          <p:grpSp>
            <p:nvGrpSpPr>
              <p:cNvPr id="79" name="Groupe 78"/>
              <p:cNvGrpSpPr/>
              <p:nvPr/>
            </p:nvGrpSpPr>
            <p:grpSpPr>
              <a:xfrm>
                <a:off x="7737784" y="1609618"/>
                <a:ext cx="1343850" cy="1458802"/>
                <a:chOff x="3650693" y="1298720"/>
                <a:chExt cx="1343850" cy="1458802"/>
              </a:xfrm>
            </p:grpSpPr>
            <p:pic>
              <p:nvPicPr>
                <p:cNvPr id="81" name="Image 80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650693" y="1298720"/>
                  <a:ext cx="1343850" cy="1341867"/>
                </a:xfrm>
                <a:prstGeom prst="rect">
                  <a:avLst/>
                </a:prstGeom>
              </p:spPr>
            </p:pic>
            <p:sp>
              <p:nvSpPr>
                <p:cNvPr id="82" name="ZoneTexte 81"/>
                <p:cNvSpPr txBox="1"/>
                <p:nvPr/>
              </p:nvSpPr>
              <p:spPr>
                <a:xfrm>
                  <a:off x="3830068" y="1389987"/>
                  <a:ext cx="481221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000" b="1" dirty="0" smtClean="0">
                      <a:solidFill>
                        <a:schemeClr val="bg1"/>
                      </a:solidFill>
                    </a:rPr>
                    <a:t>HVDS</a:t>
                  </a:r>
                </a:p>
                <a:p>
                  <a:pPr algn="ctr"/>
                  <a:r>
                    <a:rPr lang="fr-FR" sz="1000" b="1" dirty="0" smtClean="0">
                      <a:solidFill>
                        <a:schemeClr val="bg1"/>
                      </a:solidFill>
                    </a:rPr>
                    <a:t>HSS</a:t>
                  </a:r>
                </a:p>
                <a:p>
                  <a:pPr algn="ctr"/>
                  <a:r>
                    <a:rPr lang="fr-FR" sz="1000" b="1" dirty="0" smtClean="0">
                      <a:solidFill>
                        <a:schemeClr val="bg1"/>
                      </a:solidFill>
                    </a:rPr>
                    <a:t>50To</a:t>
                  </a:r>
                  <a:endParaRPr lang="fr-FR" sz="1000" b="1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3" name="ZoneTexte 82"/>
                <p:cNvSpPr txBox="1"/>
                <p:nvPr/>
              </p:nvSpPr>
              <p:spPr>
                <a:xfrm>
                  <a:off x="3793466" y="2449745"/>
                  <a:ext cx="105830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400" b="1" dirty="0" smtClean="0"/>
                    <a:t>TINA2-PRIN</a:t>
                  </a:r>
                  <a:endParaRPr lang="fr-FR" sz="1400" b="1" dirty="0"/>
                </a:p>
              </p:txBody>
            </p:sp>
          </p:grpSp>
          <p:sp>
            <p:nvSpPr>
              <p:cNvPr id="80" name="ZoneTexte 79"/>
              <p:cNvSpPr txBox="1"/>
              <p:nvPr/>
            </p:nvSpPr>
            <p:spPr>
              <a:xfrm rot="16200000">
                <a:off x="8145516" y="1876232"/>
                <a:ext cx="522900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900" b="1" dirty="0" smtClean="0"/>
                  <a:t>master</a:t>
                </a:r>
                <a:endParaRPr lang="fr-FR" sz="900" b="1" dirty="0"/>
              </a:p>
            </p:txBody>
          </p:sp>
        </p:grpSp>
        <p:sp>
          <p:nvSpPr>
            <p:cNvPr id="78" name="ZoneTexte 77"/>
            <p:cNvSpPr txBox="1"/>
            <p:nvPr/>
          </p:nvSpPr>
          <p:spPr>
            <a:xfrm rot="16200000">
              <a:off x="7026692" y="1775835"/>
              <a:ext cx="729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 smtClean="0"/>
                <a:t>Stockage </a:t>
              </a:r>
            </a:p>
            <a:p>
              <a:r>
                <a:rPr lang="fr-FR" sz="900" dirty="0" err="1" smtClean="0"/>
                <a:t>Dédupliqué</a:t>
              </a:r>
              <a:endParaRPr lang="fr-FR" sz="900" dirty="0"/>
            </a:p>
          </p:txBody>
        </p:sp>
      </p:grpSp>
      <p:grpSp>
        <p:nvGrpSpPr>
          <p:cNvPr id="84" name="Groupe 83"/>
          <p:cNvGrpSpPr/>
          <p:nvPr/>
        </p:nvGrpSpPr>
        <p:grpSpPr>
          <a:xfrm>
            <a:off x="3296038" y="3800345"/>
            <a:ext cx="2802957" cy="1458802"/>
            <a:chOff x="3296038" y="3800345"/>
            <a:chExt cx="2802957" cy="1458802"/>
          </a:xfrm>
        </p:grpSpPr>
        <p:grpSp>
          <p:nvGrpSpPr>
            <p:cNvPr id="85" name="Groupe 84"/>
            <p:cNvGrpSpPr/>
            <p:nvPr/>
          </p:nvGrpSpPr>
          <p:grpSpPr>
            <a:xfrm>
              <a:off x="3423536" y="3800345"/>
              <a:ext cx="2675459" cy="1458802"/>
              <a:chOff x="3423536" y="3800345"/>
              <a:chExt cx="2675459" cy="1458802"/>
            </a:xfrm>
          </p:grpSpPr>
          <p:pic>
            <p:nvPicPr>
              <p:cNvPr id="87" name="Image 8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78470" y="4357923"/>
                <a:ext cx="1620525" cy="39467"/>
              </a:xfrm>
              <a:prstGeom prst="rect">
                <a:avLst/>
              </a:prstGeom>
            </p:spPr>
          </p:pic>
          <p:sp>
            <p:nvSpPr>
              <p:cNvPr id="88" name="ZoneTexte 87"/>
              <p:cNvSpPr txBox="1"/>
              <p:nvPr/>
            </p:nvSpPr>
            <p:spPr>
              <a:xfrm>
                <a:off x="4870473" y="4330654"/>
                <a:ext cx="39786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b="1" dirty="0" smtClean="0"/>
                  <a:t>10G</a:t>
                </a:r>
                <a:endParaRPr lang="fr-FR" sz="1000" b="1" dirty="0"/>
              </a:p>
            </p:txBody>
          </p:sp>
          <p:pic>
            <p:nvPicPr>
              <p:cNvPr id="89" name="Image 88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52276" y="4710024"/>
                <a:ext cx="1165988" cy="39467"/>
              </a:xfrm>
              <a:prstGeom prst="rect">
                <a:avLst/>
              </a:prstGeom>
            </p:spPr>
          </p:pic>
          <p:sp>
            <p:nvSpPr>
              <p:cNvPr id="90" name="ZoneTexte 89"/>
              <p:cNvSpPr txBox="1"/>
              <p:nvPr/>
            </p:nvSpPr>
            <p:spPr>
              <a:xfrm>
                <a:off x="4884740" y="4685037"/>
                <a:ext cx="39786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b="1" dirty="0" smtClean="0"/>
                  <a:t>10G</a:t>
                </a:r>
                <a:endParaRPr lang="fr-FR" sz="1000" b="1" dirty="0"/>
              </a:p>
            </p:txBody>
          </p:sp>
          <p:grpSp>
            <p:nvGrpSpPr>
              <p:cNvPr id="91" name="Groupe 90"/>
              <p:cNvGrpSpPr/>
              <p:nvPr/>
            </p:nvGrpSpPr>
            <p:grpSpPr>
              <a:xfrm>
                <a:off x="3423536" y="3800345"/>
                <a:ext cx="1343850" cy="1458802"/>
                <a:chOff x="2994911" y="3800345"/>
                <a:chExt cx="1343850" cy="1458802"/>
              </a:xfrm>
            </p:grpSpPr>
            <p:grpSp>
              <p:nvGrpSpPr>
                <p:cNvPr id="92" name="Groupe 91"/>
                <p:cNvGrpSpPr/>
                <p:nvPr/>
              </p:nvGrpSpPr>
              <p:grpSpPr>
                <a:xfrm>
                  <a:off x="2994911" y="3800345"/>
                  <a:ext cx="1343850" cy="1458802"/>
                  <a:chOff x="3650693" y="1298720"/>
                  <a:chExt cx="1343850" cy="1458802"/>
                </a:xfrm>
              </p:grpSpPr>
              <p:pic>
                <p:nvPicPr>
                  <p:cNvPr id="94" name="Image 93"/>
                  <p:cNvPicPr>
                    <a:picLocks noChangeAspect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3650693" y="1298720"/>
                    <a:ext cx="1343850" cy="1341867"/>
                  </a:xfrm>
                  <a:prstGeom prst="rect">
                    <a:avLst/>
                  </a:prstGeom>
                </p:spPr>
              </p:pic>
              <p:sp>
                <p:nvSpPr>
                  <p:cNvPr id="95" name="ZoneTexte 94"/>
                  <p:cNvSpPr txBox="1"/>
                  <p:nvPr/>
                </p:nvSpPr>
                <p:spPr>
                  <a:xfrm>
                    <a:off x="3836583" y="1398144"/>
                    <a:ext cx="481221" cy="5539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fr-FR" sz="1000" b="1" dirty="0" smtClean="0">
                        <a:solidFill>
                          <a:schemeClr val="bg1"/>
                        </a:solidFill>
                      </a:rPr>
                      <a:t>HVDS</a:t>
                    </a:r>
                  </a:p>
                  <a:p>
                    <a:pPr algn="ctr"/>
                    <a:r>
                      <a:rPr lang="fr-FR" sz="1000" b="1" dirty="0" smtClean="0">
                        <a:solidFill>
                          <a:schemeClr val="bg1"/>
                        </a:solidFill>
                      </a:rPr>
                      <a:t>HSS</a:t>
                    </a:r>
                  </a:p>
                  <a:p>
                    <a:pPr algn="ctr"/>
                    <a:r>
                      <a:rPr lang="fr-FR" sz="1000" b="1" dirty="0" smtClean="0">
                        <a:solidFill>
                          <a:schemeClr val="bg1"/>
                        </a:solidFill>
                      </a:rPr>
                      <a:t>50To</a:t>
                    </a:r>
                    <a:endParaRPr lang="fr-FR" sz="10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6" name="ZoneTexte 95"/>
                  <p:cNvSpPr txBox="1"/>
                  <p:nvPr/>
                </p:nvSpPr>
                <p:spPr>
                  <a:xfrm>
                    <a:off x="3793466" y="2449745"/>
                    <a:ext cx="97975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400" b="1" dirty="0" smtClean="0"/>
                      <a:t>TINA1-REP</a:t>
                    </a:r>
                    <a:endParaRPr lang="fr-FR" sz="1400" b="1" dirty="0"/>
                  </a:p>
                </p:txBody>
              </p:sp>
            </p:grpSp>
            <p:sp>
              <p:nvSpPr>
                <p:cNvPr id="93" name="ZoneTexte 92"/>
                <p:cNvSpPr txBox="1"/>
                <p:nvPr/>
              </p:nvSpPr>
              <p:spPr>
                <a:xfrm rot="16200000">
                  <a:off x="3454398" y="4088058"/>
                  <a:ext cx="429926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900" b="1" dirty="0" smtClean="0"/>
                    <a:t>slave</a:t>
                  </a:r>
                  <a:endParaRPr lang="fr-FR" sz="900" b="1" dirty="0"/>
                </a:p>
              </p:txBody>
            </p:sp>
          </p:grpSp>
        </p:grpSp>
        <p:sp>
          <p:nvSpPr>
            <p:cNvPr id="86" name="ZoneTexte 85"/>
            <p:cNvSpPr txBox="1"/>
            <p:nvPr/>
          </p:nvSpPr>
          <p:spPr>
            <a:xfrm rot="16200000">
              <a:off x="3115860" y="3990114"/>
              <a:ext cx="729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 smtClean="0"/>
                <a:t>Stockage </a:t>
              </a:r>
            </a:p>
            <a:p>
              <a:r>
                <a:rPr lang="fr-FR" sz="900" dirty="0" err="1" smtClean="0"/>
                <a:t>Dédupliqué</a:t>
              </a:r>
              <a:endParaRPr lang="fr-FR" sz="900" dirty="0"/>
            </a:p>
          </p:txBody>
        </p:sp>
      </p:grpSp>
      <p:grpSp>
        <p:nvGrpSpPr>
          <p:cNvPr id="97" name="Groupe 96"/>
          <p:cNvGrpSpPr/>
          <p:nvPr/>
        </p:nvGrpSpPr>
        <p:grpSpPr>
          <a:xfrm>
            <a:off x="5593212" y="3825459"/>
            <a:ext cx="3218910" cy="1475428"/>
            <a:chOff x="5593212" y="3825459"/>
            <a:chExt cx="3218910" cy="1475428"/>
          </a:xfrm>
        </p:grpSpPr>
        <p:grpSp>
          <p:nvGrpSpPr>
            <p:cNvPr id="98" name="Groupe 97"/>
            <p:cNvGrpSpPr/>
            <p:nvPr/>
          </p:nvGrpSpPr>
          <p:grpSpPr>
            <a:xfrm>
              <a:off x="5593212" y="3842085"/>
              <a:ext cx="3218910" cy="1458802"/>
              <a:chOff x="5593212" y="3842085"/>
              <a:chExt cx="3218910" cy="1458802"/>
            </a:xfrm>
          </p:grpSpPr>
          <p:pic>
            <p:nvPicPr>
              <p:cNvPr id="100" name="Image 9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07762" y="4486461"/>
                <a:ext cx="1620525" cy="39467"/>
              </a:xfrm>
              <a:prstGeom prst="rect">
                <a:avLst/>
              </a:prstGeom>
            </p:spPr>
          </p:pic>
          <p:sp>
            <p:nvSpPr>
              <p:cNvPr id="101" name="ZoneTexte 100"/>
              <p:cNvSpPr txBox="1"/>
              <p:nvPr/>
            </p:nvSpPr>
            <p:spPr>
              <a:xfrm>
                <a:off x="6758313" y="4452806"/>
                <a:ext cx="39786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b="1" dirty="0" smtClean="0"/>
                  <a:t>10G</a:t>
                </a:r>
                <a:endParaRPr lang="fr-FR" sz="1000" b="1" dirty="0"/>
              </a:p>
            </p:txBody>
          </p:sp>
          <p:cxnSp>
            <p:nvCxnSpPr>
              <p:cNvPr id="102" name="Connecteur droit 101"/>
              <p:cNvCxnSpPr/>
              <p:nvPr/>
            </p:nvCxnSpPr>
            <p:spPr>
              <a:xfrm flipV="1">
                <a:off x="5593212" y="4876811"/>
                <a:ext cx="2109082" cy="23981"/>
              </a:xfrm>
              <a:prstGeom prst="line">
                <a:avLst/>
              </a:prstGeom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ZoneTexte 102"/>
              <p:cNvSpPr txBox="1"/>
              <p:nvPr/>
            </p:nvSpPr>
            <p:spPr>
              <a:xfrm>
                <a:off x="6767838" y="4840023"/>
                <a:ext cx="39786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000" b="1" dirty="0" smtClean="0"/>
                  <a:t>10G</a:t>
                </a:r>
                <a:endParaRPr lang="fr-FR" sz="1000" b="1" dirty="0"/>
              </a:p>
            </p:txBody>
          </p:sp>
          <p:grpSp>
            <p:nvGrpSpPr>
              <p:cNvPr id="104" name="Groupe 103"/>
              <p:cNvGrpSpPr/>
              <p:nvPr/>
            </p:nvGrpSpPr>
            <p:grpSpPr>
              <a:xfrm>
                <a:off x="7468272" y="3842085"/>
                <a:ext cx="1343850" cy="1458802"/>
                <a:chOff x="7849272" y="3842085"/>
                <a:chExt cx="1343850" cy="1458802"/>
              </a:xfrm>
            </p:grpSpPr>
            <p:grpSp>
              <p:nvGrpSpPr>
                <p:cNvPr id="105" name="Groupe 104"/>
                <p:cNvGrpSpPr/>
                <p:nvPr/>
              </p:nvGrpSpPr>
              <p:grpSpPr>
                <a:xfrm>
                  <a:off x="7849272" y="3842085"/>
                  <a:ext cx="1343850" cy="1458802"/>
                  <a:chOff x="3650693" y="1298720"/>
                  <a:chExt cx="1343850" cy="1458802"/>
                </a:xfrm>
              </p:grpSpPr>
              <p:pic>
                <p:nvPicPr>
                  <p:cNvPr id="107" name="Image 106"/>
                  <p:cNvPicPr>
                    <a:picLocks noChangeAspect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3650693" y="1298720"/>
                    <a:ext cx="1343850" cy="1341867"/>
                  </a:xfrm>
                  <a:prstGeom prst="rect">
                    <a:avLst/>
                  </a:prstGeom>
                </p:spPr>
              </p:pic>
              <p:sp>
                <p:nvSpPr>
                  <p:cNvPr id="108" name="ZoneTexte 107"/>
                  <p:cNvSpPr txBox="1"/>
                  <p:nvPr/>
                </p:nvSpPr>
                <p:spPr>
                  <a:xfrm>
                    <a:off x="3819556" y="1399081"/>
                    <a:ext cx="481221" cy="55399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fr-FR" sz="1000" b="1" dirty="0" smtClean="0">
                        <a:solidFill>
                          <a:schemeClr val="bg1"/>
                        </a:solidFill>
                      </a:rPr>
                      <a:t>HVDS</a:t>
                    </a:r>
                  </a:p>
                  <a:p>
                    <a:pPr algn="ctr"/>
                    <a:r>
                      <a:rPr lang="fr-FR" sz="1000" b="1" dirty="0" smtClean="0">
                        <a:solidFill>
                          <a:schemeClr val="bg1"/>
                        </a:solidFill>
                      </a:rPr>
                      <a:t>HSS</a:t>
                    </a:r>
                  </a:p>
                  <a:p>
                    <a:pPr algn="ctr"/>
                    <a:r>
                      <a:rPr lang="fr-FR" sz="1000" b="1" dirty="0" smtClean="0">
                        <a:solidFill>
                          <a:schemeClr val="bg1"/>
                        </a:solidFill>
                      </a:rPr>
                      <a:t>50To</a:t>
                    </a:r>
                    <a:endParaRPr lang="fr-FR" sz="1000" b="1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09" name="ZoneTexte 108"/>
                  <p:cNvSpPr txBox="1"/>
                  <p:nvPr/>
                </p:nvSpPr>
                <p:spPr>
                  <a:xfrm>
                    <a:off x="3793466" y="2449745"/>
                    <a:ext cx="979755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1400" b="1" dirty="0" smtClean="0"/>
                      <a:t>TINA2-REP</a:t>
                    </a:r>
                    <a:endParaRPr lang="fr-FR" sz="1400" b="1" dirty="0"/>
                  </a:p>
                </p:txBody>
              </p:sp>
            </p:grpSp>
            <p:sp>
              <p:nvSpPr>
                <p:cNvPr id="106" name="ZoneTexte 105"/>
                <p:cNvSpPr txBox="1"/>
                <p:nvPr/>
              </p:nvSpPr>
              <p:spPr>
                <a:xfrm rot="16200000">
                  <a:off x="8315283" y="4097205"/>
                  <a:ext cx="429926" cy="230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900" b="1" dirty="0" smtClean="0"/>
                    <a:t>slave</a:t>
                  </a:r>
                  <a:endParaRPr lang="fr-FR" sz="900" b="1" dirty="0"/>
                </a:p>
              </p:txBody>
            </p:sp>
          </p:grpSp>
        </p:grpSp>
        <p:sp>
          <p:nvSpPr>
            <p:cNvPr id="99" name="ZoneTexte 98"/>
            <p:cNvSpPr txBox="1"/>
            <p:nvPr/>
          </p:nvSpPr>
          <p:spPr>
            <a:xfrm rot="16200000">
              <a:off x="7127935" y="4005637"/>
              <a:ext cx="7296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900" dirty="0" smtClean="0"/>
                <a:t>Stockage </a:t>
              </a:r>
            </a:p>
            <a:p>
              <a:r>
                <a:rPr lang="fr-FR" sz="900" dirty="0" err="1" smtClean="0"/>
                <a:t>Dédupliqué</a:t>
              </a:r>
              <a:endParaRPr lang="fr-FR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4097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371987" y="1099681"/>
            <a:ext cx="10515600" cy="51570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0">
            <a:solidFill>
              <a:srgbClr val="1F4E79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363522" indent="-504000" defTabSz="91435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  <a:buFont typeface="Wingdings" panose="05000000000000000000" pitchFamily="2" charset="2"/>
              <a:buChar char="q"/>
            </a:pPr>
            <a:r>
              <a:rPr lang="fr-FR" sz="3600" b="1" dirty="0" smtClean="0">
                <a:solidFill>
                  <a:schemeClr val="accent1">
                    <a:lumMod val="50000"/>
                  </a:schemeClr>
                </a:solidFill>
              </a:rPr>
              <a:t>Cahier </a:t>
            </a:r>
            <a:r>
              <a:rPr lang="fr-FR" sz="3600" b="1" dirty="0" smtClean="0">
                <a:solidFill>
                  <a:schemeClr val="accent1">
                    <a:lumMod val="50000"/>
                  </a:schemeClr>
                </a:solidFill>
              </a:rPr>
              <a:t>des charges « sauvegarde »</a:t>
            </a:r>
          </a:p>
          <a:p>
            <a:pPr marL="363522" indent="-504000" defTabSz="91435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  <a:buFont typeface="Wingdings" panose="05000000000000000000" pitchFamily="2" charset="2"/>
              <a:buChar char="q"/>
            </a:pPr>
            <a:r>
              <a:rPr lang="fr-FR" sz="3600" b="1" dirty="0" smtClean="0">
                <a:solidFill>
                  <a:srgbClr val="1F4E79"/>
                </a:solidFill>
              </a:rPr>
              <a:t>Présentation de la solution </a:t>
            </a:r>
            <a:r>
              <a:rPr lang="fr-FR" sz="3600" b="1" dirty="0" smtClean="0">
                <a:solidFill>
                  <a:srgbClr val="1F4E79"/>
                </a:solidFill>
              </a:rPr>
              <a:t>implémentée</a:t>
            </a:r>
          </a:p>
          <a:p>
            <a:pPr marL="363522" indent="-504000" defTabSz="91435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  <a:buFont typeface="Wingdings" panose="05000000000000000000" pitchFamily="2" charset="2"/>
              <a:buChar char="q"/>
            </a:pPr>
            <a:r>
              <a:rPr lang="fr-FR" sz="3600" b="1" dirty="0" smtClean="0">
                <a:solidFill>
                  <a:srgbClr val="FF0000"/>
                </a:solidFill>
              </a:rPr>
              <a:t>Interface d’administration</a:t>
            </a:r>
            <a:endParaRPr lang="fr-FR" sz="3600" b="1" dirty="0">
              <a:solidFill>
                <a:srgbClr val="FF0000"/>
              </a:solidFill>
            </a:endParaRPr>
          </a:p>
          <a:p>
            <a:pPr marL="363522" indent="-504000" defTabSz="91435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  <a:buFont typeface="Wingdings" panose="05000000000000000000" pitchFamily="2" charset="2"/>
              <a:buChar char="q"/>
            </a:pPr>
            <a:r>
              <a:rPr lang="fr-FR" sz="3600" b="1" dirty="0" smtClean="0">
                <a:solidFill>
                  <a:srgbClr val="1F4E79"/>
                </a:solidFill>
              </a:rPr>
              <a:t>Restauration « Mode express Restart »</a:t>
            </a:r>
          </a:p>
          <a:p>
            <a:pPr marL="363522" indent="-504000" defTabSz="91435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  <a:buFont typeface="Wingdings" panose="05000000000000000000" pitchFamily="2" charset="2"/>
              <a:buChar char="q"/>
            </a:pPr>
            <a:r>
              <a:rPr lang="fr-FR" sz="3600" b="1" dirty="0" smtClean="0">
                <a:solidFill>
                  <a:srgbClr val="1F4E79"/>
                </a:solidFill>
              </a:rPr>
              <a:t>Stratégies de sauvegarde</a:t>
            </a:r>
          </a:p>
          <a:p>
            <a:pPr marL="363522" indent="-504000" defTabSz="91435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  <a:buFont typeface="Wingdings" panose="05000000000000000000" pitchFamily="2" charset="2"/>
              <a:buChar char="q"/>
            </a:pPr>
            <a:r>
              <a:rPr lang="fr-FR" sz="3600" b="1" dirty="0" smtClean="0">
                <a:solidFill>
                  <a:srgbClr val="1F4E79"/>
                </a:solidFill>
              </a:rPr>
              <a:t>La sauvegarde en quelques chiffres</a:t>
            </a:r>
          </a:p>
          <a:p>
            <a:pPr marL="363522" indent="-504000" defTabSz="914354">
              <a:lnSpc>
                <a:spcPct val="90000"/>
              </a:lnSpc>
              <a:spcBef>
                <a:spcPts val="1000"/>
              </a:spcBef>
              <a:spcAft>
                <a:spcPts val="500"/>
              </a:spcAft>
              <a:buClr>
                <a:srgbClr val="1F4E79"/>
              </a:buClr>
              <a:buFont typeface="Wingdings" panose="05000000000000000000" pitchFamily="2" charset="2"/>
              <a:buChar char="q"/>
            </a:pPr>
            <a:r>
              <a:rPr lang="fr-FR" sz="3600" b="1" dirty="0" smtClean="0">
                <a:solidFill>
                  <a:srgbClr val="1F4E79"/>
                </a:solidFill>
              </a:rPr>
              <a:t>Avantages / Inconvénients de la solution</a:t>
            </a:r>
            <a:endParaRPr lang="fr-FR" sz="3600" b="1" dirty="0">
              <a:solidFill>
                <a:srgbClr val="1F4E79"/>
              </a:solidFill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1399003" y="2626951"/>
            <a:ext cx="10461568" cy="754744"/>
          </a:xfrm>
          <a:prstGeom prst="roundRect">
            <a:avLst/>
          </a:prstGeom>
          <a:solidFill>
            <a:srgbClr val="5B9BD5">
              <a:alpha val="5000"/>
            </a:srgbClr>
          </a:solidFill>
          <a:ln w="25400">
            <a:solidFill>
              <a:srgbClr val="1F4E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9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Interface d’administration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14" y="981853"/>
            <a:ext cx="10310709" cy="5467350"/>
          </a:xfrm>
          <a:prstGeom prst="rect">
            <a:avLst/>
          </a:prstGeom>
        </p:spPr>
      </p:pic>
      <p:sp>
        <p:nvSpPr>
          <p:cNvPr id="8" name="Légende encadrée 1 7"/>
          <p:cNvSpPr/>
          <p:nvPr/>
        </p:nvSpPr>
        <p:spPr>
          <a:xfrm>
            <a:off x="5054859" y="1998889"/>
            <a:ext cx="1280628" cy="259120"/>
          </a:xfrm>
          <a:prstGeom prst="borderCallout1">
            <a:avLst>
              <a:gd name="adj1" fmla="val 63179"/>
              <a:gd name="adj2" fmla="val 2124"/>
              <a:gd name="adj3" fmla="val 112500"/>
              <a:gd name="adj4" fmla="val -3833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Type d’agent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9" name="Légende encadrée 1 8"/>
          <p:cNvSpPr/>
          <p:nvPr/>
        </p:nvSpPr>
        <p:spPr>
          <a:xfrm>
            <a:off x="2706655" y="1869329"/>
            <a:ext cx="1280628" cy="259120"/>
          </a:xfrm>
          <a:prstGeom prst="borderCallout1">
            <a:avLst>
              <a:gd name="adj1" fmla="val 52377"/>
              <a:gd name="adj2" fmla="val 99027"/>
              <a:gd name="adj3" fmla="val 231329"/>
              <a:gd name="adj4" fmla="val 11613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Stratégie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0" name="Légende encadrée 1 9"/>
          <p:cNvSpPr/>
          <p:nvPr/>
        </p:nvSpPr>
        <p:spPr>
          <a:xfrm>
            <a:off x="7353300" y="2524513"/>
            <a:ext cx="1280628" cy="259120"/>
          </a:xfrm>
          <a:prstGeom prst="borderCallout1">
            <a:avLst>
              <a:gd name="adj1" fmla="val 41573"/>
              <a:gd name="adj2" fmla="val 99756"/>
              <a:gd name="adj3" fmla="val 292544"/>
              <a:gd name="adj4" fmla="val 12997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Lecteur LTo7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11" name="Légende encadrée 1 10"/>
          <p:cNvSpPr/>
          <p:nvPr/>
        </p:nvSpPr>
        <p:spPr>
          <a:xfrm>
            <a:off x="6457561" y="3196317"/>
            <a:ext cx="1280628" cy="259120"/>
          </a:xfrm>
          <a:prstGeom prst="borderCallout1">
            <a:avLst>
              <a:gd name="adj1" fmla="val 63179"/>
              <a:gd name="adj2" fmla="val 2124"/>
              <a:gd name="adj3" fmla="val 112500"/>
              <a:gd name="adj4" fmla="val -3833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Lecteur </a:t>
            </a:r>
            <a:r>
              <a:rPr lang="fr-FR" sz="1400" dirty="0" err="1" smtClean="0">
                <a:solidFill>
                  <a:schemeClr val="tx1"/>
                </a:solidFill>
              </a:rPr>
              <a:t>Dédup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07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Navigation temporelle pour la restauration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673" y="971745"/>
            <a:ext cx="6838692" cy="5519737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209552" y="1455576"/>
            <a:ext cx="2626954" cy="1716832"/>
            <a:chOff x="209552" y="1455576"/>
            <a:chExt cx="2626954" cy="1716832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560" y="2136077"/>
              <a:ext cx="566154" cy="573999"/>
            </a:xfrm>
            <a:prstGeom prst="rect">
              <a:avLst/>
            </a:prstGeom>
          </p:spPr>
        </p:pic>
        <p:sp>
          <p:nvSpPr>
            <p:cNvPr id="7" name="Bulle ronde 6"/>
            <p:cNvSpPr/>
            <p:nvPr/>
          </p:nvSpPr>
          <p:spPr>
            <a:xfrm>
              <a:off x="209552" y="1455576"/>
              <a:ext cx="1096734" cy="494522"/>
            </a:xfrm>
            <a:prstGeom prst="wedgeEllipseCallout">
              <a:avLst>
                <a:gd name="adj1" fmla="val 12347"/>
                <a:gd name="adj2" fmla="val 77594"/>
              </a:avLst>
            </a:prstGeom>
            <a:solidFill>
              <a:srgbClr val="5B9B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 smtClean="0"/>
                <a:t>Date de la vue présentée</a:t>
              </a:r>
              <a:endParaRPr lang="fr-FR" sz="1050" dirty="0"/>
            </a:p>
          </p:txBody>
        </p:sp>
        <p:cxnSp>
          <p:nvCxnSpPr>
            <p:cNvPr id="9" name="Connecteur droit avec flèche 8"/>
            <p:cNvCxnSpPr>
              <a:stCxn id="6" idx="3"/>
            </p:cNvCxnSpPr>
            <p:nvPr/>
          </p:nvCxnSpPr>
          <p:spPr>
            <a:xfrm>
              <a:off x="979714" y="2423077"/>
              <a:ext cx="1856792" cy="74933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"/>
          <p:cNvGrpSpPr/>
          <p:nvPr/>
        </p:nvGrpSpPr>
        <p:grpSpPr>
          <a:xfrm>
            <a:off x="209551" y="3699076"/>
            <a:ext cx="2618694" cy="1472485"/>
            <a:chOff x="209551" y="1237591"/>
            <a:chExt cx="2618694" cy="1472485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560" y="2136077"/>
              <a:ext cx="566154" cy="573999"/>
            </a:xfrm>
            <a:prstGeom prst="rect">
              <a:avLst/>
            </a:prstGeom>
          </p:spPr>
        </p:pic>
        <p:sp>
          <p:nvSpPr>
            <p:cNvPr id="14" name="Bulle ronde 13"/>
            <p:cNvSpPr/>
            <p:nvPr/>
          </p:nvSpPr>
          <p:spPr>
            <a:xfrm>
              <a:off x="209551" y="1237591"/>
              <a:ext cx="1532751" cy="712507"/>
            </a:xfrm>
            <a:prstGeom prst="wedgeEllipseCallout">
              <a:avLst>
                <a:gd name="adj1" fmla="val -18288"/>
                <a:gd name="adj2" fmla="val 68923"/>
              </a:avLst>
            </a:prstGeom>
            <a:solidFill>
              <a:srgbClr val="5B9B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 smtClean="0"/>
                <a:t>Fait apparaitre les objets qui ne sont plus présents</a:t>
              </a:r>
              <a:endParaRPr lang="fr-FR" sz="1050" dirty="0"/>
            </a:p>
          </p:txBody>
        </p:sp>
        <p:cxnSp>
          <p:nvCxnSpPr>
            <p:cNvPr id="15" name="Connecteur droit avec flèche 14"/>
            <p:cNvCxnSpPr>
              <a:stCxn id="13" idx="3"/>
            </p:cNvCxnSpPr>
            <p:nvPr/>
          </p:nvCxnSpPr>
          <p:spPr>
            <a:xfrm flipV="1">
              <a:off x="979714" y="1699923"/>
              <a:ext cx="1848531" cy="72315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17"/>
          <p:cNvGrpSpPr/>
          <p:nvPr/>
        </p:nvGrpSpPr>
        <p:grpSpPr>
          <a:xfrm>
            <a:off x="7933038" y="2570205"/>
            <a:ext cx="3324556" cy="1394371"/>
            <a:chOff x="-2018270" y="1315705"/>
            <a:chExt cx="3324556" cy="1394371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560" y="2136077"/>
              <a:ext cx="566154" cy="573999"/>
            </a:xfrm>
            <a:prstGeom prst="rect">
              <a:avLst/>
            </a:prstGeom>
          </p:spPr>
        </p:pic>
        <p:sp>
          <p:nvSpPr>
            <p:cNvPr id="20" name="Bulle ronde 19"/>
            <p:cNvSpPr/>
            <p:nvPr/>
          </p:nvSpPr>
          <p:spPr>
            <a:xfrm>
              <a:off x="-782594" y="1315705"/>
              <a:ext cx="2088880" cy="634393"/>
            </a:xfrm>
            <a:prstGeom prst="wedgeEllipseCallout">
              <a:avLst>
                <a:gd name="adj1" fmla="val 21812"/>
                <a:gd name="adj2" fmla="val 63959"/>
              </a:avLst>
            </a:prstGeom>
            <a:solidFill>
              <a:srgbClr val="5B9B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 smtClean="0"/>
                <a:t>En hachuré les objets disparu durant la période</a:t>
              </a:r>
              <a:endParaRPr lang="fr-FR" sz="1050" dirty="0"/>
            </a:p>
          </p:txBody>
        </p:sp>
        <p:cxnSp>
          <p:nvCxnSpPr>
            <p:cNvPr id="21" name="Connecteur droit avec flèche 20"/>
            <p:cNvCxnSpPr>
              <a:stCxn id="19" idx="1"/>
            </p:cNvCxnSpPr>
            <p:nvPr/>
          </p:nvCxnSpPr>
          <p:spPr>
            <a:xfrm flipH="1">
              <a:off x="-2018270" y="2423077"/>
              <a:ext cx="2431830" cy="5403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049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Liste des versions d’un objet</a:t>
            </a:r>
            <a:endParaRPr lang="fr-FR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60" y="1645977"/>
            <a:ext cx="11867734" cy="3902070"/>
          </a:xfrm>
          <a:prstGeom prst="rect">
            <a:avLst/>
          </a:prstGeom>
        </p:spPr>
      </p:pic>
      <p:grpSp>
        <p:nvGrpSpPr>
          <p:cNvPr id="11" name="Groupe 10"/>
          <p:cNvGrpSpPr/>
          <p:nvPr/>
        </p:nvGrpSpPr>
        <p:grpSpPr>
          <a:xfrm>
            <a:off x="9800918" y="5089381"/>
            <a:ext cx="1857857" cy="573999"/>
            <a:chOff x="8908409" y="4754419"/>
            <a:chExt cx="1857857" cy="573999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00112" y="4754419"/>
              <a:ext cx="566154" cy="573999"/>
            </a:xfrm>
            <a:prstGeom prst="rect">
              <a:avLst/>
            </a:prstGeom>
          </p:spPr>
        </p:pic>
        <p:sp>
          <p:nvSpPr>
            <p:cNvPr id="7" name="Bulle ronde 6"/>
            <p:cNvSpPr/>
            <p:nvPr/>
          </p:nvSpPr>
          <p:spPr>
            <a:xfrm>
              <a:off x="8908409" y="4754419"/>
              <a:ext cx="1170362" cy="494522"/>
            </a:xfrm>
            <a:prstGeom prst="wedgeEllipseCallout">
              <a:avLst>
                <a:gd name="adj1" fmla="val 75695"/>
                <a:gd name="adj2" fmla="val -27352"/>
              </a:avLst>
            </a:prstGeom>
            <a:solidFill>
              <a:srgbClr val="5B9B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 smtClean="0"/>
                <a:t>Date de la sauvegarde</a:t>
              </a:r>
              <a:endParaRPr lang="fr-FR" sz="1050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7944365" y="5157286"/>
            <a:ext cx="1856553" cy="781522"/>
            <a:chOff x="10200112" y="4754419"/>
            <a:chExt cx="1856553" cy="781522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00112" y="4754419"/>
              <a:ext cx="566154" cy="573999"/>
            </a:xfrm>
            <a:prstGeom prst="rect">
              <a:avLst/>
            </a:prstGeom>
          </p:spPr>
        </p:pic>
        <p:sp>
          <p:nvSpPr>
            <p:cNvPr id="14" name="Bulle ronde 13"/>
            <p:cNvSpPr/>
            <p:nvPr/>
          </p:nvSpPr>
          <p:spPr>
            <a:xfrm>
              <a:off x="10886303" y="5041419"/>
              <a:ext cx="1170362" cy="494522"/>
            </a:xfrm>
            <a:prstGeom prst="wedgeEllipseCallout">
              <a:avLst>
                <a:gd name="adj1" fmla="val -60504"/>
                <a:gd name="adj2" fmla="val -79826"/>
              </a:avLst>
            </a:prstGeom>
            <a:solidFill>
              <a:srgbClr val="5B9B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 smtClean="0"/>
                <a:t>Support de la sauvegarde</a:t>
              </a:r>
              <a:endParaRPr lang="fr-FR" sz="1050" dirty="0"/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2987619" y="5125237"/>
            <a:ext cx="2013825" cy="853309"/>
            <a:chOff x="8752441" y="4754419"/>
            <a:chExt cx="2013825" cy="853309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00112" y="4754419"/>
              <a:ext cx="566154" cy="573999"/>
            </a:xfrm>
            <a:prstGeom prst="rect">
              <a:avLst/>
            </a:prstGeom>
          </p:spPr>
        </p:pic>
        <p:sp>
          <p:nvSpPr>
            <p:cNvPr id="17" name="Bulle ronde 16"/>
            <p:cNvSpPr/>
            <p:nvPr/>
          </p:nvSpPr>
          <p:spPr>
            <a:xfrm>
              <a:off x="8752441" y="4977396"/>
              <a:ext cx="1325847" cy="630332"/>
            </a:xfrm>
            <a:prstGeom prst="wedgeEllipseCallout">
              <a:avLst>
                <a:gd name="adj1" fmla="val 69689"/>
                <a:gd name="adj2" fmla="val -69464"/>
              </a:avLst>
            </a:prstGeom>
            <a:solidFill>
              <a:srgbClr val="5B9B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 smtClean="0"/>
                <a:t>Date de  dernière modification de l’objet</a:t>
              </a:r>
              <a:endParaRPr lang="fr-FR" sz="1050" dirty="0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5748538" y="5175214"/>
            <a:ext cx="1695524" cy="781521"/>
            <a:chOff x="9070742" y="4754419"/>
            <a:chExt cx="1695524" cy="781521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00112" y="4754419"/>
              <a:ext cx="566154" cy="573999"/>
            </a:xfrm>
            <a:prstGeom prst="rect">
              <a:avLst/>
            </a:prstGeom>
          </p:spPr>
        </p:pic>
        <p:sp>
          <p:nvSpPr>
            <p:cNvPr id="21" name="Bulle ronde 20"/>
            <p:cNvSpPr/>
            <p:nvPr/>
          </p:nvSpPr>
          <p:spPr>
            <a:xfrm>
              <a:off x="9070742" y="5041418"/>
              <a:ext cx="1170362" cy="494522"/>
            </a:xfrm>
            <a:prstGeom prst="wedgeEllipseCallout">
              <a:avLst>
                <a:gd name="adj1" fmla="val 61474"/>
                <a:gd name="adj2" fmla="val -91147"/>
              </a:avLst>
            </a:prstGeom>
            <a:solidFill>
              <a:srgbClr val="5B9B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050" dirty="0" smtClean="0"/>
                <a:t>Taille de l’objet</a:t>
              </a:r>
              <a:endParaRPr lang="fr-FR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43543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3734</TotalTime>
  <Words>698</Words>
  <Application>Microsoft Office PowerPoint</Application>
  <PresentationFormat>Grand écran</PresentationFormat>
  <Paragraphs>236</Paragraphs>
  <Slides>19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Courier New</vt:lpstr>
      <vt:lpstr>Wingdings</vt:lpstr>
      <vt:lpstr>Thème Office</vt:lpstr>
      <vt:lpstr>Présentation PowerPoint</vt:lpstr>
      <vt:lpstr>sommaire</vt:lpstr>
      <vt:lpstr>Cahier des charges « sauvegarde »</vt:lpstr>
      <vt:lpstr>sommaire</vt:lpstr>
      <vt:lpstr>Architecture de la solution</vt:lpstr>
      <vt:lpstr>sommaire</vt:lpstr>
      <vt:lpstr>Interface d’administration</vt:lpstr>
      <vt:lpstr>Navigation temporelle pour la restauration</vt:lpstr>
      <vt:lpstr>Liste des versions d’un objet</vt:lpstr>
      <vt:lpstr>Restauration d’une VM</vt:lpstr>
      <vt:lpstr>sommaire</vt:lpstr>
      <vt:lpstr>Mode « Express Restart »</vt:lpstr>
      <vt:lpstr>sommaire</vt:lpstr>
      <vt:lpstr>Stratégie de sauvegarde</vt:lpstr>
      <vt:lpstr>sommaire</vt:lpstr>
      <vt:lpstr>La sauvegarde en quelques chiffres</vt:lpstr>
      <vt:lpstr>sommaire</vt:lpstr>
      <vt:lpstr>Avantages / Inconvénients de la solution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Jean-yves LOPEZ</dc:creator>
  <cp:lastModifiedBy>Georges Sans</cp:lastModifiedBy>
  <cp:revision>325</cp:revision>
  <dcterms:created xsi:type="dcterms:W3CDTF">2015-04-29T15:30:36Z</dcterms:created>
  <dcterms:modified xsi:type="dcterms:W3CDTF">2021-10-13T08:51:26Z</dcterms:modified>
</cp:coreProperties>
</file>