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9" r:id="rId4"/>
    <p:sldId id="264" r:id="rId5"/>
    <p:sldId id="288" r:id="rId6"/>
    <p:sldId id="265" r:id="rId7"/>
    <p:sldId id="310" r:id="rId8"/>
    <p:sldId id="303" r:id="rId9"/>
    <p:sldId id="305" r:id="rId10"/>
    <p:sldId id="307" r:id="rId11"/>
    <p:sldId id="312" r:id="rId12"/>
    <p:sldId id="308" r:id="rId13"/>
    <p:sldId id="301" r:id="rId14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1" autoAdjust="0"/>
  </p:normalViewPr>
  <p:slideViewPr>
    <p:cSldViewPr snapToGrid="0">
      <p:cViewPr varScale="1">
        <p:scale>
          <a:sx n="89" d="100"/>
          <a:sy n="89" d="100"/>
        </p:scale>
        <p:origin x="16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D04E07C-F584-4A5F-9ABC-376654E619D8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200" b="1" spc="-1" dirty="0">
                <a:solidFill>
                  <a:srgbClr val="4F4D50"/>
                </a:solidFill>
                <a:latin typeface="+mn-lt"/>
              </a:rPr>
              <a:t>Évolution de l’application depuis 2 ans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200" b="1" spc="-1" dirty="0">
                <a:solidFill>
                  <a:srgbClr val="4F4D50"/>
                </a:solidFill>
                <a:latin typeface="+mn-lt"/>
              </a:rPr>
              <a:t>Disparition des communautés au profits des espaces (nv gestion membres)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200" b="1" spc="-1" dirty="0">
                <a:solidFill>
                  <a:srgbClr val="4F4D50"/>
                </a:solidFill>
                <a:latin typeface="+mn-lt"/>
              </a:rPr>
              <a:t>Chiffrement par défaut,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D04E07C-F584-4A5F-9ABC-376654E619D8}" type="slidenum">
              <a:rPr lang="fr-FR" sz="1400" b="0" strike="noStrike" spc="-1" smtClean="0">
                <a:latin typeface="Times New Roman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144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7"/>
          <p:cNvPicPr/>
          <p:nvPr/>
        </p:nvPicPr>
        <p:blipFill>
          <a:blip r:embed="rId14"/>
          <a:stretch/>
        </p:blipFill>
        <p:spPr>
          <a:xfrm>
            <a:off x="7524720" y="6165720"/>
            <a:ext cx="1494720" cy="619920"/>
          </a:xfrm>
          <a:prstGeom prst="rect">
            <a:avLst/>
          </a:prstGeom>
          <a:ln w="9360">
            <a:noFill/>
          </a:ln>
        </p:spPr>
      </p:pic>
      <p:grpSp>
        <p:nvGrpSpPr>
          <p:cNvPr id="12" name="Group 1"/>
          <p:cNvGrpSpPr/>
          <p:nvPr/>
        </p:nvGrpSpPr>
        <p:grpSpPr>
          <a:xfrm>
            <a:off x="1080" y="868320"/>
            <a:ext cx="4355280" cy="4633200"/>
            <a:chOff x="1080" y="868320"/>
            <a:chExt cx="4355280" cy="4633200"/>
          </a:xfrm>
        </p:grpSpPr>
        <p:sp>
          <p:nvSpPr>
            <p:cNvPr id="2" name="CustomShape 2"/>
            <p:cNvSpPr/>
            <p:nvPr/>
          </p:nvSpPr>
          <p:spPr>
            <a:xfrm rot="5400000">
              <a:off x="-66240" y="1078560"/>
              <a:ext cx="4490280" cy="43552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1000">
                  <a:schemeClr val="bg1">
                    <a:alpha val="20000"/>
                  </a:schemeClr>
                </a:gs>
                <a:gs pos="91000">
                  <a:srgbClr val="004D6F">
                    <a:alpha val="73000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 </a:t>
              </a:r>
              <a:endParaRPr lang="fr-FR" sz="1800" b="0" strike="noStrike" spc="-1">
                <a:latin typeface="Arial"/>
              </a:endParaRPr>
            </a:p>
          </p:txBody>
        </p:sp>
        <p:sp>
          <p:nvSpPr>
            <p:cNvPr id="3" name="CustomShape 3"/>
            <p:cNvSpPr/>
            <p:nvPr/>
          </p:nvSpPr>
          <p:spPr>
            <a:xfrm rot="5400000">
              <a:off x="-46800" y="916200"/>
              <a:ext cx="4248360" cy="415224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1000">
                  <a:schemeClr val="bg1">
                    <a:alpha val="77000"/>
                  </a:schemeClr>
                </a:gs>
                <a:gs pos="91000">
                  <a:srgbClr val="004D6F">
                    <a:alpha val="8300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 rot="16200000">
            <a:off x="4399200" y="-841320"/>
            <a:ext cx="3922560" cy="5592960"/>
          </a:xfrm>
          <a:custGeom>
            <a:avLst/>
            <a:gdLst/>
            <a:ahLst/>
            <a:cxnLst/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rotWithShape="0">
            <a:gsLst>
              <a:gs pos="1000">
                <a:schemeClr val="bg1"/>
              </a:gs>
              <a:gs pos="91000">
                <a:srgbClr val="004D6F">
                  <a:alpha val="9000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" name="CustomShape 5"/>
          <p:cNvSpPr/>
          <p:nvPr/>
        </p:nvSpPr>
        <p:spPr>
          <a:xfrm rot="16200000">
            <a:off x="6825240" y="-467640"/>
            <a:ext cx="1873440" cy="2802240"/>
          </a:xfrm>
          <a:custGeom>
            <a:avLst/>
            <a:gdLst/>
            <a:ahLst/>
            <a:cxnLst/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rotWithShape="0">
            <a:gsLst>
              <a:gs pos="1000">
                <a:schemeClr val="bg1">
                  <a:alpha val="37000"/>
                </a:schemeClr>
              </a:gs>
              <a:gs pos="91000">
                <a:srgbClr val="004D6F">
                  <a:alpha val="8600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 rot="16200000">
            <a:off x="7319160" y="361440"/>
            <a:ext cx="1871640" cy="1815480"/>
          </a:xfrm>
          <a:prstGeom prst="triangle">
            <a:avLst>
              <a:gd name="adj" fmla="val 50000"/>
            </a:avLst>
          </a:prstGeom>
          <a:gradFill rotWithShape="0">
            <a:gsLst>
              <a:gs pos="5000">
                <a:schemeClr val="bg1">
                  <a:alpha val="35000"/>
                </a:schemeClr>
              </a:gs>
              <a:gs pos="81000">
                <a:srgbClr val="004D6F">
                  <a:alpha val="79000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15"/>
          <a:stretch/>
        </p:blipFill>
        <p:spPr>
          <a:xfrm>
            <a:off x="614520" y="369720"/>
            <a:ext cx="2817000" cy="61056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4"/>
          <p:cNvPicPr/>
          <p:nvPr/>
        </p:nvPicPr>
        <p:blipFill>
          <a:blip r:embed="rId16"/>
          <a:srcRect b="42669"/>
          <a:stretch/>
        </p:blipFill>
        <p:spPr>
          <a:xfrm>
            <a:off x="3419640" y="6353280"/>
            <a:ext cx="2088360" cy="504000"/>
          </a:xfrm>
          <a:prstGeom prst="rect">
            <a:avLst/>
          </a:prstGeom>
          <a:ln w="9360"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7"/>
          <p:cNvPicPr/>
          <p:nvPr/>
        </p:nvPicPr>
        <p:blipFill>
          <a:blip r:embed="rId14"/>
          <a:stretch/>
        </p:blipFill>
        <p:spPr>
          <a:xfrm>
            <a:off x="7524720" y="6165720"/>
            <a:ext cx="1494720" cy="619920"/>
          </a:xfrm>
          <a:prstGeom prst="rect">
            <a:avLst/>
          </a:prstGeom>
          <a:ln w="9360">
            <a:noFill/>
          </a:ln>
        </p:spPr>
      </p:pic>
      <p:pic>
        <p:nvPicPr>
          <p:cNvPr id="48" name="Picture 3"/>
          <p:cNvPicPr/>
          <p:nvPr/>
        </p:nvPicPr>
        <p:blipFill>
          <a:blip r:embed="rId15"/>
          <a:stretch/>
        </p:blipFill>
        <p:spPr>
          <a:xfrm>
            <a:off x="252360" y="222120"/>
            <a:ext cx="1366200" cy="294480"/>
          </a:xfrm>
          <a:prstGeom prst="rect">
            <a:avLst/>
          </a:prstGeom>
          <a:ln w="9360">
            <a:noFill/>
          </a:ln>
        </p:spPr>
      </p:pic>
      <p:sp>
        <p:nvSpPr>
          <p:cNvPr id="49" name="CustomShape 1"/>
          <p:cNvSpPr/>
          <p:nvPr/>
        </p:nvSpPr>
        <p:spPr>
          <a:xfrm rot="16200000">
            <a:off x="7004520" y="-796320"/>
            <a:ext cx="1341720" cy="2933280"/>
          </a:xfrm>
          <a:custGeom>
            <a:avLst/>
            <a:gdLst/>
            <a:ahLst/>
            <a:cxnLst/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rotWithShape="0">
            <a:gsLst>
              <a:gs pos="1000">
                <a:schemeClr val="bg1">
                  <a:alpha val="0"/>
                </a:schemeClr>
              </a:gs>
              <a:gs pos="91000">
                <a:srgbClr val="004D6F">
                  <a:alpha val="5300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 rot="16200000">
            <a:off x="8415000" y="-183240"/>
            <a:ext cx="541440" cy="916560"/>
          </a:xfrm>
          <a:custGeom>
            <a:avLst/>
            <a:gdLst/>
            <a:ahLst/>
            <a:cxnLst/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rotWithShape="0">
            <a:gsLst>
              <a:gs pos="1000">
                <a:schemeClr val="bg1">
                  <a:alpha val="0"/>
                </a:schemeClr>
              </a:gs>
              <a:gs pos="91000">
                <a:srgbClr val="004D6F">
                  <a:alpha val="6300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 rot="16200000">
            <a:off x="8490600" y="10080"/>
            <a:ext cx="622800" cy="683640"/>
          </a:xfrm>
          <a:prstGeom prst="triangle">
            <a:avLst>
              <a:gd name="adj" fmla="val 50000"/>
            </a:avLst>
          </a:prstGeom>
          <a:gradFill rotWithShape="0">
            <a:gsLst>
              <a:gs pos="27000">
                <a:schemeClr val="bg1">
                  <a:alpha val="0"/>
                </a:schemeClr>
              </a:gs>
              <a:gs pos="81000">
                <a:srgbClr val="004D6F">
                  <a:alpha val="48000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52" name="Picture 4"/>
          <p:cNvPicPr/>
          <p:nvPr/>
        </p:nvPicPr>
        <p:blipFill>
          <a:blip r:embed="rId16"/>
          <a:srcRect b="42669"/>
          <a:stretch/>
        </p:blipFill>
        <p:spPr>
          <a:xfrm>
            <a:off x="1619280" y="6615000"/>
            <a:ext cx="1007280" cy="242280"/>
          </a:xfrm>
          <a:prstGeom prst="rect">
            <a:avLst/>
          </a:prstGeom>
          <a:ln w="9360">
            <a:noFill/>
          </a:ln>
        </p:spPr>
      </p:pic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299063" y="4221000"/>
            <a:ext cx="6593297" cy="96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4F4D50"/>
                </a:solidFill>
                <a:latin typeface="Arial"/>
                <a:ea typeface="DejaVu Sans"/>
              </a:rPr>
              <a:t>Gestion d’une flotte Apple </a:t>
            </a:r>
            <a:r>
              <a:rPr lang="fr-FR" sz="3600" b="1" spc="-1" dirty="0">
                <a:solidFill>
                  <a:srgbClr val="4F4D50"/>
                </a:solidFill>
                <a:latin typeface="Arial"/>
                <a:ea typeface="DejaVu Sans"/>
              </a:rPr>
              <a:t>sous iOS avec JAMF</a:t>
            </a:r>
            <a:endParaRPr lang="fr-FR" sz="3600" b="1" strike="noStrike" spc="-1" dirty="0">
              <a:solidFill>
                <a:srgbClr val="4F4D5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2400" b="1" spc="-1" dirty="0">
                <a:solidFill>
                  <a:srgbClr val="4F4D50"/>
                </a:solidFill>
                <a:latin typeface="Arial"/>
              </a:rPr>
              <a:t>Christophe LUC</a:t>
            </a:r>
          </a:p>
          <a:p>
            <a:pPr algn="ctr">
              <a:lnSpc>
                <a:spcPct val="100000"/>
              </a:lnSpc>
            </a:pPr>
            <a:r>
              <a:rPr lang="fr-FR" sz="2400" b="1" spc="-1" dirty="0">
                <a:solidFill>
                  <a:srgbClr val="4F4D50"/>
                </a:solidFill>
                <a:latin typeface="Arial"/>
              </a:rPr>
              <a:t>INSA TOULOUSE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pc="-1" dirty="0">
                <a:solidFill>
                  <a:srgbClr val="4F4D50"/>
                </a:solidFill>
                <a:latin typeface="Arial"/>
                <a:ea typeface="DejaVu Sans"/>
              </a:rPr>
              <a:t>21</a:t>
            </a:r>
            <a:r>
              <a:rPr lang="fr-FR" sz="2400" b="1" strike="noStrike" spc="-1" dirty="0">
                <a:solidFill>
                  <a:srgbClr val="4F4D50"/>
                </a:solidFill>
                <a:latin typeface="Arial"/>
                <a:ea typeface="DejaVu Sans"/>
              </a:rPr>
              <a:t>/04/2022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Achat d’applications en volume (gratuites ou payantes)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Les applications peuvent être déployées (et configurées) sur les </a:t>
            </a:r>
            <a:r>
              <a:rPr lang="fr-FR" sz="1600" b="1" spc="-1" dirty="0" err="1">
                <a:solidFill>
                  <a:srgbClr val="4F4D50"/>
                </a:solidFill>
              </a:rPr>
              <a:t>devices</a:t>
            </a:r>
            <a:r>
              <a:rPr lang="fr-FR" sz="1600" b="1" spc="-1" dirty="0">
                <a:solidFill>
                  <a:srgbClr val="4F4D50"/>
                </a:solidFill>
              </a:rPr>
              <a:t> ou via le self-service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Fourniture de compte </a:t>
            </a:r>
            <a:r>
              <a:rPr lang="fr-FR" sz="1600" b="1" spc="-1" dirty="0" err="1">
                <a:solidFill>
                  <a:srgbClr val="4F4D50"/>
                </a:solidFill>
              </a:rPr>
              <a:t>icloud</a:t>
            </a:r>
            <a:r>
              <a:rPr lang="fr-FR" sz="1600" b="1" spc="-1" dirty="0">
                <a:solidFill>
                  <a:srgbClr val="4F4D50"/>
                </a:solidFill>
              </a:rPr>
              <a:t> (limité par </a:t>
            </a:r>
            <a:r>
              <a:rPr lang="fr-FR" sz="1600" b="1" spc="-1" dirty="0" err="1">
                <a:solidFill>
                  <a:srgbClr val="4F4D50"/>
                </a:solidFill>
              </a:rPr>
              <a:t>rappport</a:t>
            </a:r>
            <a:r>
              <a:rPr lang="fr-FR" sz="1600" b="1" spc="-1" dirty="0">
                <a:solidFill>
                  <a:srgbClr val="4F4D50"/>
                </a:solidFill>
              </a:rPr>
              <a:t> aux comptes personnels)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Pas d’achat d’applications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dans </a:t>
            </a:r>
            <a:r>
              <a:rPr lang="fr-FR" sz="1600" b="1" spc="-1" dirty="0" err="1">
                <a:solidFill>
                  <a:srgbClr val="4F4D50"/>
                </a:solidFill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</a:rPr>
              <a:t> :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création de groupe de </a:t>
            </a:r>
            <a:r>
              <a:rPr lang="fr-FR" sz="1600" b="1" spc="-1" dirty="0" err="1">
                <a:solidFill>
                  <a:srgbClr val="4F4D50"/>
                </a:solidFill>
              </a:rPr>
              <a:t>devices</a:t>
            </a:r>
            <a:r>
              <a:rPr lang="fr-FR" sz="1600" b="1" spc="-1" dirty="0">
                <a:solidFill>
                  <a:srgbClr val="4F4D50"/>
                </a:solidFill>
              </a:rPr>
              <a:t> (automatiques ou manuels)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pour affichage, déploiements de profils, d’applications, etc.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fr-FR" sz="1600" b="1" spc="-1" dirty="0">
                <a:latin typeface="Arial"/>
              </a:rPr>
              <a:t>Apple </a:t>
            </a:r>
            <a:r>
              <a:rPr lang="fr-FR" sz="1600" b="1" spc="-1" dirty="0" err="1">
                <a:latin typeface="Arial"/>
              </a:rPr>
              <a:t>school</a:t>
            </a:r>
            <a:r>
              <a:rPr lang="fr-FR" sz="1600" b="1" spc="-1" dirty="0">
                <a:latin typeface="Arial"/>
              </a:rPr>
              <a:t> manager et JAMF</a:t>
            </a:r>
            <a:endParaRPr lang="fr-FR" sz="16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424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72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72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72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fr-FR" sz="1600" b="1" spc="-1" dirty="0">
                <a:solidFill>
                  <a:srgbClr val="4F4D50"/>
                </a:solidFill>
                <a:latin typeface="Arial"/>
                <a:ea typeface="DejaVu Sans"/>
              </a:rPr>
              <a:t>Que peut-on faire ?</a:t>
            </a:r>
            <a:endParaRPr lang="fr-FR" sz="1600" b="1" strike="noStrike" spc="-1" dirty="0">
              <a:solidFill>
                <a:srgbClr val="4F4D5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C9B479-EAFE-464C-BE65-A5E6E126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360"/>
            <a:ext cx="9144000" cy="39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9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Gains de temps important pour la configuration initiale et les modifications de paramétrage si changement coté infra.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Déploiement d’applications facilités (directement ou via le store spécifique)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Meilleure visibilité et suivi de ces périphériques : obligation de gestion lors d’un achat sur budget l’INSA.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On n’utilise pas l’ensemble des fonctionnalités disponibles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Lors du changement de </a:t>
            </a:r>
            <a:r>
              <a:rPr lang="fr-FR" sz="1600" b="1" spc="-1" dirty="0" err="1">
                <a:solidFill>
                  <a:srgbClr val="4F4D50"/>
                </a:solidFill>
              </a:rPr>
              <a:t>device</a:t>
            </a:r>
            <a:r>
              <a:rPr lang="fr-FR" sz="1600" b="1" spc="-1" dirty="0">
                <a:solidFill>
                  <a:srgbClr val="4F4D50"/>
                </a:solidFill>
              </a:rPr>
              <a:t>, le </a:t>
            </a:r>
            <a:r>
              <a:rPr lang="fr-FR" sz="1600" b="1" spc="-1">
                <a:solidFill>
                  <a:srgbClr val="4F4D50"/>
                </a:solidFill>
              </a:rPr>
              <a:t>compte icloud</a:t>
            </a:r>
            <a:r>
              <a:rPr lang="fr-FR" sz="1600" b="1" spc="-1" dirty="0">
                <a:solidFill>
                  <a:srgbClr val="4F4D50"/>
                </a:solidFill>
              </a:rPr>
              <a:t> est un compte personnel de l’utilisateur, il doit conserver le mot de passe.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Les données usagers sont stockés dans </a:t>
            </a:r>
            <a:r>
              <a:rPr lang="fr-FR" sz="1600" b="1" spc="-1" dirty="0" err="1">
                <a:solidFill>
                  <a:srgbClr val="4F4D50"/>
                </a:solidFill>
              </a:rPr>
              <a:t>icloud</a:t>
            </a:r>
            <a:r>
              <a:rPr lang="fr-FR" sz="1600" b="1" spc="-1" dirty="0">
                <a:solidFill>
                  <a:srgbClr val="4F4D50"/>
                </a:solidFill>
              </a:rPr>
              <a:t> -&gt; pas d’accès/maitrise du CSN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457920" lvl="1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251276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Conclusion</a:t>
            </a:r>
            <a:endParaRPr lang="fr-FR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1757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77640" y="1333440"/>
            <a:ext cx="8424360" cy="468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Genèse</a:t>
            </a: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Comment ca marche ?</a:t>
            </a: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Fonctionnalités</a:t>
            </a: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Conclusions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555640" y="6573960"/>
            <a:ext cx="565128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Sommaire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929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77640" y="1333440"/>
            <a:ext cx="8424360" cy="468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4F4D50"/>
                </a:solidFill>
                <a:latin typeface="Arial"/>
                <a:ea typeface="DejaVu Sans"/>
              </a:rPr>
              <a:t>Flotte de smartphone Apple depuis les débuts de l’iPhone</a:t>
            </a:r>
            <a:endParaRPr lang="fr-FR" sz="1600" b="1" spc="-1" dirty="0">
              <a:solidFill>
                <a:srgbClr val="4F4D50"/>
              </a:solidFill>
              <a:latin typeface="Arial"/>
              <a:ea typeface="DejaVu Sans"/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4F4D50"/>
                </a:solidFill>
                <a:latin typeface="Arial"/>
                <a:ea typeface="DejaVu Sans"/>
              </a:rPr>
              <a:t>Nécessité d’avoir une configuration homogène et éviter les manipulations manuelles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Utilisation des outils fournis par Apple : Apple </a:t>
            </a:r>
            <a:r>
              <a:rPr lang="fr-FR" sz="1600" b="1" spc="-1" dirty="0" err="1">
                <a:solidFill>
                  <a:srgbClr val="4F4D50"/>
                </a:solidFill>
                <a:latin typeface="Arial"/>
              </a:rPr>
              <a:t>configurator</a:t>
            </a: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 permettant de générer des profils de configuration pour nos services (wifi </a:t>
            </a:r>
            <a:r>
              <a:rPr lang="fr-FR" sz="1600" b="1" spc="-1" dirty="0" err="1">
                <a:solidFill>
                  <a:srgbClr val="4F4D50"/>
                </a:solidFill>
                <a:latin typeface="Arial"/>
              </a:rPr>
              <a:t>eduroam</a:t>
            </a: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, messagerie INSA, VPN Cisco </a:t>
            </a:r>
            <a:r>
              <a:rPr lang="fr-FR" sz="1600" b="1" spc="-1" dirty="0" err="1">
                <a:solidFill>
                  <a:srgbClr val="4F4D50"/>
                </a:solidFill>
                <a:latin typeface="Arial"/>
              </a:rPr>
              <a:t>IPSec</a:t>
            </a: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 –à l’époque)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Toujours des informations manuelles à saisir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Rappeler l’ensemble de la flotte en cas de modification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Informations non persistantes en cas de réinitialisation du téléphone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Apple </a:t>
            </a:r>
            <a:r>
              <a:rPr lang="fr-FR" sz="1600" b="1" spc="-1" dirty="0" err="1">
                <a:solidFill>
                  <a:srgbClr val="4F4D50"/>
                </a:solidFill>
                <a:latin typeface="Arial"/>
              </a:rPr>
              <a:t>configurator</a:t>
            </a: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 uniquement sous </a:t>
            </a:r>
            <a:r>
              <a:rPr lang="fr-FR" sz="1600" b="1" spc="-1" dirty="0" err="1">
                <a:solidFill>
                  <a:srgbClr val="4F4D50"/>
                </a:solidFill>
                <a:latin typeface="Arial"/>
              </a:rPr>
              <a:t>MacOS</a:t>
            </a:r>
            <a:endParaRPr lang="fr-FR" sz="1600" b="1" spc="-1" dirty="0">
              <a:solidFill>
                <a:srgbClr val="4F4D50"/>
              </a:solidFill>
              <a:latin typeface="Arial"/>
            </a:endParaRPr>
          </a:p>
          <a:p>
            <a:pPr marL="457920" lvl="1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555640" y="6573960"/>
            <a:ext cx="565128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320"/>
              </a:spcBef>
            </a:pPr>
            <a:r>
              <a:rPr lang="fr-FR" sz="1600" b="1" strike="noStrike" spc="-1" dirty="0">
                <a:solidFill>
                  <a:srgbClr val="4F4D50"/>
                </a:solidFill>
                <a:latin typeface="Arial"/>
                <a:ea typeface="DejaVu Sans"/>
              </a:rPr>
              <a:t>Avant 2018</a:t>
            </a: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DA67E0DB-B616-4CD7-A9BD-E1D68E31B4EA}"/>
              </a:ext>
            </a:extLst>
          </p:cNvPr>
          <p:cNvSpPr/>
          <p:nvPr/>
        </p:nvSpPr>
        <p:spPr>
          <a:xfrm>
            <a:off x="359820" y="1269979"/>
            <a:ext cx="8424000" cy="4964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Demande de la direction pour la gestion par le CSN des Mac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Pas de compétence interne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Nécessité de se faciliter la prise en main et la gestion</a:t>
            </a:r>
          </a:p>
          <a:p>
            <a:pPr marL="720" lvl="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defRPr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Choix de </a:t>
            </a:r>
            <a:r>
              <a:rPr lang="fr-FR" sz="1600" b="1" spc="-1" dirty="0" err="1">
                <a:solidFill>
                  <a:srgbClr val="4F4D50"/>
                </a:solidFill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</a:rPr>
              <a:t> car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leader du marché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Disponibilité à </a:t>
            </a:r>
            <a:r>
              <a:rPr lang="fr-FR" sz="1600" b="1" spc="-1" dirty="0" err="1">
                <a:solidFill>
                  <a:srgbClr val="4F4D50"/>
                </a:solidFill>
              </a:rPr>
              <a:t>matinfo</a:t>
            </a:r>
            <a:r>
              <a:rPr lang="fr-FR" sz="1600" b="1" spc="-1" dirty="0">
                <a:solidFill>
                  <a:srgbClr val="4F4D50"/>
                </a:solidFill>
              </a:rPr>
              <a:t> (lot </a:t>
            </a:r>
            <a:r>
              <a:rPr lang="fr-FR" sz="1600" b="1" spc="-1" dirty="0" err="1">
                <a:solidFill>
                  <a:srgbClr val="4F4D50"/>
                </a:solidFill>
              </a:rPr>
              <a:t>apple</a:t>
            </a:r>
            <a:r>
              <a:rPr lang="fr-FR" sz="1600" b="1" spc="-1" dirty="0">
                <a:solidFill>
                  <a:srgbClr val="4F4D50"/>
                </a:solidFill>
              </a:rPr>
              <a:t>)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Gestion MacOs et iOS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Projet mené en 2018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Périphériques entre pro et perso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r>
              <a:rPr lang="fr-FR" sz="1600" b="1" spc="-1" dirty="0">
                <a:solidFill>
                  <a:srgbClr val="4F4D50"/>
                </a:solidFill>
              </a:rPr>
              <a:t>Laisser une marge de manœuvre aux usagers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lvl="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  <a:defRPr/>
            </a:pPr>
            <a:endParaRPr lang="fr-FR" sz="1600" b="1" spc="-1" dirty="0">
              <a:solidFill>
                <a:srgbClr val="4F4D50"/>
              </a:solidFill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9448633-8B40-401F-8BF9-2F342B255106}"/>
              </a:ext>
            </a:extLst>
          </p:cNvPr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-1" dirty="0">
                <a:solidFill>
                  <a:srgbClr val="4F4D50"/>
                </a:solidFill>
                <a:latin typeface="Arial"/>
              </a:rPr>
              <a:t>Genèse du projet JAMF</a:t>
            </a: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51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propose, pour la gestion de flotte, un mécanisme « d’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r>
              <a:rPr lang="fr-FR" sz="14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» 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permettant d’assigner automatique la gestion à des organisations.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ca marche ?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compte pour l’établissement sur Apple 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school.apple.com avec un numéro de compte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Déclaration du revendeur (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econocom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bouygues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Télécom) 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numéro de DEP (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lNSA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lors d’un achat (lien n° 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sz="1600" b="1" strike="noStrike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fr-FR" sz="1600" b="1" strike="noStrike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n° DEP). Attention de choix est définitif ! 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L’appareil apparait ensuite dans l’interface Apple 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l’INSA : on peut décider ou pas de le déclarer en gestion dans 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600" b="1" spc="-1" dirty="0" err="1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fr-FR" sz="1600" b="1" spc="-1" dirty="0">
                <a:solidFill>
                  <a:srgbClr val="4F4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chez nous).</a:t>
            </a:r>
          </a:p>
          <a:p>
            <a:pPr marL="72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</a:pPr>
            <a:endParaRPr lang="fr-FR" sz="16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fr-FR" sz="1600" b="1" spc="-1" dirty="0" err="1">
                <a:latin typeface="Arial"/>
              </a:rPr>
              <a:t>Device</a:t>
            </a:r>
            <a:r>
              <a:rPr lang="fr-FR" sz="1600" b="1" spc="-1" dirty="0">
                <a:latin typeface="Arial"/>
              </a:rPr>
              <a:t> </a:t>
            </a:r>
            <a:r>
              <a:rPr lang="fr-FR" sz="1600" b="1" spc="-1" dirty="0" err="1">
                <a:latin typeface="Arial"/>
              </a:rPr>
              <a:t>Enrollment</a:t>
            </a:r>
            <a:r>
              <a:rPr lang="fr-FR" sz="1600" b="1" spc="-1" dirty="0">
                <a:latin typeface="Arial"/>
              </a:rPr>
              <a:t> Program (DEP)</a:t>
            </a:r>
            <a:endParaRPr lang="fr-FR" sz="16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DEB9B3-92E2-49F1-A12F-6C07991D4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1170193"/>
            <a:ext cx="8876872" cy="45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marR="0" lvl="0" indent="-34236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4F4D50"/>
              </a:buClr>
              <a:buSzTx/>
              <a:buFont typeface="Arial"/>
              <a:buChar char="•"/>
              <a:tabLst/>
              <a:defRPr/>
            </a:pPr>
            <a:endParaRPr kumimoji="0" lang="fr-FR" sz="1600" b="1" i="0" u="none" strike="noStrike" kern="1200" cap="none" spc="-1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Arial"/>
            </a:endParaRPr>
          </a:p>
          <a:p>
            <a:pPr marL="800280" marR="0" lvl="1" indent="-34236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4F4D50"/>
              </a:buClr>
              <a:buSzTx/>
              <a:buFont typeface="Arial"/>
              <a:buChar char="•"/>
              <a:tabLst/>
              <a:defRPr/>
            </a:pPr>
            <a:endParaRPr kumimoji="0" lang="fr-FR" sz="1600" b="1" i="0" u="none" strike="noStrike" kern="1200" cap="none" spc="-1" normalizeH="0" baseline="0" noProof="0" dirty="0">
              <a:ln>
                <a:noFill/>
              </a:ln>
              <a:solidFill>
                <a:srgbClr val="4F4D5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4F4D50"/>
                </a:solidFill>
                <a:effectLst/>
                <a:uLnTx/>
                <a:uFillTx/>
                <a:latin typeface="Arial"/>
                <a:ea typeface="DejaVu Sans"/>
              </a:rPr>
              <a:t>Démarrage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72DF39-D40E-4E18-909F-64971A348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2" y="1486506"/>
            <a:ext cx="514723" cy="957435"/>
          </a:xfrm>
          <a:prstGeom prst="rect">
            <a:avLst/>
          </a:prstGeom>
        </p:spPr>
      </p:pic>
      <p:sp>
        <p:nvSpPr>
          <p:cNvPr id="5" name="Cylindre 4">
            <a:extLst>
              <a:ext uri="{FF2B5EF4-FFF2-40B4-BE49-F238E27FC236}">
                <a16:creationId xmlns:a16="http://schemas.microsoft.com/office/drawing/2014/main" id="{786B4629-F73A-4131-883F-3BCDE9536477}"/>
              </a:ext>
            </a:extLst>
          </p:cNvPr>
          <p:cNvSpPr/>
          <p:nvPr/>
        </p:nvSpPr>
        <p:spPr>
          <a:xfrm>
            <a:off x="3365079" y="937112"/>
            <a:ext cx="1224741" cy="146304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Serveur </a:t>
            </a:r>
            <a:r>
              <a:rPr lang="fr-FR" sz="1400" b="1" i="1" dirty="0"/>
              <a:t>d’activation A</a:t>
            </a:r>
            <a:r>
              <a:rPr lang="fr-FR" sz="1400" b="1" dirty="0"/>
              <a:t>pple</a:t>
            </a:r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57E407AA-7E5C-4D1C-8563-AD633C88D2DB}"/>
              </a:ext>
            </a:extLst>
          </p:cNvPr>
          <p:cNvSpPr/>
          <p:nvPr/>
        </p:nvSpPr>
        <p:spPr>
          <a:xfrm>
            <a:off x="3358342" y="3945773"/>
            <a:ext cx="1064029" cy="146304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Serveur JAMF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8AA7D-C60B-4E0C-ADCF-8C5801B9BFE0}"/>
              </a:ext>
            </a:extLst>
          </p:cNvPr>
          <p:cNvSpPr/>
          <p:nvPr/>
        </p:nvSpPr>
        <p:spPr>
          <a:xfrm>
            <a:off x="6018414" y="2287386"/>
            <a:ext cx="1906386" cy="13591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Apple </a:t>
            </a:r>
            <a:r>
              <a:rPr lang="fr-FR" dirty="0" err="1"/>
              <a:t>School</a:t>
            </a:r>
            <a:endParaRPr lang="fr-FR" dirty="0"/>
          </a:p>
          <a:p>
            <a:pPr algn="ctr"/>
            <a:r>
              <a:rPr lang="fr-FR" sz="1200" dirty="0"/>
              <a:t>(lien appareil et serveur JAMF)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14D0D51-A791-4986-BA34-6288E910A319}"/>
              </a:ext>
            </a:extLst>
          </p:cNvPr>
          <p:cNvCxnSpPr>
            <a:stCxn id="3" idx="3"/>
          </p:cNvCxnSpPr>
          <p:nvPr/>
        </p:nvCxnSpPr>
        <p:spPr>
          <a:xfrm flipV="1">
            <a:off x="1136185" y="1368829"/>
            <a:ext cx="2228894" cy="596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1021B-7F5A-49F7-9C95-08A1E63556DF}"/>
              </a:ext>
            </a:extLst>
          </p:cNvPr>
          <p:cNvSpPr/>
          <p:nvPr/>
        </p:nvSpPr>
        <p:spPr>
          <a:xfrm>
            <a:off x="1268669" y="1260438"/>
            <a:ext cx="1717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Activation de l’appareil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E115276-1217-4CEC-A49A-3EA7957F3B61}"/>
              </a:ext>
            </a:extLst>
          </p:cNvPr>
          <p:cNvCxnSpPr>
            <a:stCxn id="5" idx="4"/>
            <a:endCxn id="7" idx="1"/>
          </p:cNvCxnSpPr>
          <p:nvPr/>
        </p:nvCxnSpPr>
        <p:spPr>
          <a:xfrm>
            <a:off x="4589820" y="1668633"/>
            <a:ext cx="1428594" cy="129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F9ECFDB-54A6-4A82-9F9E-C11CDE866E12}"/>
              </a:ext>
            </a:extLst>
          </p:cNvPr>
          <p:cNvSpPr txBox="1"/>
          <p:nvPr/>
        </p:nvSpPr>
        <p:spPr>
          <a:xfrm>
            <a:off x="4660669" y="1574067"/>
            <a:ext cx="3948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n° de </a:t>
            </a:r>
            <a:r>
              <a:rPr lang="fr-FR" sz="1200" dirty="0" err="1"/>
              <a:t>serie</a:t>
            </a:r>
            <a:r>
              <a:rPr lang="fr-FR" sz="1200" dirty="0"/>
              <a:t> est lié à une numéro DEP (</a:t>
            </a:r>
            <a:r>
              <a:rPr lang="fr-FR" sz="1200" dirty="0" err="1"/>
              <a:t>apple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A01C86C-6194-44FA-806F-B3A7C0982E36}"/>
              </a:ext>
            </a:extLst>
          </p:cNvPr>
          <p:cNvCxnSpPr/>
          <p:nvPr/>
        </p:nvCxnSpPr>
        <p:spPr>
          <a:xfrm flipH="1" flipV="1">
            <a:off x="4572000" y="2044931"/>
            <a:ext cx="1429789" cy="1263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5672547-CA9B-45A5-863F-47AE33E71A7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091739" y="1668633"/>
            <a:ext cx="2273340" cy="618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672A684-D9C6-4AB0-88A1-23E84C372E6B}"/>
              </a:ext>
            </a:extLst>
          </p:cNvPr>
          <p:cNvCxnSpPr/>
          <p:nvPr/>
        </p:nvCxnSpPr>
        <p:spPr>
          <a:xfrm>
            <a:off x="1036320" y="2440478"/>
            <a:ext cx="2328759" cy="201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917A08B-9F71-459B-9650-9627898B7D5D}"/>
              </a:ext>
            </a:extLst>
          </p:cNvPr>
          <p:cNvSpPr txBox="1"/>
          <p:nvPr/>
        </p:nvSpPr>
        <p:spPr>
          <a:xfrm>
            <a:off x="3749499" y="2689952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Retour serveur JAMF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96B2DD-2D93-4459-B00A-4DABFE878E76}"/>
              </a:ext>
            </a:extLst>
          </p:cNvPr>
          <p:cNvSpPr txBox="1"/>
          <p:nvPr/>
        </p:nvSpPr>
        <p:spPr>
          <a:xfrm>
            <a:off x="526857" y="3510613"/>
            <a:ext cx="305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Démarrage sur le serveur</a:t>
            </a:r>
          </a:p>
        </p:txBody>
      </p:sp>
    </p:spTree>
    <p:extLst>
      <p:ext uri="{BB962C8B-B14F-4D97-AF65-F5344CB8AC3E}">
        <p14:creationId xmlns:p14="http://schemas.microsoft.com/office/powerpoint/2010/main" val="35685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122040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D39EE4-1921-48A3-BD11-94EC012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9" y="901244"/>
            <a:ext cx="2812001" cy="53064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9F7C66-699B-4683-9EAB-69B067A00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5" y="897231"/>
            <a:ext cx="3045807" cy="5306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9DFDEB-AA9A-4BC2-B915-32AD18EDD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81" y="908999"/>
            <a:ext cx="2567072" cy="53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1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77640" y="980640"/>
            <a:ext cx="842436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1</a:t>
            </a:r>
            <a:r>
              <a:rPr lang="fr-FR" sz="1600" b="1" spc="-1" baseline="30000" dirty="0">
                <a:solidFill>
                  <a:srgbClr val="4F4D50"/>
                </a:solidFill>
              </a:rPr>
              <a:t>ère</a:t>
            </a:r>
            <a:r>
              <a:rPr lang="fr-FR" sz="1600" b="1" spc="-1" dirty="0">
                <a:solidFill>
                  <a:srgbClr val="4F4D50"/>
                </a:solidFill>
              </a:rPr>
              <a:t> phase : « </a:t>
            </a:r>
            <a:r>
              <a:rPr lang="fr-FR" sz="1600" b="1" spc="-1" dirty="0" err="1">
                <a:solidFill>
                  <a:srgbClr val="4F4D50"/>
                </a:solidFill>
              </a:rPr>
              <a:t>prestage</a:t>
            </a:r>
            <a:r>
              <a:rPr lang="fr-FR" sz="1600" b="1" spc="-1" dirty="0">
                <a:solidFill>
                  <a:srgbClr val="4F4D50"/>
                </a:solidFill>
              </a:rPr>
              <a:t> </a:t>
            </a:r>
            <a:r>
              <a:rPr lang="fr-FR" sz="1600" b="1" spc="-1" dirty="0" err="1">
                <a:solidFill>
                  <a:srgbClr val="4F4D50"/>
                </a:solidFill>
              </a:rPr>
              <a:t>enrollment</a:t>
            </a:r>
            <a:r>
              <a:rPr lang="fr-FR" sz="1600" b="1" spc="-1" dirty="0">
                <a:solidFill>
                  <a:srgbClr val="4F4D50"/>
                </a:solidFill>
              </a:rPr>
              <a:t> » : paramétrage de base (choix liés au démarrage du </a:t>
            </a:r>
            <a:r>
              <a:rPr lang="fr-FR" sz="1600" b="1" spc="-1" dirty="0" err="1">
                <a:solidFill>
                  <a:srgbClr val="4F4D50"/>
                </a:solidFill>
              </a:rPr>
              <a:t>device</a:t>
            </a:r>
            <a:r>
              <a:rPr lang="fr-FR" sz="1600" b="1" spc="-1" dirty="0">
                <a:solidFill>
                  <a:srgbClr val="4F4D50"/>
                </a:solidFill>
              </a:rPr>
              <a:t>, non liés à un utilisateur)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au démarrage du téléphone, ce dernier apparait dans l’inventaire </a:t>
            </a:r>
            <a:r>
              <a:rPr lang="fr-FR" sz="1600" b="1" spc="-1" dirty="0" err="1">
                <a:solidFill>
                  <a:srgbClr val="4F4D50"/>
                </a:solidFill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</a:rPr>
              <a:t> 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association à un usager -&gt; déploiement des paramètres lié à un compte utilisateur (compte de messagerie, wifi, etc.)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en cas de réinitialisation de l’appareil, la séquence de démarrage est identique, </a:t>
            </a:r>
            <a:r>
              <a:rPr lang="fr-FR" sz="1600" b="1" spc="-1" dirty="0" err="1">
                <a:solidFill>
                  <a:srgbClr val="4F4D50"/>
                </a:solidFill>
              </a:rPr>
              <a:t>l’iphone</a:t>
            </a:r>
            <a:r>
              <a:rPr lang="fr-FR" sz="1600" b="1" spc="-1" dirty="0">
                <a:solidFill>
                  <a:srgbClr val="4F4D50"/>
                </a:solidFill>
              </a:rPr>
              <a:t> récupère les mêmes paramètres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D’autre types d’</a:t>
            </a:r>
            <a:r>
              <a:rPr lang="fr-FR" sz="1600" b="1" spc="-1" dirty="0" err="1">
                <a:solidFill>
                  <a:srgbClr val="4F4D50"/>
                </a:solidFill>
              </a:rPr>
              <a:t>enrollment</a:t>
            </a:r>
            <a:r>
              <a:rPr lang="fr-FR" sz="1600" b="1" spc="-1" dirty="0">
                <a:solidFill>
                  <a:srgbClr val="4F4D50"/>
                </a:solidFill>
              </a:rPr>
              <a:t> possible : à l’initiative de l’usager ou par invitation, mais les paramétrages sont perdus lors de la réinitialisation</a:t>
            </a: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</a:endParaRPr>
          </a:p>
          <a:p>
            <a:pPr marL="343080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4F4D50"/>
                </a:solidFill>
              </a:rPr>
              <a:t>1 </a:t>
            </a:r>
            <a:r>
              <a:rPr lang="fr-FR" sz="1600" b="1" spc="-1" dirty="0" err="1">
                <a:solidFill>
                  <a:srgbClr val="4F4D50"/>
                </a:solidFill>
              </a:rPr>
              <a:t>device</a:t>
            </a:r>
            <a:r>
              <a:rPr lang="fr-FR" sz="1600" b="1" spc="-1" dirty="0">
                <a:solidFill>
                  <a:srgbClr val="4F4D50"/>
                </a:solidFill>
              </a:rPr>
              <a:t> dans </a:t>
            </a:r>
            <a:r>
              <a:rPr lang="fr-FR" sz="1600" b="1" spc="-1" dirty="0" err="1">
                <a:solidFill>
                  <a:srgbClr val="4F4D50"/>
                </a:solidFill>
              </a:rPr>
              <a:t>Jamf</a:t>
            </a:r>
            <a:r>
              <a:rPr lang="fr-FR" sz="1600" b="1" spc="-1" dirty="0">
                <a:solidFill>
                  <a:srgbClr val="4F4D50"/>
                </a:solidFill>
              </a:rPr>
              <a:t> = 1 licence</a:t>
            </a:r>
          </a:p>
          <a:p>
            <a:pPr marL="800280" lvl="1" indent="-342360">
              <a:lnSpc>
                <a:spcPct val="150000"/>
              </a:lnSpc>
              <a:spcBef>
                <a:spcPts val="320"/>
              </a:spcBef>
              <a:buClr>
                <a:srgbClr val="4F4D50"/>
              </a:buClr>
              <a:buFont typeface="Arial"/>
              <a:buChar char="•"/>
            </a:pPr>
            <a:endParaRPr lang="fr-FR" sz="1600" b="1" spc="-1" dirty="0">
              <a:solidFill>
                <a:srgbClr val="4F4D50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835640" y="57386"/>
            <a:ext cx="4607640" cy="42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fr-FR" sz="1600" b="1" spc="-1" dirty="0" err="1">
                <a:latin typeface="Arial"/>
              </a:rPr>
              <a:t>Enrollment</a:t>
            </a:r>
            <a:endParaRPr lang="fr-FR" sz="16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39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8492</TotalTime>
  <Words>629</Words>
  <Application>Microsoft Office PowerPoint</Application>
  <PresentationFormat>Affichage à l'écran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Seb</dc:creator>
  <dc:description/>
  <cp:lastModifiedBy>Christophe Luc</cp:lastModifiedBy>
  <cp:revision>642</cp:revision>
  <cp:lastPrinted>2019-06-27T07:47:33Z</cp:lastPrinted>
  <dcterms:created xsi:type="dcterms:W3CDTF">2012-05-04T07:41:45Z</dcterms:created>
  <dcterms:modified xsi:type="dcterms:W3CDTF">2022-04-20T16:16:25Z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